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2" r:id="rId4"/>
    <p:sldId id="261" r:id="rId5"/>
    <p:sldId id="260" r:id="rId6"/>
    <p:sldId id="271"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Triangolo rettangolo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uppo 15"/>
          <p:cNvGrpSpPr>
            <a:grpSpLocks/>
          </p:cNvGrpSpPr>
          <p:nvPr/>
        </p:nvGrpSpPr>
        <p:grpSpPr bwMode="auto">
          <a:xfrm>
            <a:off x="-3175" y="4953000"/>
            <a:ext cx="9147175" cy="1911350"/>
            <a:chOff x="-3765" y="4832896"/>
            <a:chExt cx="9147765" cy="2032192"/>
          </a:xfrm>
        </p:grpSpPr>
        <p:sp>
          <p:nvSpPr>
            <p:cNvPr id="6" name="Figura a mano libera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igura a mano libera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8" name="Figura a mano libera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Connettore 1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olo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it-IT" smtClean="0"/>
              <a:t>Fare clic per modificare lo stile del titolo</a:t>
            </a:r>
            <a:endParaRPr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11" name="Segnaposto data 29"/>
          <p:cNvSpPr>
            <a:spLocks noGrp="1"/>
          </p:cNvSpPr>
          <p:nvPr>
            <p:ph type="dt" sz="half" idx="10"/>
          </p:nvPr>
        </p:nvSpPr>
        <p:spPr/>
        <p:txBody>
          <a:bodyPr/>
          <a:lstStyle>
            <a:lvl1pPr>
              <a:defRPr>
                <a:solidFill>
                  <a:srgbClr val="FFFFFF"/>
                </a:solidFill>
              </a:defRPr>
            </a:lvl1pPr>
            <a:extLst/>
          </a:lstStyle>
          <a:p>
            <a:pPr>
              <a:defRPr/>
            </a:pPr>
            <a:fld id="{E99B76B5-20B1-49B5-9BD4-1BB2E8565D18}" type="datetimeFigureOut">
              <a:rPr lang="it-IT"/>
              <a:pPr>
                <a:defRPr/>
              </a:pPr>
              <a:t>13/10/2015</a:t>
            </a:fld>
            <a:endParaRPr lang="it-IT"/>
          </a:p>
        </p:txBody>
      </p:sp>
      <p:sp>
        <p:nvSpPr>
          <p:cNvPr id="12" name="Segnaposto piè di pagina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a:p>
        </p:txBody>
      </p:sp>
      <p:sp>
        <p:nvSpPr>
          <p:cNvPr id="13" name="Segnaposto numero diapositiva 26"/>
          <p:cNvSpPr>
            <a:spLocks noGrp="1"/>
          </p:cNvSpPr>
          <p:nvPr>
            <p:ph type="sldNum" sz="quarter" idx="12"/>
          </p:nvPr>
        </p:nvSpPr>
        <p:spPr/>
        <p:txBody>
          <a:bodyPr/>
          <a:lstStyle>
            <a:lvl1pPr>
              <a:defRPr>
                <a:solidFill>
                  <a:srgbClr val="FFFFFF"/>
                </a:solidFill>
              </a:defRPr>
            </a:lvl1pPr>
            <a:extLst/>
          </a:lstStyle>
          <a:p>
            <a:pPr>
              <a:defRPr/>
            </a:pPr>
            <a:fld id="{97EE72F1-F7D6-4AC2-BDF5-B59B2D6AEF39}"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2659A130-CD71-4F63-AB98-A5D85D866104}" type="datetimeFigureOut">
              <a:rPr lang="it-IT"/>
              <a:pPr>
                <a:defRPr/>
              </a:pPr>
              <a:t>13/10/2015</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B711CB42-C379-41B9-9CC6-C9267CC7B36F}"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9"/>
          <p:cNvSpPr>
            <a:spLocks noGrp="1"/>
          </p:cNvSpPr>
          <p:nvPr>
            <p:ph type="dt" sz="half" idx="10"/>
          </p:nvPr>
        </p:nvSpPr>
        <p:spPr/>
        <p:txBody>
          <a:bodyPr/>
          <a:lstStyle>
            <a:lvl1pPr>
              <a:defRPr/>
            </a:lvl1pPr>
          </a:lstStyle>
          <a:p>
            <a:pPr>
              <a:defRPr/>
            </a:pPr>
            <a:fld id="{5B39F4A2-06AD-4518-9476-6C16CA0C412A}" type="datetimeFigureOut">
              <a:rPr lang="it-IT"/>
              <a:pPr>
                <a:defRPr/>
              </a:pPr>
              <a:t>13/10/2015</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404F8511-8730-4A28-B04D-75B48C34AEE5}"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Titolo 6"/>
          <p:cNvSpPr>
            <a:spLocks noGrp="1"/>
          </p:cNvSpPr>
          <p:nvPr>
            <p:ph type="title"/>
          </p:nvPr>
        </p:nvSpPr>
        <p:spPr/>
        <p:txBody>
          <a:bodyPr rtlCol="0"/>
          <a:lstStyle>
            <a:extLst/>
          </a:lstStyle>
          <a:p>
            <a:r>
              <a:rPr lang="it-IT" smtClean="0"/>
              <a:t>Fare clic per modificare lo stile del titolo</a:t>
            </a:r>
            <a:endParaRPr lang="en-US"/>
          </a:p>
        </p:txBody>
      </p:sp>
      <p:sp>
        <p:nvSpPr>
          <p:cNvPr id="4" name="Segnaposto data 9"/>
          <p:cNvSpPr>
            <a:spLocks noGrp="1"/>
          </p:cNvSpPr>
          <p:nvPr>
            <p:ph type="dt" sz="half" idx="10"/>
          </p:nvPr>
        </p:nvSpPr>
        <p:spPr/>
        <p:txBody>
          <a:bodyPr/>
          <a:lstStyle>
            <a:lvl1pPr>
              <a:defRPr/>
            </a:lvl1pPr>
          </a:lstStyle>
          <a:p>
            <a:pPr>
              <a:defRPr/>
            </a:pPr>
            <a:fld id="{2FC034D3-CEC4-464E-8A7B-7BD12BB0F9AF}" type="datetimeFigureOut">
              <a:rPr lang="it-IT"/>
              <a:pPr>
                <a:defRPr/>
              </a:pPr>
              <a:t>13/10/2015</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10BD7318-D664-4E17-A685-BFDE7DD3E36D}"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4" name="Gallone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Gallone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olo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6" name="Segnaposto data 3"/>
          <p:cNvSpPr>
            <a:spLocks noGrp="1"/>
          </p:cNvSpPr>
          <p:nvPr>
            <p:ph type="dt" sz="half" idx="10"/>
          </p:nvPr>
        </p:nvSpPr>
        <p:spPr/>
        <p:txBody>
          <a:bodyPr/>
          <a:lstStyle>
            <a:lvl1pPr>
              <a:defRPr/>
            </a:lvl1pPr>
            <a:extLst/>
          </a:lstStyle>
          <a:p>
            <a:pPr>
              <a:defRPr/>
            </a:pPr>
            <a:fld id="{543C1ABD-611C-4B64-A6DF-BB9E14DDE24D}" type="datetimeFigureOut">
              <a:rPr lang="it-IT"/>
              <a:pPr>
                <a:defRPr/>
              </a:pPr>
              <a:t>13/10/2015</a:t>
            </a:fld>
            <a:endParaRPr lang="it-IT"/>
          </a:p>
        </p:txBody>
      </p:sp>
      <p:sp>
        <p:nvSpPr>
          <p:cNvPr id="7" name="Segnaposto piè di pagina 4"/>
          <p:cNvSpPr>
            <a:spLocks noGrp="1"/>
          </p:cNvSpPr>
          <p:nvPr>
            <p:ph type="ftr" sz="quarter" idx="11"/>
          </p:nvPr>
        </p:nvSpPr>
        <p:spPr/>
        <p:txBody>
          <a:bodyPr/>
          <a:lstStyle>
            <a:lvl1pPr>
              <a:defRPr/>
            </a:lvl1pPr>
            <a:extLst/>
          </a:lstStyle>
          <a:p>
            <a:pPr>
              <a:defRPr/>
            </a:pPr>
            <a:endParaRPr lang="it-IT"/>
          </a:p>
        </p:txBody>
      </p:sp>
      <p:sp>
        <p:nvSpPr>
          <p:cNvPr id="8" name="Segnaposto numero diapositiva 5"/>
          <p:cNvSpPr>
            <a:spLocks noGrp="1"/>
          </p:cNvSpPr>
          <p:nvPr>
            <p:ph type="sldNum" sz="quarter" idx="12"/>
          </p:nvPr>
        </p:nvSpPr>
        <p:spPr/>
        <p:txBody>
          <a:bodyPr/>
          <a:lstStyle>
            <a:lvl1pPr>
              <a:defRPr/>
            </a:lvl1pPr>
            <a:extLst/>
          </a:lstStyle>
          <a:p>
            <a:pPr>
              <a:defRPr/>
            </a:pPr>
            <a:fld id="{B147B9A9-7922-4894-9BAC-BC73723081C1}"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8" name="Titolo 7"/>
          <p:cNvSpPr>
            <a:spLocks noGrp="1"/>
          </p:cNvSpPr>
          <p:nvPr>
            <p:ph type="title"/>
          </p:nvPr>
        </p:nvSpPr>
        <p:spPr/>
        <p:txBody>
          <a:bodyPr rtlCol="0"/>
          <a:lstStyle>
            <a:extLst/>
          </a:lstStyle>
          <a:p>
            <a:r>
              <a:rPr lang="it-IT" smtClean="0"/>
              <a:t>Fare clic per modificare lo stile del titolo</a:t>
            </a:r>
            <a:endParaRPr lang="en-US"/>
          </a:p>
        </p:txBody>
      </p:sp>
      <p:sp>
        <p:nvSpPr>
          <p:cNvPr id="5" name="Segnaposto data 4"/>
          <p:cNvSpPr>
            <a:spLocks noGrp="1"/>
          </p:cNvSpPr>
          <p:nvPr>
            <p:ph type="dt" sz="half" idx="10"/>
          </p:nvPr>
        </p:nvSpPr>
        <p:spPr/>
        <p:txBody>
          <a:bodyPr/>
          <a:lstStyle>
            <a:lvl1pPr>
              <a:defRPr/>
            </a:lvl1pPr>
            <a:extLst/>
          </a:lstStyle>
          <a:p>
            <a:pPr>
              <a:defRPr/>
            </a:pPr>
            <a:fld id="{EC4A06A4-2320-464F-A208-D28BDA2B4106}" type="datetimeFigureOut">
              <a:rPr lang="it-IT"/>
              <a:pPr>
                <a:defRPr/>
              </a:pPr>
              <a:t>13/10/2015</a:t>
            </a:fld>
            <a:endParaRPr lang="it-IT"/>
          </a:p>
        </p:txBody>
      </p:sp>
      <p:sp>
        <p:nvSpPr>
          <p:cNvPr id="6" name="Segnaposto piè di pagina 5"/>
          <p:cNvSpPr>
            <a:spLocks noGrp="1"/>
          </p:cNvSpPr>
          <p:nvPr>
            <p:ph type="ftr" sz="quarter" idx="11"/>
          </p:nvPr>
        </p:nvSpPr>
        <p:spPr/>
        <p:txBody>
          <a:bodyPr/>
          <a:lstStyle>
            <a:lvl1pPr>
              <a:defRPr/>
            </a:lvl1pPr>
            <a:extLst/>
          </a:lstStyle>
          <a:p>
            <a:pPr>
              <a:defRPr/>
            </a:pPr>
            <a:endParaRPr lang="it-IT"/>
          </a:p>
        </p:txBody>
      </p:sp>
      <p:sp>
        <p:nvSpPr>
          <p:cNvPr id="7" name="Segnaposto numero diapositiva 6"/>
          <p:cNvSpPr>
            <a:spLocks noGrp="1"/>
          </p:cNvSpPr>
          <p:nvPr>
            <p:ph type="sldNum" sz="quarter" idx="12"/>
          </p:nvPr>
        </p:nvSpPr>
        <p:spPr/>
        <p:txBody>
          <a:bodyPr/>
          <a:lstStyle>
            <a:lvl1pPr>
              <a:defRPr/>
            </a:lvl1pPr>
            <a:extLst/>
          </a:lstStyle>
          <a:p>
            <a:pPr>
              <a:defRPr/>
            </a:pPr>
            <a:fld id="{6D11AB3E-1DF3-4346-B71F-9AB78DB162C4}"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lstStyle>
            <a:lvl1pPr>
              <a:defRPr/>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extLst/>
          </a:lstStyle>
          <a:p>
            <a:pPr>
              <a:defRPr/>
            </a:pPr>
            <a:fld id="{AD1FD76B-E77B-41FE-B0FE-666E52E24565}" type="datetimeFigureOut">
              <a:rPr lang="it-IT"/>
              <a:pPr>
                <a:defRPr/>
              </a:pPr>
              <a:t>13/10/2015</a:t>
            </a:fld>
            <a:endParaRPr lang="it-IT"/>
          </a:p>
        </p:txBody>
      </p:sp>
      <p:sp>
        <p:nvSpPr>
          <p:cNvPr id="8" name="Segnaposto piè di pagina 7"/>
          <p:cNvSpPr>
            <a:spLocks noGrp="1"/>
          </p:cNvSpPr>
          <p:nvPr>
            <p:ph type="ftr" sz="quarter" idx="11"/>
          </p:nvPr>
        </p:nvSpPr>
        <p:spPr/>
        <p:txBody>
          <a:bodyPr/>
          <a:lstStyle>
            <a:lvl1pPr>
              <a:defRPr/>
            </a:lvl1pPr>
            <a:extLst/>
          </a:lstStyle>
          <a:p>
            <a:pPr>
              <a:defRPr/>
            </a:pPr>
            <a:endParaRPr lang="it-IT"/>
          </a:p>
        </p:txBody>
      </p:sp>
      <p:sp>
        <p:nvSpPr>
          <p:cNvPr id="9" name="Segnaposto numero diapositiva 8"/>
          <p:cNvSpPr>
            <a:spLocks noGrp="1"/>
          </p:cNvSpPr>
          <p:nvPr>
            <p:ph type="sldNum" sz="quarter" idx="12"/>
          </p:nvPr>
        </p:nvSpPr>
        <p:spPr/>
        <p:txBody>
          <a:bodyPr/>
          <a:lstStyle>
            <a:lvl1pPr>
              <a:defRPr/>
            </a:lvl1pPr>
            <a:extLst/>
          </a:lstStyle>
          <a:p>
            <a:pPr>
              <a:defRPr/>
            </a:pPr>
            <a:fld id="{A6F5E1AC-4117-431D-B0CE-4A751596296E}" type="slidenum">
              <a:rPr lang="it-IT"/>
              <a:pPr>
                <a:defRPr/>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6" name="Titolo 5"/>
          <p:cNvSpPr>
            <a:spLocks noGrp="1"/>
          </p:cNvSpPr>
          <p:nvPr>
            <p:ph type="title"/>
          </p:nvPr>
        </p:nvSpPr>
        <p:spPr/>
        <p:txBody>
          <a:bodyPr rtlCol="0"/>
          <a:lstStyle>
            <a:extLst/>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extLst/>
          </a:lstStyle>
          <a:p>
            <a:pPr>
              <a:defRPr/>
            </a:pPr>
            <a:fld id="{B283A52E-8A4D-41D5-9638-B8032EFE1FF4}" type="datetimeFigureOut">
              <a:rPr lang="it-IT"/>
              <a:pPr>
                <a:defRPr/>
              </a:pPr>
              <a:t>13/10/2015</a:t>
            </a:fld>
            <a:endParaRPr lang="it-IT"/>
          </a:p>
        </p:txBody>
      </p:sp>
      <p:sp>
        <p:nvSpPr>
          <p:cNvPr id="4" name="Segnaposto piè di pagina 3"/>
          <p:cNvSpPr>
            <a:spLocks noGrp="1"/>
          </p:cNvSpPr>
          <p:nvPr>
            <p:ph type="ftr" sz="quarter" idx="11"/>
          </p:nvPr>
        </p:nvSpPr>
        <p:spPr/>
        <p:txBody>
          <a:bodyPr/>
          <a:lstStyle>
            <a:lvl1pPr>
              <a:defRPr/>
            </a:lvl1pPr>
            <a:extLst/>
          </a:lstStyle>
          <a:p>
            <a:pPr>
              <a:defRPr/>
            </a:pPr>
            <a:endParaRPr lang="it-IT"/>
          </a:p>
        </p:txBody>
      </p:sp>
      <p:sp>
        <p:nvSpPr>
          <p:cNvPr id="5" name="Segnaposto numero diapositiva 4"/>
          <p:cNvSpPr>
            <a:spLocks noGrp="1"/>
          </p:cNvSpPr>
          <p:nvPr>
            <p:ph type="sldNum" sz="quarter" idx="12"/>
          </p:nvPr>
        </p:nvSpPr>
        <p:spPr/>
        <p:txBody>
          <a:bodyPr/>
          <a:lstStyle>
            <a:lvl1pPr>
              <a:defRPr/>
            </a:lvl1pPr>
            <a:extLst/>
          </a:lstStyle>
          <a:p>
            <a:pPr>
              <a:defRPr/>
            </a:pPr>
            <a:fld id="{827FF880-9C07-459E-9DAB-515A76913B78}"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fld id="{99A82216-51F9-4B30-A50E-96F4536408F4}" type="datetimeFigureOut">
              <a:rPr lang="it-IT"/>
              <a:pPr>
                <a:defRPr/>
              </a:pPr>
              <a:t>13/10/2015</a:t>
            </a:fld>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26DD8FF7-312D-4822-BFF9-BB8847F95A9E}"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it-IT" smtClean="0"/>
              <a:t>Fare clic per modificare lo stile del titolo</a:t>
            </a:r>
            <a:endParaRPr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extLst/>
          </a:lstStyle>
          <a:p>
            <a:pPr>
              <a:defRPr/>
            </a:pPr>
            <a:fld id="{9FD84573-270C-4B46-B660-3EFF77FB1890}" type="datetimeFigureOut">
              <a:rPr lang="it-IT"/>
              <a:pPr>
                <a:defRPr/>
              </a:pPr>
              <a:t>13/10/2015</a:t>
            </a:fld>
            <a:endParaRPr lang="it-IT"/>
          </a:p>
        </p:txBody>
      </p:sp>
      <p:sp>
        <p:nvSpPr>
          <p:cNvPr id="6" name="Segnaposto piè di pagina 5"/>
          <p:cNvSpPr>
            <a:spLocks noGrp="1"/>
          </p:cNvSpPr>
          <p:nvPr>
            <p:ph type="ftr" sz="quarter" idx="11"/>
          </p:nvPr>
        </p:nvSpPr>
        <p:spPr/>
        <p:txBody>
          <a:bodyPr/>
          <a:lstStyle>
            <a:lvl1pPr>
              <a:defRPr/>
            </a:lvl1pPr>
            <a:extLst/>
          </a:lstStyle>
          <a:p>
            <a:pPr>
              <a:defRPr/>
            </a:pPr>
            <a:endParaRPr lang="it-IT"/>
          </a:p>
        </p:txBody>
      </p:sp>
      <p:sp>
        <p:nvSpPr>
          <p:cNvPr id="7" name="Segnaposto numero diapositiva 6"/>
          <p:cNvSpPr>
            <a:spLocks noGrp="1"/>
          </p:cNvSpPr>
          <p:nvPr>
            <p:ph type="sldNum" sz="quarter" idx="12"/>
          </p:nvPr>
        </p:nvSpPr>
        <p:spPr/>
        <p:txBody>
          <a:bodyPr/>
          <a:lstStyle>
            <a:lvl1pPr>
              <a:defRPr/>
            </a:lvl1pPr>
            <a:extLst/>
          </a:lstStyle>
          <a:p>
            <a:pPr>
              <a:defRPr/>
            </a:pPr>
            <a:fld id="{5347A65B-1CEF-4AFF-B514-4319D565D73B}" type="slidenum">
              <a:rPr lang="it-IT"/>
              <a:pPr>
                <a:defRPr/>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5" name="Figura a mano libera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igura a mano libera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7" name="Triangolo rettangolo 1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Connettore 1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Gallone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Gallone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Segnaposto testo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it-IT" noProof="0" smtClean="0"/>
              <a:t>Fare clic sull'icona per inserire un'immagine</a:t>
            </a:r>
            <a:endParaRPr lang="en-US" noProof="0" dirty="0"/>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it-IT" smtClean="0"/>
              <a:t>Fare clic per modificare lo stile del titolo</a:t>
            </a:r>
            <a:endParaRPr lang="en-US"/>
          </a:p>
        </p:txBody>
      </p:sp>
      <p:sp>
        <p:nvSpPr>
          <p:cNvPr id="11" name="Segnaposto data 4"/>
          <p:cNvSpPr>
            <a:spLocks noGrp="1"/>
          </p:cNvSpPr>
          <p:nvPr>
            <p:ph type="dt" sz="half" idx="10"/>
          </p:nvPr>
        </p:nvSpPr>
        <p:spPr/>
        <p:txBody>
          <a:bodyPr/>
          <a:lstStyle>
            <a:lvl1pPr>
              <a:defRPr>
                <a:solidFill>
                  <a:schemeClr val="tx1"/>
                </a:solidFill>
              </a:defRPr>
            </a:lvl1pPr>
            <a:extLst/>
          </a:lstStyle>
          <a:p>
            <a:pPr>
              <a:defRPr/>
            </a:pPr>
            <a:fld id="{3DD09380-597E-4860-AB9D-CE7C65A6AE17}" type="datetimeFigureOut">
              <a:rPr lang="it-IT"/>
              <a:pPr>
                <a:defRPr/>
              </a:pPr>
              <a:t>13/10/2015</a:t>
            </a:fld>
            <a:endParaRPr lang="it-IT"/>
          </a:p>
        </p:txBody>
      </p:sp>
      <p:sp>
        <p:nvSpPr>
          <p:cNvPr id="12" name="Segnaposto piè di pagina 5"/>
          <p:cNvSpPr>
            <a:spLocks noGrp="1"/>
          </p:cNvSpPr>
          <p:nvPr>
            <p:ph type="ftr" sz="quarter" idx="11"/>
          </p:nvPr>
        </p:nvSpPr>
        <p:spPr/>
        <p:txBody>
          <a:bodyPr/>
          <a:lstStyle>
            <a:lvl1pPr>
              <a:defRPr>
                <a:solidFill>
                  <a:schemeClr val="tx1"/>
                </a:solidFill>
              </a:defRPr>
            </a:lvl1pPr>
            <a:extLst/>
          </a:lstStyle>
          <a:p>
            <a:pPr>
              <a:defRPr/>
            </a:pPr>
            <a:endParaRPr lang="it-IT"/>
          </a:p>
        </p:txBody>
      </p:sp>
      <p:sp>
        <p:nvSpPr>
          <p:cNvPr id="13" name="Segnaposto numero diapositiva 6"/>
          <p:cNvSpPr>
            <a:spLocks noGrp="1"/>
          </p:cNvSpPr>
          <p:nvPr>
            <p:ph type="sldNum" sz="quarter" idx="12"/>
          </p:nvPr>
        </p:nvSpPr>
        <p:spPr/>
        <p:txBody>
          <a:bodyPr/>
          <a:lstStyle>
            <a:lvl1pPr>
              <a:defRPr>
                <a:solidFill>
                  <a:schemeClr val="tx1"/>
                </a:solidFill>
              </a:defRPr>
            </a:lvl1pPr>
            <a:extLst/>
          </a:lstStyle>
          <a:p>
            <a:pPr>
              <a:defRPr/>
            </a:pPr>
            <a:fld id="{67ACB97B-5313-41FA-B80F-AC06B0A948C9}" type="slidenum">
              <a:rPr lang="it-IT"/>
              <a:pPr>
                <a:defRPr/>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27" name="Figura a mano libera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pPr>
              <a:defRPr/>
            </a:pPr>
            <a:endParaRPr lang="en-US"/>
          </a:p>
        </p:txBody>
      </p:sp>
      <p:sp>
        <p:nvSpPr>
          <p:cNvPr id="14" name="Triangolo rettango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it-IT" smtClean="0"/>
              <a:t>Fare clic per modificare lo stile del titolo</a:t>
            </a:r>
            <a:endParaRPr lang="en-US"/>
          </a:p>
        </p:txBody>
      </p:sp>
      <p:sp>
        <p:nvSpPr>
          <p:cNvPr id="2057" name="Segnaposto testo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0" name="Segnaposto data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30B905C3-C6B9-45ED-8DC5-D07B9D0E791D}" type="datetimeFigureOut">
              <a:rPr lang="it-IT"/>
              <a:pPr>
                <a:defRPr/>
              </a:pPr>
              <a:t>13/10/2015</a:t>
            </a:fld>
            <a:endParaRPr lang="it-IT"/>
          </a:p>
        </p:txBody>
      </p:sp>
      <p:sp>
        <p:nvSpPr>
          <p:cNvPr id="22" name="Segnaposto piè di pagina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it-IT"/>
          </a:p>
        </p:txBody>
      </p:sp>
      <p:sp>
        <p:nvSpPr>
          <p:cNvPr id="18" name="Segnaposto numero diapositiva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15ED1D57-7F6C-42E6-AA3F-AC5E153159FC}"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779" r:id="rId1"/>
    <p:sldLayoutId id="2147483775" r:id="rId2"/>
    <p:sldLayoutId id="2147483780" r:id="rId3"/>
    <p:sldLayoutId id="2147483781" r:id="rId4"/>
    <p:sldLayoutId id="2147483782" r:id="rId5"/>
    <p:sldLayoutId id="2147483783" r:id="rId6"/>
    <p:sldLayoutId id="2147483776" r:id="rId7"/>
    <p:sldLayoutId id="2147483784" r:id="rId8"/>
    <p:sldLayoutId id="2147483785" r:id="rId9"/>
    <p:sldLayoutId id="2147483777" r:id="rId10"/>
    <p:sldLayoutId id="214748377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lentinapastore1427@gmail.com" TargetMode="External"/><Relationship Id="rId2" Type="http://schemas.openxmlformats.org/officeDocument/2006/relationships/hyperlink" Target="mailto:valentina.pastore@teletu.it"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ottotitolo 2"/>
          <p:cNvSpPr>
            <a:spLocks noGrp="1"/>
          </p:cNvSpPr>
          <p:nvPr>
            <p:ph type="subTitle" idx="1"/>
          </p:nvPr>
        </p:nvSpPr>
        <p:spPr>
          <a:xfrm>
            <a:off x="4895850" y="1052513"/>
            <a:ext cx="4356100" cy="4826000"/>
          </a:xfrm>
        </p:spPr>
        <p:txBody>
          <a:bodyPr/>
          <a:lstStyle/>
          <a:p>
            <a:pPr marR="0" algn="ctr" eaLnBrk="1" hangingPunct="1"/>
            <a:r>
              <a:rPr lang="it-IT" sz="2400" b="1" dirty="0" smtClean="0">
                <a:solidFill>
                  <a:srgbClr val="FF0000"/>
                </a:solidFill>
              </a:rPr>
              <a:t>VALENTINA PASTORE MD</a:t>
            </a:r>
          </a:p>
          <a:p>
            <a:pPr marR="0" algn="ctr" eaLnBrk="1" hangingPunct="1"/>
            <a:endParaRPr lang="it-IT" sz="2400" b="1" dirty="0" smtClean="0"/>
          </a:p>
          <a:p>
            <a:pPr marR="0" algn="l" eaLnBrk="1" hangingPunct="1"/>
            <a:r>
              <a:rPr lang="it-IT" sz="2400" b="1" dirty="0" smtClean="0"/>
              <a:t>Pediatric Surgery, </a:t>
            </a:r>
          </a:p>
          <a:p>
            <a:pPr marR="0" algn="l" eaLnBrk="1" hangingPunct="1"/>
            <a:r>
              <a:rPr lang="it-IT" sz="2400" b="1" dirty="0" smtClean="0"/>
              <a:t>University of Foggia</a:t>
            </a:r>
          </a:p>
          <a:p>
            <a:pPr marR="0" algn="l" eaLnBrk="1" hangingPunct="1"/>
            <a:r>
              <a:rPr lang="it-IT" sz="2400" b="1" dirty="0" smtClean="0"/>
              <a:t>Italy</a:t>
            </a:r>
          </a:p>
          <a:p>
            <a:pPr marR="0" algn="l" eaLnBrk="1" hangingPunct="1"/>
            <a:endParaRPr lang="it-IT" sz="2400" b="1" dirty="0" smtClean="0"/>
          </a:p>
          <a:p>
            <a:pPr marR="0" algn="l" eaLnBrk="1" hangingPunct="1"/>
            <a:r>
              <a:rPr lang="it-IT" sz="1800" dirty="0" smtClean="0"/>
              <a:t>phone: +39 3404695614</a:t>
            </a:r>
          </a:p>
          <a:p>
            <a:pPr marR="0" algn="l" eaLnBrk="1" hangingPunct="1"/>
            <a:r>
              <a:rPr lang="it-IT" sz="1800" dirty="0" smtClean="0"/>
              <a:t>e-mail: </a:t>
            </a:r>
            <a:r>
              <a:rPr lang="it-IT" sz="1800" dirty="0" smtClean="0">
                <a:hlinkClick r:id="rId2"/>
              </a:rPr>
              <a:t>valentina.pastore@teletu.it</a:t>
            </a:r>
            <a:endParaRPr lang="it-IT" sz="1800" dirty="0" smtClean="0"/>
          </a:p>
          <a:p>
            <a:pPr marR="0" algn="l" eaLnBrk="1" hangingPunct="1"/>
            <a:r>
              <a:rPr lang="it-IT" sz="1800" dirty="0" smtClean="0">
                <a:hlinkClick r:id="rId3"/>
              </a:rPr>
              <a:t>valentinapastore1427@gmail.com</a:t>
            </a:r>
            <a:endParaRPr lang="it-IT" sz="1800" dirty="0" smtClean="0"/>
          </a:p>
          <a:p>
            <a:pPr marR="0" algn="l" eaLnBrk="1" hangingPunct="1"/>
            <a:endParaRPr lang="it-IT" sz="2000" dirty="0" smtClean="0"/>
          </a:p>
          <a:p>
            <a:pPr marR="0" algn="l" eaLnBrk="1" hangingPunct="1"/>
            <a:endParaRPr lang="it-IT" sz="2000" dirty="0" smtClean="0"/>
          </a:p>
          <a:p>
            <a:pPr marR="0" algn="l" eaLnBrk="1" hangingPunct="1"/>
            <a:endParaRPr lang="it-IT" sz="2400" b="1" dirty="0" smtClean="0"/>
          </a:p>
          <a:p>
            <a:pPr marR="0" algn="ctr" eaLnBrk="1" hangingPunct="1"/>
            <a:endParaRPr lang="it-IT" sz="2400" b="1" dirty="0" smtClean="0"/>
          </a:p>
          <a:p>
            <a:pPr marR="0" algn="ctr" eaLnBrk="1" hangingPunct="1"/>
            <a:endParaRPr lang="it-IT" sz="2400" b="1" dirty="0" smtClean="0"/>
          </a:p>
          <a:p>
            <a:pPr marR="0" algn="ctr" eaLnBrk="1" hangingPunct="1"/>
            <a:endParaRPr lang="it-IT" sz="2400" b="1" dirty="0" smtClean="0"/>
          </a:p>
          <a:p>
            <a:pPr marR="0" algn="ctr" eaLnBrk="1" hangingPunct="1"/>
            <a:endParaRPr lang="it-IT" sz="2400" b="1" dirty="0" smtClean="0"/>
          </a:p>
        </p:txBody>
      </p:sp>
      <p:pic>
        <p:nvPicPr>
          <p:cNvPr id="12291" name="Picture 5" descr="C:\Documents and Settings\utente\Documenti\Downloads\1424569_10202252806511110_293907761_n.jpg"/>
          <p:cNvPicPr>
            <a:picLocks noChangeAspect="1" noChangeArrowheads="1"/>
          </p:cNvPicPr>
          <p:nvPr/>
        </p:nvPicPr>
        <p:blipFill>
          <a:blip r:embed="rId4" cstate="print"/>
          <a:srcRect/>
          <a:stretch>
            <a:fillRect/>
          </a:stretch>
        </p:blipFill>
        <p:spPr bwMode="auto">
          <a:xfrm>
            <a:off x="0" y="0"/>
            <a:ext cx="4859338" cy="522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contenuto 1"/>
          <p:cNvSpPr>
            <a:spLocks noGrp="1"/>
          </p:cNvSpPr>
          <p:nvPr>
            <p:ph idx="1"/>
          </p:nvPr>
        </p:nvSpPr>
        <p:spPr>
          <a:xfrm>
            <a:off x="0" y="981075"/>
            <a:ext cx="9144000" cy="5327650"/>
          </a:xfrm>
        </p:spPr>
        <p:txBody>
          <a:bodyPr/>
          <a:lstStyle/>
          <a:p>
            <a:pPr eaLnBrk="1" hangingPunct="1">
              <a:buFont typeface="Wingdings 3" pitchFamily="18" charset="2"/>
              <a:buNone/>
            </a:pPr>
            <a:r>
              <a:rPr lang="it-IT" sz="2500" smtClean="0"/>
              <a:t>As first step of this new research, the role of oxidative</a:t>
            </a:r>
          </a:p>
          <a:p>
            <a:pPr eaLnBrk="1" hangingPunct="1">
              <a:buFont typeface="Wingdings 3" pitchFamily="18" charset="2"/>
              <a:buNone/>
            </a:pPr>
            <a:r>
              <a:rPr lang="it-IT" sz="2500" smtClean="0"/>
              <a:t>stress and inflammatory process on the mitochondrial</a:t>
            </a:r>
          </a:p>
          <a:p>
            <a:pPr eaLnBrk="1" hangingPunct="1">
              <a:buFont typeface="Wingdings 3" pitchFamily="18" charset="2"/>
              <a:buNone/>
            </a:pPr>
            <a:r>
              <a:rPr lang="it-IT" sz="2500" smtClean="0"/>
              <a:t>function, in animal models of obstructive and reflux</a:t>
            </a:r>
          </a:p>
          <a:p>
            <a:pPr eaLnBrk="1" hangingPunct="1">
              <a:buFont typeface="Wingdings 3" pitchFamily="18" charset="2"/>
              <a:buNone/>
            </a:pPr>
            <a:r>
              <a:rPr lang="it-IT" sz="2500" smtClean="0"/>
              <a:t>nephropathy, will be assessed.</a:t>
            </a:r>
          </a:p>
          <a:p>
            <a:pPr eaLnBrk="1" hangingPunct="1">
              <a:buFont typeface="Wingdings 3" pitchFamily="18" charset="2"/>
              <a:buNone/>
            </a:pPr>
            <a:r>
              <a:rPr lang="it-IT" sz="2500" smtClean="0"/>
              <a:t>Genic expression which control :</a:t>
            </a:r>
          </a:p>
          <a:p>
            <a:pPr eaLnBrk="1" hangingPunct="1"/>
            <a:r>
              <a:rPr lang="it-IT" sz="2500" smtClean="0"/>
              <a:t>mitochondrial biogenesis</a:t>
            </a:r>
          </a:p>
          <a:p>
            <a:pPr eaLnBrk="1" hangingPunct="1"/>
            <a:r>
              <a:rPr lang="it-IT" sz="2500" smtClean="0"/>
              <a:t>apoptosis and macro-autophagia</a:t>
            </a:r>
          </a:p>
          <a:p>
            <a:pPr eaLnBrk="1" hangingPunct="1"/>
            <a:r>
              <a:rPr lang="it-IT" sz="2500" smtClean="0"/>
              <a:t>oxidative homeostasis</a:t>
            </a:r>
          </a:p>
          <a:p>
            <a:pPr eaLnBrk="1" hangingPunct="1">
              <a:buFont typeface="Wingdings 3" pitchFamily="18" charset="2"/>
              <a:buNone/>
            </a:pPr>
            <a:r>
              <a:rPr lang="it-IT" sz="2500" smtClean="0"/>
              <a:t>will be studied by using renal cellular homogenate.</a:t>
            </a:r>
          </a:p>
          <a:p>
            <a:pPr eaLnBrk="1" hangingPunct="1">
              <a:buFont typeface="Wingdings 3" pitchFamily="18" charset="2"/>
              <a:buNone/>
            </a:pPr>
            <a:endParaRPr lang="it-IT" sz="2500" smtClean="0"/>
          </a:p>
          <a:p>
            <a:pPr eaLnBrk="1" hangingPunct="1">
              <a:buFont typeface="Wingdings 3" pitchFamily="18" charset="2"/>
              <a:buNone/>
            </a:pPr>
            <a:r>
              <a:rPr lang="it-IT" sz="2500" smtClean="0"/>
              <a:t>At scheduled time urinary samples will be obtained to</a:t>
            </a:r>
          </a:p>
          <a:p>
            <a:pPr eaLnBrk="1" hangingPunct="1">
              <a:buFont typeface="Wingdings 3" pitchFamily="18" charset="2"/>
              <a:buNone/>
            </a:pPr>
            <a:r>
              <a:rPr lang="it-IT" sz="2500" smtClean="0"/>
              <a:t>test Creatinine, MCP-1, EGF Beta-2 microglobulin.</a:t>
            </a:r>
          </a:p>
          <a:p>
            <a:pPr eaLnBrk="1" hangingPunct="1">
              <a:buFont typeface="Wingdings 3" pitchFamily="18" charset="2"/>
              <a:buNone/>
            </a:pPr>
            <a:endParaRPr lang="it-IT" sz="2500" smtClean="0"/>
          </a:p>
        </p:txBody>
      </p:sp>
      <p:sp>
        <p:nvSpPr>
          <p:cNvPr id="3" name="Titolo 2"/>
          <p:cNvSpPr>
            <a:spLocks noGrp="1"/>
          </p:cNvSpPr>
          <p:nvPr>
            <p:ph type="title"/>
          </p:nvPr>
        </p:nvSpPr>
        <p:spPr>
          <a:xfrm>
            <a:off x="457200" y="44624"/>
            <a:ext cx="8229600" cy="1143000"/>
          </a:xfrm>
        </p:spPr>
        <p:txBody>
          <a:bodyPr/>
          <a:lstStyle/>
          <a:p>
            <a:pPr algn="r" eaLnBrk="1" hangingPunct="1">
              <a:defRPr/>
            </a:pPr>
            <a:r>
              <a:rPr lang="it-IT" dirty="0" smtClean="0">
                <a:solidFill>
                  <a:srgbClr val="FF0000"/>
                </a:solidFill>
              </a:rPr>
              <a:t>AIM 1</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contenuto 1"/>
          <p:cNvSpPr>
            <a:spLocks noGrp="1"/>
          </p:cNvSpPr>
          <p:nvPr>
            <p:ph idx="1"/>
          </p:nvPr>
        </p:nvSpPr>
        <p:spPr/>
        <p:txBody>
          <a:bodyPr/>
          <a:lstStyle/>
          <a:p>
            <a:pPr eaLnBrk="1" hangingPunct="1">
              <a:buFont typeface="Wingdings 3" pitchFamily="18" charset="2"/>
              <a:buNone/>
            </a:pPr>
            <a:r>
              <a:rPr lang="it-IT" smtClean="0"/>
              <a:t>Nanaocarriers will be prepared and drugs</a:t>
            </a:r>
          </a:p>
          <a:p>
            <a:pPr eaLnBrk="1" hangingPunct="1">
              <a:buFont typeface="Wingdings 3" pitchFamily="18" charset="2"/>
              <a:buNone/>
            </a:pPr>
            <a:r>
              <a:rPr lang="it-IT" smtClean="0"/>
              <a:t>linked to them (inhibitors of apoptosis signal</a:t>
            </a:r>
          </a:p>
          <a:p>
            <a:pPr eaLnBrk="1" hangingPunct="1">
              <a:buFont typeface="Wingdings 3" pitchFamily="18" charset="2"/>
              <a:buNone/>
            </a:pPr>
            <a:r>
              <a:rPr lang="it-IT" smtClean="0"/>
              <a:t>and anti-fibrotic drugs)  will be administered</a:t>
            </a:r>
          </a:p>
          <a:p>
            <a:pPr eaLnBrk="1" hangingPunct="1">
              <a:buFont typeface="Wingdings 3" pitchFamily="18" charset="2"/>
              <a:buNone/>
            </a:pPr>
            <a:r>
              <a:rPr lang="it-IT" smtClean="0"/>
              <a:t>to experimental animal mdels [7].</a:t>
            </a:r>
          </a:p>
          <a:p>
            <a:pPr eaLnBrk="1" hangingPunct="1">
              <a:buFont typeface="Wingdings 3" pitchFamily="18" charset="2"/>
              <a:buNone/>
            </a:pPr>
            <a:endParaRPr lang="it-IT" smtClean="0"/>
          </a:p>
          <a:p>
            <a:pPr eaLnBrk="1" hangingPunct="1">
              <a:buFont typeface="Wingdings 3" pitchFamily="18" charset="2"/>
              <a:buNone/>
            </a:pPr>
            <a:r>
              <a:rPr lang="it-IT" sz="2800" smtClean="0"/>
              <a:t>At scheduled time new urinary samples will</a:t>
            </a:r>
          </a:p>
          <a:p>
            <a:pPr eaLnBrk="1" hangingPunct="1">
              <a:buFont typeface="Wingdings 3" pitchFamily="18" charset="2"/>
              <a:buNone/>
            </a:pPr>
            <a:r>
              <a:rPr lang="it-IT" sz="2800" smtClean="0"/>
              <a:t>be obtained to test Creatinine, MCP-1, EGF</a:t>
            </a:r>
          </a:p>
          <a:p>
            <a:pPr eaLnBrk="1" hangingPunct="1">
              <a:buFont typeface="Wingdings 3" pitchFamily="18" charset="2"/>
              <a:buNone/>
            </a:pPr>
            <a:r>
              <a:rPr lang="it-IT" sz="2800" smtClean="0"/>
              <a:t>Beta-2 microglobulin.</a:t>
            </a:r>
          </a:p>
          <a:p>
            <a:pPr eaLnBrk="1" hangingPunct="1">
              <a:buFont typeface="Wingdings 3" pitchFamily="18" charset="2"/>
              <a:buNone/>
            </a:pPr>
            <a:endParaRPr lang="it-IT" smtClean="0"/>
          </a:p>
        </p:txBody>
      </p:sp>
      <p:sp>
        <p:nvSpPr>
          <p:cNvPr id="4" name="Titolo 2"/>
          <p:cNvSpPr>
            <a:spLocks noGrp="1"/>
          </p:cNvSpPr>
          <p:nvPr>
            <p:ph type="title"/>
          </p:nvPr>
        </p:nvSpPr>
        <p:spPr/>
        <p:txBody>
          <a:bodyPr/>
          <a:lstStyle/>
          <a:p>
            <a:pPr algn="r" eaLnBrk="1" hangingPunct="1">
              <a:defRPr/>
            </a:pPr>
            <a:r>
              <a:rPr lang="it-IT" dirty="0" smtClean="0">
                <a:solidFill>
                  <a:srgbClr val="FF0000"/>
                </a:solidFill>
              </a:rPr>
              <a:t>AIM 2</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contenuto 1"/>
          <p:cNvSpPr>
            <a:spLocks noGrp="1"/>
          </p:cNvSpPr>
          <p:nvPr>
            <p:ph idx="1"/>
          </p:nvPr>
        </p:nvSpPr>
        <p:spPr/>
        <p:txBody>
          <a:bodyPr/>
          <a:lstStyle/>
          <a:p>
            <a:pPr eaLnBrk="1" hangingPunct="1">
              <a:buFont typeface="Wingdings 3" pitchFamily="18" charset="2"/>
              <a:buNone/>
            </a:pPr>
            <a:r>
              <a:rPr lang="it-IT" smtClean="0"/>
              <a:t>After the approval of Ethic Commission,</a:t>
            </a:r>
          </a:p>
          <a:p>
            <a:pPr eaLnBrk="1" hangingPunct="1">
              <a:buFont typeface="Wingdings 3" pitchFamily="18" charset="2"/>
              <a:buNone/>
            </a:pPr>
            <a:r>
              <a:rPr lang="it-IT" smtClean="0"/>
              <a:t>patients with grade 3 and 4 hydronephrosis</a:t>
            </a:r>
          </a:p>
          <a:p>
            <a:pPr eaLnBrk="1" hangingPunct="1">
              <a:buFont typeface="Wingdings 3" pitchFamily="18" charset="2"/>
              <a:buNone/>
            </a:pPr>
            <a:r>
              <a:rPr lang="it-IT" smtClean="0"/>
              <a:t>and high grade vesico-ureteral reflux will be</a:t>
            </a:r>
          </a:p>
          <a:p>
            <a:pPr eaLnBrk="1" hangingPunct="1">
              <a:buFont typeface="Wingdings 3" pitchFamily="18" charset="2"/>
              <a:buNone/>
            </a:pPr>
            <a:r>
              <a:rPr lang="it-IT" smtClean="0"/>
              <a:t>enrolled in the study to receive administration</a:t>
            </a:r>
          </a:p>
          <a:p>
            <a:pPr eaLnBrk="1" hangingPunct="1">
              <a:buFont typeface="Wingdings 3" pitchFamily="18" charset="2"/>
              <a:buNone/>
            </a:pPr>
            <a:r>
              <a:rPr lang="it-IT" smtClean="0"/>
              <a:t>of intravesical compound embedded with</a:t>
            </a:r>
          </a:p>
          <a:p>
            <a:pPr eaLnBrk="1" hangingPunct="1">
              <a:buFont typeface="Wingdings 3" pitchFamily="18" charset="2"/>
              <a:buNone/>
            </a:pPr>
            <a:r>
              <a:rPr lang="it-IT" smtClean="0"/>
              <a:t>specific anti-apoptotic and anti-fibrotic drugs.</a:t>
            </a:r>
          </a:p>
          <a:p>
            <a:pPr eaLnBrk="1" hangingPunct="1">
              <a:buFont typeface="Wingdings 3" pitchFamily="18" charset="2"/>
              <a:buNone/>
            </a:pPr>
            <a:r>
              <a:rPr lang="it-IT" smtClean="0"/>
              <a:t>Urinary samples will be the only biological </a:t>
            </a:r>
          </a:p>
          <a:p>
            <a:pPr eaLnBrk="1" hangingPunct="1">
              <a:buFont typeface="Wingdings 3" pitchFamily="18" charset="2"/>
              <a:buNone/>
            </a:pPr>
            <a:r>
              <a:rPr lang="it-IT" smtClean="0"/>
              <a:t>sample collected before treatment and at</a:t>
            </a:r>
          </a:p>
          <a:p>
            <a:pPr eaLnBrk="1" hangingPunct="1">
              <a:buFont typeface="Wingdings 3" pitchFamily="18" charset="2"/>
              <a:buNone/>
            </a:pPr>
            <a:r>
              <a:rPr lang="it-IT" smtClean="0"/>
              <a:t>scheduled follow-up.</a:t>
            </a:r>
          </a:p>
        </p:txBody>
      </p:sp>
      <p:sp>
        <p:nvSpPr>
          <p:cNvPr id="4" name="Titolo 2"/>
          <p:cNvSpPr>
            <a:spLocks noGrp="1"/>
          </p:cNvSpPr>
          <p:nvPr>
            <p:ph type="title"/>
          </p:nvPr>
        </p:nvSpPr>
        <p:spPr/>
        <p:txBody>
          <a:bodyPr/>
          <a:lstStyle/>
          <a:p>
            <a:pPr algn="r" eaLnBrk="1" hangingPunct="1">
              <a:defRPr/>
            </a:pPr>
            <a:r>
              <a:rPr lang="it-IT" dirty="0" smtClean="0">
                <a:solidFill>
                  <a:srgbClr val="FF0000"/>
                </a:solidFill>
              </a:rPr>
              <a:t>AIM 3</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contenuto 1"/>
          <p:cNvSpPr>
            <a:spLocks noGrp="1"/>
          </p:cNvSpPr>
          <p:nvPr>
            <p:ph idx="1"/>
          </p:nvPr>
        </p:nvSpPr>
        <p:spPr>
          <a:xfrm>
            <a:off x="457200" y="1711325"/>
            <a:ext cx="8229600" cy="4525963"/>
          </a:xfrm>
        </p:spPr>
        <p:txBody>
          <a:bodyPr/>
          <a:lstStyle/>
          <a:p>
            <a:pPr eaLnBrk="1" hangingPunct="1">
              <a:buFont typeface="Wingdings 3" pitchFamily="18" charset="2"/>
              <a:buNone/>
            </a:pPr>
            <a:r>
              <a:rPr lang="it-IT" dirty="0" smtClean="0"/>
              <a:t>To understand the impact of the mechanism of</a:t>
            </a:r>
          </a:p>
          <a:p>
            <a:pPr eaLnBrk="1" hangingPunct="1">
              <a:buFont typeface="Wingdings 3" pitchFamily="18" charset="2"/>
              <a:buNone/>
            </a:pPr>
            <a:r>
              <a:rPr lang="it-IT" dirty="0" smtClean="0"/>
              <a:t>inflammatory injury on mitochondrial function</a:t>
            </a:r>
          </a:p>
          <a:p>
            <a:pPr eaLnBrk="1" hangingPunct="1">
              <a:buFont typeface="Wingdings 3" pitchFamily="18" charset="2"/>
              <a:buNone/>
            </a:pPr>
            <a:r>
              <a:rPr lang="it-IT" dirty="0" smtClean="0"/>
              <a:t>and the ability to restore normal mitochondrial</a:t>
            </a:r>
          </a:p>
          <a:p>
            <a:pPr eaLnBrk="1" hangingPunct="1">
              <a:buFont typeface="Wingdings 3" pitchFamily="18" charset="2"/>
              <a:buNone/>
            </a:pPr>
            <a:r>
              <a:rPr lang="it-IT" dirty="0" smtClean="0"/>
              <a:t>function by administration of drugs carried by</a:t>
            </a:r>
          </a:p>
          <a:p>
            <a:pPr eaLnBrk="1" hangingPunct="1">
              <a:buFont typeface="Wingdings 3" pitchFamily="18" charset="2"/>
              <a:buNone/>
            </a:pPr>
            <a:r>
              <a:rPr lang="it-IT" dirty="0" smtClean="0"/>
              <a:t>nanocarriers.</a:t>
            </a:r>
          </a:p>
          <a:p>
            <a:pPr eaLnBrk="1" hangingPunct="1">
              <a:buFont typeface="Wingdings 3" pitchFamily="18" charset="2"/>
              <a:buNone/>
            </a:pPr>
            <a:r>
              <a:rPr lang="it-IT" dirty="0" smtClean="0"/>
              <a:t>Children seriously affected by urological</a:t>
            </a:r>
          </a:p>
          <a:p>
            <a:pPr eaLnBrk="1" hangingPunct="1">
              <a:buFont typeface="Wingdings 3" pitchFamily="18" charset="2"/>
              <a:buNone/>
            </a:pPr>
            <a:r>
              <a:rPr lang="it-IT" dirty="0" smtClean="0"/>
              <a:t>conditions, in adult age, will be at risk for</a:t>
            </a:r>
          </a:p>
          <a:p>
            <a:pPr eaLnBrk="1" hangingPunct="1">
              <a:buFont typeface="Wingdings 3" pitchFamily="18" charset="2"/>
              <a:buNone/>
            </a:pPr>
            <a:r>
              <a:rPr lang="it-IT" dirty="0" smtClean="0"/>
              <a:t>developing high blood pressure, cardiovascular</a:t>
            </a:r>
          </a:p>
          <a:p>
            <a:pPr eaLnBrk="1" hangingPunct="1">
              <a:buFont typeface="Wingdings 3" pitchFamily="18" charset="2"/>
              <a:buNone/>
            </a:pPr>
            <a:r>
              <a:rPr lang="it-IT" dirty="0" smtClean="0"/>
              <a:t>diseases and renal tumor and insufficiency  [8]</a:t>
            </a:r>
          </a:p>
          <a:p>
            <a:pPr eaLnBrk="1" hangingPunct="1">
              <a:buFont typeface="Wingdings 3" pitchFamily="18" charset="2"/>
              <a:buNone/>
            </a:pPr>
            <a:r>
              <a:rPr lang="it-IT" dirty="0" smtClean="0"/>
              <a:t> </a:t>
            </a:r>
          </a:p>
        </p:txBody>
      </p:sp>
      <p:sp>
        <p:nvSpPr>
          <p:cNvPr id="3" name="Titolo 2"/>
          <p:cNvSpPr>
            <a:spLocks noGrp="1"/>
          </p:cNvSpPr>
          <p:nvPr>
            <p:ph type="title"/>
          </p:nvPr>
        </p:nvSpPr>
        <p:spPr/>
        <p:txBody>
          <a:bodyPr>
            <a:normAutofit fontScale="90000"/>
          </a:bodyPr>
          <a:lstStyle/>
          <a:p>
            <a:pPr algn="r" eaLnBrk="1" hangingPunct="1">
              <a:defRPr/>
            </a:pPr>
            <a:r>
              <a:rPr lang="it-IT" dirty="0" smtClean="0">
                <a:solidFill>
                  <a:srgbClr val="FF0000"/>
                </a:solidFill>
              </a:rPr>
              <a:t>MILESTONE/</a:t>
            </a:r>
            <a:br>
              <a:rPr lang="it-IT" dirty="0" smtClean="0">
                <a:solidFill>
                  <a:srgbClr val="FF0000"/>
                </a:solidFill>
              </a:rPr>
            </a:br>
            <a:r>
              <a:rPr lang="it-IT" dirty="0" smtClean="0">
                <a:solidFill>
                  <a:srgbClr val="FF0000"/>
                </a:solidFill>
              </a:rPr>
              <a:t>INNOVATION</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contenuto 1"/>
          <p:cNvSpPr>
            <a:spLocks noGrp="1"/>
          </p:cNvSpPr>
          <p:nvPr>
            <p:ph idx="1"/>
          </p:nvPr>
        </p:nvSpPr>
        <p:spPr>
          <a:xfrm>
            <a:off x="0" y="908050"/>
            <a:ext cx="9144000" cy="4954588"/>
          </a:xfrm>
        </p:spPr>
        <p:txBody>
          <a:bodyPr/>
          <a:lstStyle/>
          <a:p>
            <a:pPr marL="565150" indent="-457200" eaLnBrk="1" hangingPunct="1">
              <a:buFont typeface="Wingdings 3" pitchFamily="18" charset="2"/>
              <a:buAutoNum type="arabicParenR"/>
            </a:pPr>
            <a:r>
              <a:rPr lang="it-IT" sz="1600" dirty="0" smtClean="0"/>
              <a:t>Lucarelli G et al. Emerging urinary markers of renal injury in obstructive nephropathy. Biomed Res Int 2014; 2014:303298</a:t>
            </a:r>
          </a:p>
          <a:p>
            <a:pPr marL="565150" indent="-457200" eaLnBrk="1" hangingPunct="1">
              <a:buFont typeface="Wingdings 3" pitchFamily="18" charset="2"/>
              <a:buAutoNum type="arabicParenR"/>
            </a:pPr>
            <a:r>
              <a:rPr lang="it-IT" sz="1600" dirty="0" smtClean="0"/>
              <a:t>Sanz AB et al. TWEAK and the progression of renal disease: clinical translation. Nephrol Dial Transplant 2014; 29 Suppl 1: i54-i62</a:t>
            </a:r>
          </a:p>
          <a:p>
            <a:pPr marL="565150" indent="-457200" eaLnBrk="1" hangingPunct="1">
              <a:buFont typeface="Wingdings 3" pitchFamily="18" charset="2"/>
              <a:buAutoNum type="arabicParenR"/>
            </a:pPr>
            <a:r>
              <a:rPr lang="it-IT" sz="1600" dirty="0" smtClean="0"/>
              <a:t>Meng XM et al. Inflammatory processes in renal fibrosis. Nat Rev Nephrol 2014. doi: 10.1038/nrneph.2014.114</a:t>
            </a:r>
          </a:p>
          <a:p>
            <a:pPr marL="565150" indent="-457200" eaLnBrk="1" hangingPunct="1">
              <a:buFont typeface="Wingdings 3" pitchFamily="18" charset="2"/>
              <a:buAutoNum type="arabicParenR"/>
            </a:pPr>
            <a:r>
              <a:rPr lang="it-IT" sz="1600" dirty="0" smtClean="0"/>
              <a:t>Salzano S et al. Linkage of inflammation and oxidative stress via release of glutathionylated peroxiredoxin-2, which acts as a danger signal. Proc Natl Acad Sci USA 2014 pii:201401712</a:t>
            </a:r>
          </a:p>
          <a:p>
            <a:pPr marL="565150" indent="-457200" eaLnBrk="1" hangingPunct="1">
              <a:buFont typeface="Wingdings 3" pitchFamily="18" charset="2"/>
              <a:buAutoNum type="arabicParenR"/>
            </a:pPr>
            <a:r>
              <a:rPr lang="it-IT" sz="1600" dirty="0" smtClean="0"/>
              <a:t>Ucero AC et al. A polymeric nanomedicine diminishes inflammatory events in renal tubular cells. PloS One 2013; 8: e51992</a:t>
            </a:r>
          </a:p>
          <a:p>
            <a:pPr marL="565150" indent="-457200" eaLnBrk="1" hangingPunct="1">
              <a:buFont typeface="Wingdings 3" pitchFamily="18" charset="2"/>
              <a:buAutoNum type="arabicParenR"/>
            </a:pPr>
            <a:r>
              <a:rPr lang="it-IT" sz="1600" dirty="0" smtClean="0"/>
              <a:t>Guhasarkar S et al.Intravesical drug delivery: challenges, current status, opportunities and novel strategies. J Control Release 2010; 148:147-159</a:t>
            </a:r>
          </a:p>
          <a:p>
            <a:pPr marL="565150" indent="-457200" eaLnBrk="1" hangingPunct="1">
              <a:buFont typeface="Wingdings 3" pitchFamily="18" charset="2"/>
              <a:buAutoNum type="arabicParenR"/>
            </a:pPr>
            <a:r>
              <a:rPr lang="it-IT" sz="1600" dirty="0" smtClean="0"/>
              <a:t>Loyer P et al. Natural and synthetic poly(malic acid)-based derivates: a family of versatile biopolymers for the design of drug nanocarriers. J Drug Target 2014; 22: 556-575</a:t>
            </a:r>
          </a:p>
          <a:p>
            <a:pPr marL="565150" indent="-457200" eaLnBrk="1" hangingPunct="1">
              <a:buFont typeface="Wingdings 3" pitchFamily="18" charset="2"/>
              <a:buAutoNum type="arabicParenR"/>
            </a:pPr>
            <a:r>
              <a:rPr lang="it-IT" sz="1600" dirty="0" smtClean="0"/>
              <a:t>Driver TH et al. Urinary kidney injury molecule 1 (KIM-1) and interleukin 18 (IL-18) as risk markers for heart failure in older adults: the health, aging, and body composition (ABC) study. Am J Kidney Dis 2014; 64:49-56</a:t>
            </a:r>
          </a:p>
          <a:p>
            <a:pPr marL="565150" indent="-457200" eaLnBrk="1" hangingPunct="1">
              <a:buFont typeface="Wingdings 3" pitchFamily="18" charset="2"/>
              <a:buAutoNum type="arabicParenR"/>
            </a:pPr>
            <a:endParaRPr lang="it-IT" sz="1600" dirty="0" smtClean="0"/>
          </a:p>
        </p:txBody>
      </p:sp>
      <p:sp>
        <p:nvSpPr>
          <p:cNvPr id="3" name="Titolo 2"/>
          <p:cNvSpPr>
            <a:spLocks noGrp="1"/>
          </p:cNvSpPr>
          <p:nvPr>
            <p:ph type="title"/>
          </p:nvPr>
        </p:nvSpPr>
        <p:spPr>
          <a:xfrm>
            <a:off x="457200" y="-27384"/>
            <a:ext cx="8229600" cy="1143000"/>
          </a:xfrm>
        </p:spPr>
        <p:txBody>
          <a:bodyPr/>
          <a:lstStyle/>
          <a:p>
            <a:pPr algn="r" eaLnBrk="1" hangingPunct="1">
              <a:defRPr/>
            </a:pPr>
            <a:r>
              <a:rPr lang="it-IT" sz="3600" dirty="0" smtClean="0">
                <a:solidFill>
                  <a:srgbClr val="FF0000"/>
                </a:solidFill>
              </a:rPr>
              <a:t>BIBLIOGRAPHY</a:t>
            </a:r>
            <a:endParaRPr lang="it-IT" sz="40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contenuto 1"/>
          <p:cNvSpPr>
            <a:spLocks noGrp="1"/>
          </p:cNvSpPr>
          <p:nvPr>
            <p:ph idx="1"/>
          </p:nvPr>
        </p:nvSpPr>
        <p:spPr>
          <a:xfrm>
            <a:off x="457200" y="1196975"/>
            <a:ext cx="8229600" cy="4525963"/>
          </a:xfrm>
        </p:spPr>
        <p:txBody>
          <a:bodyPr/>
          <a:lstStyle/>
          <a:p>
            <a:pPr eaLnBrk="1" hangingPunct="1"/>
            <a:r>
              <a:rPr lang="en-GB" sz="2400" dirty="0" smtClean="0"/>
              <a:t>The </a:t>
            </a:r>
            <a:r>
              <a:rPr lang="en-GB" sz="2400" dirty="0" err="1" smtClean="0"/>
              <a:t>phagocytosis</a:t>
            </a:r>
            <a:r>
              <a:rPr lang="en-GB" sz="2400" dirty="0" smtClean="0"/>
              <a:t> and distant migration of </a:t>
            </a:r>
            <a:r>
              <a:rPr lang="en-GB" sz="2400" dirty="0" err="1" smtClean="0"/>
              <a:t>polydimethylsiloxane</a:t>
            </a:r>
            <a:r>
              <a:rPr lang="en-GB" sz="2400" dirty="0" smtClean="0"/>
              <a:t> used for treatment of </a:t>
            </a:r>
            <a:r>
              <a:rPr lang="en-GB" sz="2400" dirty="0" err="1" smtClean="0"/>
              <a:t>vesico-ureteral</a:t>
            </a:r>
            <a:r>
              <a:rPr lang="en-GB" sz="2400" dirty="0" smtClean="0"/>
              <a:t> reflux in </a:t>
            </a:r>
            <a:r>
              <a:rPr lang="en-GB" sz="2400" dirty="0" err="1" smtClean="0"/>
              <a:t>pediatric</a:t>
            </a:r>
            <a:r>
              <a:rPr lang="en-GB" sz="2400" dirty="0" smtClean="0"/>
              <a:t> age</a:t>
            </a:r>
          </a:p>
          <a:p>
            <a:pPr eaLnBrk="1" hangingPunct="1">
              <a:buFont typeface="Wingdings 3" pitchFamily="18" charset="2"/>
              <a:buNone/>
            </a:pPr>
            <a:endParaRPr lang="en-GB" sz="2400" dirty="0" smtClean="0"/>
          </a:p>
          <a:p>
            <a:pPr eaLnBrk="1" hangingPunct="1"/>
            <a:r>
              <a:rPr lang="en-US" sz="2400" dirty="0" smtClean="0"/>
              <a:t>The prevention and reduction of renal damage in children with congenital </a:t>
            </a:r>
            <a:r>
              <a:rPr lang="en-US" sz="2400" dirty="0" err="1" smtClean="0"/>
              <a:t>uropathy</a:t>
            </a:r>
            <a:r>
              <a:rPr lang="en-US" sz="2400" dirty="0" smtClean="0"/>
              <a:t> by </a:t>
            </a:r>
            <a:r>
              <a:rPr lang="en-US" sz="2400" dirty="0" err="1" smtClean="0"/>
              <a:t>studing</a:t>
            </a:r>
            <a:r>
              <a:rPr lang="en-US" sz="2400" dirty="0" smtClean="0"/>
              <a:t> cytokines </a:t>
            </a:r>
            <a:endParaRPr lang="it-IT" sz="2400" dirty="0" smtClean="0"/>
          </a:p>
        </p:txBody>
      </p:sp>
      <p:sp>
        <p:nvSpPr>
          <p:cNvPr id="3" name="Titolo 2"/>
          <p:cNvSpPr>
            <a:spLocks noGrp="1"/>
          </p:cNvSpPr>
          <p:nvPr>
            <p:ph type="title"/>
          </p:nvPr>
        </p:nvSpPr>
        <p:spPr/>
        <p:txBody>
          <a:bodyPr>
            <a:normAutofit fontScale="90000"/>
          </a:bodyPr>
          <a:lstStyle/>
          <a:p>
            <a:pPr algn="ctr" eaLnBrk="1" fontAlgn="auto" hangingPunct="1">
              <a:spcAft>
                <a:spcPts val="0"/>
              </a:spcAft>
              <a:defRPr/>
            </a:pPr>
            <a:r>
              <a:rPr lang="en-US" sz="4400" dirty="0" smtClean="0">
                <a:solidFill>
                  <a:srgbClr val="FF0000"/>
                </a:solidFill>
                <a:latin typeface="Times New Roman" pitchFamily="18" charset="0"/>
                <a:ea typeface="Calibri" pitchFamily="34" charset="0"/>
                <a:cs typeface="Times New Roman" pitchFamily="18" charset="0"/>
              </a:rPr>
              <a:t>The main research interest:</a:t>
            </a:r>
            <a:r>
              <a:rPr lang="hr-HR" sz="4400" dirty="0" smtClean="0">
                <a:solidFill>
                  <a:srgbClr val="FF0000"/>
                </a:solidFill>
                <a:latin typeface="Calibri" pitchFamily="34" charset="0"/>
                <a:ea typeface="Calibri" pitchFamily="34" charset="0"/>
                <a:cs typeface="Times New Roman" pitchFamily="18" charset="0"/>
              </a:rPr>
              <a:t> </a:t>
            </a:r>
            <a:r>
              <a:rPr lang="hr-HR" sz="4400" dirty="0" smtClean="0">
                <a:solidFill>
                  <a:srgbClr val="FF0000"/>
                </a:solidFill>
                <a:ea typeface="Calibri" pitchFamily="34" charset="0"/>
                <a:cs typeface="Times New Roman" pitchFamily="18" charset="0"/>
              </a:rPr>
              <a:t/>
            </a:r>
            <a:br>
              <a:rPr lang="hr-HR" sz="4400" dirty="0" smtClean="0">
                <a:solidFill>
                  <a:srgbClr val="FF0000"/>
                </a:solidFill>
                <a:ea typeface="Calibri" pitchFamily="34" charset="0"/>
                <a:cs typeface="Times New Roman" pitchFamily="18" charset="0"/>
              </a:rPr>
            </a:br>
            <a:endParaRPr lang="it-IT" dirty="0">
              <a:solidFill>
                <a:srgbClr val="FF0000"/>
              </a:solidFill>
            </a:endParaRPr>
          </a:p>
        </p:txBody>
      </p:sp>
      <p:pic>
        <p:nvPicPr>
          <p:cNvPr id="13316" name="Picture 2" descr="C:\Documents and Settings\utente\Desktop\phagocytosis1.gif"/>
          <p:cNvPicPr>
            <a:picLocks noChangeAspect="1" noChangeArrowheads="1"/>
          </p:cNvPicPr>
          <p:nvPr/>
        </p:nvPicPr>
        <p:blipFill>
          <a:blip r:embed="rId2" cstate="print"/>
          <a:srcRect/>
          <a:stretch>
            <a:fillRect/>
          </a:stretch>
        </p:blipFill>
        <p:spPr bwMode="auto">
          <a:xfrm>
            <a:off x="0" y="4221163"/>
            <a:ext cx="2771775" cy="2636837"/>
          </a:xfrm>
          <a:prstGeom prst="rect">
            <a:avLst/>
          </a:prstGeom>
          <a:noFill/>
          <a:ln w="9525">
            <a:noFill/>
            <a:miter lim="800000"/>
            <a:headEnd/>
            <a:tailEnd/>
          </a:ln>
        </p:spPr>
      </p:pic>
      <p:pic>
        <p:nvPicPr>
          <p:cNvPr id="13317" name="Picture 3" descr="C:\Documents and Settings\utente\Desktop\images.jpg"/>
          <p:cNvPicPr>
            <a:picLocks noChangeAspect="1" noChangeArrowheads="1"/>
          </p:cNvPicPr>
          <p:nvPr/>
        </p:nvPicPr>
        <p:blipFill>
          <a:blip r:embed="rId3" cstate="print"/>
          <a:srcRect/>
          <a:stretch>
            <a:fillRect/>
          </a:stretch>
        </p:blipFill>
        <p:spPr bwMode="auto">
          <a:xfrm>
            <a:off x="2771775" y="4149725"/>
            <a:ext cx="2152650" cy="2708275"/>
          </a:xfrm>
          <a:prstGeom prst="rect">
            <a:avLst/>
          </a:prstGeom>
          <a:noFill/>
          <a:ln w="9525">
            <a:noFill/>
            <a:miter lim="800000"/>
            <a:headEnd/>
            <a:tailEnd/>
          </a:ln>
        </p:spPr>
      </p:pic>
      <p:pic>
        <p:nvPicPr>
          <p:cNvPr id="13318" name="Picture 4" descr="C:\Documents and Settings\utente\Desktop\640px-1a3p_egf.png"/>
          <p:cNvPicPr>
            <a:picLocks noChangeAspect="1" noChangeArrowheads="1"/>
          </p:cNvPicPr>
          <p:nvPr/>
        </p:nvPicPr>
        <p:blipFill>
          <a:blip r:embed="rId4" cstate="print"/>
          <a:srcRect/>
          <a:stretch>
            <a:fillRect/>
          </a:stretch>
        </p:blipFill>
        <p:spPr bwMode="auto">
          <a:xfrm>
            <a:off x="4787900" y="4941888"/>
            <a:ext cx="2376488" cy="1889125"/>
          </a:xfrm>
          <a:prstGeom prst="rect">
            <a:avLst/>
          </a:prstGeom>
          <a:noFill/>
          <a:ln w="9525">
            <a:noFill/>
            <a:miter lim="800000"/>
            <a:headEnd/>
            <a:tailEnd/>
          </a:ln>
        </p:spPr>
      </p:pic>
      <p:pic>
        <p:nvPicPr>
          <p:cNvPr id="13319" name="Picture 5" descr="C:\Documents and Settings\utente\Desktop\180px-PDB_2bdn_EBI.jpg"/>
          <p:cNvPicPr>
            <a:picLocks noChangeAspect="1" noChangeArrowheads="1"/>
          </p:cNvPicPr>
          <p:nvPr/>
        </p:nvPicPr>
        <p:blipFill>
          <a:blip r:embed="rId5" cstate="print"/>
          <a:srcRect/>
          <a:stretch>
            <a:fillRect/>
          </a:stretch>
        </p:blipFill>
        <p:spPr bwMode="auto">
          <a:xfrm>
            <a:off x="7164388" y="4941888"/>
            <a:ext cx="1979612" cy="1916112"/>
          </a:xfrm>
          <a:prstGeom prst="rect">
            <a:avLst/>
          </a:prstGeom>
          <a:noFill/>
          <a:ln w="9525">
            <a:noFill/>
            <a:miter lim="800000"/>
            <a:headEnd/>
            <a:tailEnd/>
          </a:ln>
        </p:spPr>
      </p:pic>
      <p:sp>
        <p:nvSpPr>
          <p:cNvPr id="13320" name="CasellaDiTesto 7"/>
          <p:cNvSpPr txBox="1">
            <a:spLocks noChangeArrowheads="1"/>
          </p:cNvSpPr>
          <p:nvPr/>
        </p:nvSpPr>
        <p:spPr bwMode="auto">
          <a:xfrm>
            <a:off x="5148263" y="4365625"/>
            <a:ext cx="1511300" cy="368300"/>
          </a:xfrm>
          <a:prstGeom prst="rect">
            <a:avLst/>
          </a:prstGeom>
          <a:noFill/>
          <a:ln w="9525">
            <a:noFill/>
            <a:miter lim="800000"/>
            <a:headEnd/>
            <a:tailEnd/>
          </a:ln>
        </p:spPr>
        <p:txBody>
          <a:bodyPr>
            <a:spAutoFit/>
          </a:bodyPr>
          <a:lstStyle/>
          <a:p>
            <a:pPr algn="ctr"/>
            <a:r>
              <a:rPr lang="it-IT">
                <a:latin typeface="Lucida Sans Unicode" pitchFamily="34" charset="0"/>
              </a:rPr>
              <a:t>EGF</a:t>
            </a:r>
          </a:p>
        </p:txBody>
      </p:sp>
      <p:sp>
        <p:nvSpPr>
          <p:cNvPr id="13321" name="CasellaDiTesto 8"/>
          <p:cNvSpPr txBox="1">
            <a:spLocks noChangeArrowheads="1"/>
          </p:cNvSpPr>
          <p:nvPr/>
        </p:nvSpPr>
        <p:spPr bwMode="auto">
          <a:xfrm>
            <a:off x="7164388" y="4356100"/>
            <a:ext cx="1511300" cy="368300"/>
          </a:xfrm>
          <a:prstGeom prst="rect">
            <a:avLst/>
          </a:prstGeom>
          <a:noFill/>
          <a:ln w="9525">
            <a:noFill/>
            <a:miter lim="800000"/>
            <a:headEnd/>
            <a:tailEnd/>
          </a:ln>
        </p:spPr>
        <p:txBody>
          <a:bodyPr>
            <a:spAutoFit/>
          </a:bodyPr>
          <a:lstStyle/>
          <a:p>
            <a:pPr algn="ctr"/>
            <a:r>
              <a:rPr lang="it-IT">
                <a:latin typeface="Lucida Sans Unicode" pitchFamily="34" charset="0"/>
              </a:rPr>
              <a:t>MCP-1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contenuto 1"/>
          <p:cNvSpPr>
            <a:spLocks noGrp="1"/>
          </p:cNvSpPr>
          <p:nvPr>
            <p:ph idx="1"/>
          </p:nvPr>
        </p:nvSpPr>
        <p:spPr/>
        <p:txBody>
          <a:bodyPr/>
          <a:lstStyle/>
          <a:p>
            <a:pPr eaLnBrk="1" hangingPunct="1"/>
            <a:endParaRPr lang="en-US" smtClean="0"/>
          </a:p>
        </p:txBody>
      </p:sp>
      <p:sp>
        <p:nvSpPr>
          <p:cNvPr id="3" name="Titolo 2"/>
          <p:cNvSpPr>
            <a:spLocks noGrp="1"/>
          </p:cNvSpPr>
          <p:nvPr>
            <p:ph type="title"/>
          </p:nvPr>
        </p:nvSpPr>
        <p:spPr/>
        <p:txBody>
          <a:bodyPr/>
          <a:lstStyle/>
          <a:p>
            <a:pPr eaLnBrk="1" fontAlgn="auto" hangingPunct="1">
              <a:spcAft>
                <a:spcPts val="0"/>
              </a:spcAft>
              <a:defRPr/>
            </a:pPr>
            <a:endParaRPr lang="it-IT"/>
          </a:p>
        </p:txBody>
      </p:sp>
      <p:pic>
        <p:nvPicPr>
          <p:cNvPr id="14340" name="Picture 2" descr="C:\Documents and Settings\utente\Desktop\presentationl.jpg"/>
          <p:cNvPicPr>
            <a:picLocks noChangeAspect="1" noChangeArrowheads="1"/>
          </p:cNvPicPr>
          <p:nvPr/>
        </p:nvPicPr>
        <p:blipFill>
          <a:blip r:embed="rId2" cstate="print">
            <a:lum contrast="-40000"/>
          </a:blip>
          <a:srcRect/>
          <a:stretch>
            <a:fillRect/>
          </a:stretch>
        </p:blipFill>
        <p:spPr bwMode="auto">
          <a:xfrm>
            <a:off x="-158750" y="0"/>
            <a:ext cx="9461500" cy="6884988"/>
          </a:xfrm>
          <a:prstGeom prst="rect">
            <a:avLst/>
          </a:prstGeom>
          <a:noFill/>
          <a:ln w="9525">
            <a:noFill/>
            <a:miter lim="800000"/>
            <a:headEnd/>
            <a:tailEnd/>
          </a:ln>
        </p:spPr>
      </p:pic>
      <p:sp>
        <p:nvSpPr>
          <p:cNvPr id="5" name="Titolo 2"/>
          <p:cNvSpPr txBox="1">
            <a:spLocks/>
          </p:cNvSpPr>
          <p:nvPr/>
        </p:nvSpPr>
        <p:spPr>
          <a:xfrm>
            <a:off x="609600" y="427038"/>
            <a:ext cx="8229600" cy="1143000"/>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en-US" sz="3200" b="1" dirty="0">
                <a:solidFill>
                  <a:srgbClr val="FFFF00"/>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The research results and clinical outcomes </a:t>
            </a:r>
            <a:br>
              <a:rPr lang="en-US" sz="3200" b="1" dirty="0">
                <a:solidFill>
                  <a:srgbClr val="FFFF00"/>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r>
              <a:rPr lang="en-US" sz="3200" b="1" dirty="0">
                <a:solidFill>
                  <a:srgbClr val="FFFF00"/>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have been presented at conferences </a:t>
            </a:r>
            <a:r>
              <a:rPr lang="hr-HR" sz="3200" b="1" dirty="0">
                <a:solidFill>
                  <a:srgbClr val="FFFF00"/>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
            </a:r>
            <a:br>
              <a:rPr lang="hr-HR" sz="3200" b="1" dirty="0">
                <a:solidFill>
                  <a:srgbClr val="FFFF00"/>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br>
            <a:endParaRPr lang="it-IT" sz="3200" b="1" dirty="0">
              <a:solidFill>
                <a:srgbClr val="FFFF00"/>
              </a:solidFill>
              <a:effectLst>
                <a:outerShdw blurRad="31750" dist="25400" dir="5400000" algn="tl" rotWithShape="0">
                  <a:srgbClr val="000000">
                    <a:alpha val="25000"/>
                  </a:srgbClr>
                </a:outerShdw>
              </a:effectLst>
              <a:latin typeface="+mj-lt"/>
              <a:ea typeface="+mj-ea"/>
              <a:cs typeface="+mj-cs"/>
            </a:endParaRPr>
          </a:p>
        </p:txBody>
      </p:sp>
      <p:sp>
        <p:nvSpPr>
          <p:cNvPr id="6" name="Segnaposto contenuto 1"/>
          <p:cNvSpPr txBox="1">
            <a:spLocks/>
          </p:cNvSpPr>
          <p:nvPr/>
        </p:nvSpPr>
        <p:spPr>
          <a:xfrm>
            <a:off x="0" y="1633538"/>
            <a:ext cx="9144000" cy="4525962"/>
          </a:xfrm>
          <a:prstGeom prst="rect">
            <a:avLst/>
          </a:prstGeom>
        </p:spPr>
        <p:txBody>
          <a:bodyPr>
            <a:normAutofit lnSpcReduction="10000"/>
          </a:bodyPr>
          <a:lstStyle/>
          <a:p>
            <a:pPr marL="365760" indent="-256032" fontAlgn="auto">
              <a:spcBef>
                <a:spcPts val="400"/>
              </a:spcBef>
              <a:spcAft>
                <a:spcPts val="0"/>
              </a:spcAft>
              <a:buClr>
                <a:schemeClr val="accent1"/>
              </a:buClr>
              <a:buSzPct val="68000"/>
              <a:buFont typeface="Wingdings 3"/>
              <a:buChar char=""/>
              <a:defRPr/>
            </a:pPr>
            <a:r>
              <a:rPr lang="en-GB" sz="2400" b="1" dirty="0">
                <a:solidFill>
                  <a:schemeClr val="bg1"/>
                </a:solidFill>
                <a:latin typeface="+mn-lt"/>
              </a:rPr>
              <a:t>9</a:t>
            </a:r>
            <a:r>
              <a:rPr lang="en-GB" sz="2400" b="1" baseline="30000" dirty="0">
                <a:solidFill>
                  <a:schemeClr val="bg1"/>
                </a:solidFill>
                <a:latin typeface="+mn-lt"/>
              </a:rPr>
              <a:t>th</a:t>
            </a:r>
            <a:r>
              <a:rPr lang="en-GB" sz="2400" b="1" dirty="0">
                <a:solidFill>
                  <a:schemeClr val="bg1"/>
                </a:solidFill>
                <a:latin typeface="+mn-lt"/>
              </a:rPr>
              <a:t> EUPSA Annual Meeting , Istanbul 18-21 June 2008</a:t>
            </a:r>
          </a:p>
          <a:p>
            <a:pPr marL="365760" indent="-256032" fontAlgn="auto">
              <a:spcBef>
                <a:spcPts val="400"/>
              </a:spcBef>
              <a:spcAft>
                <a:spcPts val="0"/>
              </a:spcAft>
              <a:buClr>
                <a:schemeClr val="accent1"/>
              </a:buClr>
              <a:buSzPct val="68000"/>
              <a:buFont typeface="Wingdings 3"/>
              <a:buChar char=""/>
              <a:defRPr/>
            </a:pPr>
            <a:r>
              <a:rPr lang="it-IT" sz="2400" b="1" dirty="0">
                <a:solidFill>
                  <a:schemeClr val="bg1"/>
                </a:solidFill>
                <a:latin typeface="+mn-lt"/>
              </a:rPr>
              <a:t>Congresso Nazionale Congiunto 24-27 </a:t>
            </a:r>
            <a:r>
              <a:rPr lang="it-IT" sz="2400" b="1" dirty="0" err="1">
                <a:solidFill>
                  <a:schemeClr val="bg1"/>
                </a:solidFill>
                <a:latin typeface="+mn-lt"/>
              </a:rPr>
              <a:t>September</a:t>
            </a:r>
            <a:r>
              <a:rPr lang="it-IT" sz="2400" b="1" dirty="0">
                <a:solidFill>
                  <a:schemeClr val="bg1"/>
                </a:solidFill>
                <a:latin typeface="+mn-lt"/>
              </a:rPr>
              <a:t> 2008, Catania</a:t>
            </a:r>
          </a:p>
          <a:p>
            <a:pPr marL="365760" indent="-256032" fontAlgn="auto">
              <a:spcBef>
                <a:spcPts val="400"/>
              </a:spcBef>
              <a:spcAft>
                <a:spcPts val="0"/>
              </a:spcAft>
              <a:buClr>
                <a:schemeClr val="accent1"/>
              </a:buClr>
              <a:buSzPct val="68000"/>
              <a:buFont typeface="Wingdings 3"/>
              <a:buChar char=""/>
              <a:defRPr/>
            </a:pPr>
            <a:r>
              <a:rPr lang="en-GB" sz="2400" b="1" dirty="0">
                <a:solidFill>
                  <a:schemeClr val="bg1"/>
                </a:solidFill>
                <a:latin typeface="+mn-lt"/>
              </a:rPr>
              <a:t>3° </a:t>
            </a:r>
            <a:r>
              <a:rPr lang="en-GB" sz="2400" b="1" dirty="0" err="1">
                <a:solidFill>
                  <a:schemeClr val="bg1"/>
                </a:solidFill>
                <a:latin typeface="+mn-lt"/>
              </a:rPr>
              <a:t>Congresso</a:t>
            </a:r>
            <a:r>
              <a:rPr lang="en-GB" sz="2400" b="1" dirty="0">
                <a:solidFill>
                  <a:schemeClr val="bg1"/>
                </a:solidFill>
                <a:latin typeface="+mn-lt"/>
              </a:rPr>
              <a:t> </a:t>
            </a:r>
            <a:r>
              <a:rPr lang="en-GB" sz="2400" b="1" dirty="0" err="1">
                <a:solidFill>
                  <a:schemeClr val="bg1"/>
                </a:solidFill>
                <a:latin typeface="+mn-lt"/>
              </a:rPr>
              <a:t>Congiunto</a:t>
            </a:r>
            <a:r>
              <a:rPr lang="en-GB" sz="2400" b="1" dirty="0">
                <a:solidFill>
                  <a:schemeClr val="bg1"/>
                </a:solidFill>
                <a:latin typeface="+mn-lt"/>
              </a:rPr>
              <a:t> SICP,SIUP, SIVI 22-25September 2010, Torino</a:t>
            </a:r>
            <a:endParaRPr lang="it-IT" sz="2400" b="1" dirty="0">
              <a:solidFill>
                <a:schemeClr val="bg1"/>
              </a:solidFill>
              <a:latin typeface="+mn-lt"/>
            </a:endParaRPr>
          </a:p>
          <a:p>
            <a:pPr marL="365760" indent="-256032" fontAlgn="auto">
              <a:spcBef>
                <a:spcPts val="400"/>
              </a:spcBef>
              <a:spcAft>
                <a:spcPts val="0"/>
              </a:spcAft>
              <a:buClr>
                <a:schemeClr val="accent1"/>
              </a:buClr>
              <a:buSzPct val="68000"/>
              <a:buFont typeface="Wingdings 3"/>
              <a:buChar char=""/>
              <a:defRPr/>
            </a:pPr>
            <a:r>
              <a:rPr lang="it-IT" sz="2400" b="1" dirty="0">
                <a:solidFill>
                  <a:schemeClr val="bg1"/>
                </a:solidFill>
                <a:latin typeface="+mn-lt"/>
              </a:rPr>
              <a:t>3rd World Congresso </a:t>
            </a:r>
            <a:r>
              <a:rPr lang="it-IT" sz="2400" b="1" dirty="0" err="1">
                <a:solidFill>
                  <a:schemeClr val="bg1"/>
                </a:solidFill>
                <a:latin typeface="+mn-lt"/>
              </a:rPr>
              <a:t>of</a:t>
            </a:r>
            <a:r>
              <a:rPr lang="it-IT" sz="2400" b="1" dirty="0">
                <a:solidFill>
                  <a:schemeClr val="bg1"/>
                </a:solidFill>
                <a:latin typeface="+mn-lt"/>
              </a:rPr>
              <a:t> </a:t>
            </a:r>
            <a:r>
              <a:rPr lang="it-IT" sz="2400" b="1" dirty="0" err="1">
                <a:solidFill>
                  <a:schemeClr val="bg1"/>
                </a:solidFill>
                <a:latin typeface="+mn-lt"/>
              </a:rPr>
              <a:t>Pediatric</a:t>
            </a:r>
            <a:r>
              <a:rPr lang="it-IT" sz="2400" b="1" dirty="0">
                <a:solidFill>
                  <a:schemeClr val="bg1"/>
                </a:solidFill>
                <a:latin typeface="+mn-lt"/>
              </a:rPr>
              <a:t> </a:t>
            </a:r>
            <a:r>
              <a:rPr lang="it-IT" sz="2400" b="1" dirty="0" err="1">
                <a:solidFill>
                  <a:schemeClr val="bg1"/>
                </a:solidFill>
                <a:latin typeface="+mn-lt"/>
              </a:rPr>
              <a:t>Surgery</a:t>
            </a:r>
            <a:r>
              <a:rPr lang="it-IT" sz="2400" b="1" dirty="0">
                <a:solidFill>
                  <a:schemeClr val="bg1"/>
                </a:solidFill>
                <a:latin typeface="+mn-lt"/>
              </a:rPr>
              <a:t>, 21-24 </a:t>
            </a:r>
            <a:r>
              <a:rPr lang="it-IT" sz="2400" b="1" dirty="0" err="1">
                <a:solidFill>
                  <a:schemeClr val="bg1"/>
                </a:solidFill>
                <a:latin typeface="+mn-lt"/>
              </a:rPr>
              <a:t>October</a:t>
            </a:r>
            <a:r>
              <a:rPr lang="it-IT" sz="2400" b="1" dirty="0">
                <a:solidFill>
                  <a:schemeClr val="bg1"/>
                </a:solidFill>
                <a:latin typeface="+mn-lt"/>
              </a:rPr>
              <a:t>  2010, New Delhi</a:t>
            </a:r>
          </a:p>
          <a:p>
            <a:pPr marL="365760" indent="-256032" fontAlgn="auto">
              <a:spcBef>
                <a:spcPts val="400"/>
              </a:spcBef>
              <a:spcAft>
                <a:spcPts val="0"/>
              </a:spcAft>
              <a:buClr>
                <a:schemeClr val="accent1"/>
              </a:buClr>
              <a:buSzPct val="68000"/>
              <a:buFont typeface="Wingdings 3"/>
              <a:buChar char=""/>
              <a:defRPr/>
            </a:pPr>
            <a:r>
              <a:rPr lang="it-IT" sz="2400" b="1" dirty="0">
                <a:solidFill>
                  <a:schemeClr val="bg1"/>
                </a:solidFill>
                <a:latin typeface="+mn-lt"/>
              </a:rPr>
              <a:t>La ricerca clinica e sperimentale in chirurgia endoscopica e </a:t>
            </a:r>
            <a:r>
              <a:rPr lang="it-IT" sz="2400" b="1" dirty="0" err="1">
                <a:solidFill>
                  <a:schemeClr val="bg1"/>
                </a:solidFill>
                <a:latin typeface="+mn-lt"/>
              </a:rPr>
              <a:t>mini-invasiva</a:t>
            </a:r>
            <a:r>
              <a:rPr lang="it-IT" sz="2400" b="1" dirty="0">
                <a:solidFill>
                  <a:schemeClr val="bg1"/>
                </a:solidFill>
                <a:latin typeface="+mn-lt"/>
              </a:rPr>
              <a:t> pediatrica. </a:t>
            </a:r>
            <a:r>
              <a:rPr lang="en-GB" sz="2400" b="1" dirty="0">
                <a:solidFill>
                  <a:schemeClr val="bg1"/>
                </a:solidFill>
                <a:latin typeface="+mn-lt"/>
              </a:rPr>
              <a:t>21 May 2011, Napoli</a:t>
            </a:r>
          </a:p>
          <a:p>
            <a:pPr marL="365760" indent="-256032" fontAlgn="auto">
              <a:spcBef>
                <a:spcPts val="400"/>
              </a:spcBef>
              <a:spcAft>
                <a:spcPts val="0"/>
              </a:spcAft>
              <a:buClr>
                <a:schemeClr val="accent1"/>
              </a:buClr>
              <a:buSzPct val="68000"/>
              <a:buFont typeface="Wingdings 3"/>
              <a:buChar char=""/>
              <a:defRPr/>
            </a:pPr>
            <a:r>
              <a:rPr lang="it-IT" sz="2400" b="1" dirty="0">
                <a:solidFill>
                  <a:schemeClr val="bg1"/>
                </a:solidFill>
                <a:latin typeface="+mn-lt"/>
              </a:rPr>
              <a:t>4° Congresso Congiunto SICP,SIUP, SIVI 21-24 </a:t>
            </a:r>
            <a:r>
              <a:rPr lang="it-IT" sz="2400" b="1" dirty="0" err="1">
                <a:solidFill>
                  <a:schemeClr val="bg1"/>
                </a:solidFill>
                <a:latin typeface="+mn-lt"/>
              </a:rPr>
              <a:t>September</a:t>
            </a:r>
            <a:r>
              <a:rPr lang="it-IT" sz="2400" b="1" dirty="0">
                <a:solidFill>
                  <a:schemeClr val="bg1"/>
                </a:solidFill>
                <a:latin typeface="+mn-lt"/>
              </a:rPr>
              <a:t>  2011, Padova</a:t>
            </a:r>
          </a:p>
          <a:p>
            <a:pPr marL="365760" indent="-256032" fontAlgn="auto">
              <a:spcBef>
                <a:spcPts val="400"/>
              </a:spcBef>
              <a:spcAft>
                <a:spcPts val="0"/>
              </a:spcAft>
              <a:buClr>
                <a:schemeClr val="accent1"/>
              </a:buClr>
              <a:buSzPct val="68000"/>
              <a:buFont typeface="Wingdings 3"/>
              <a:buChar char=""/>
              <a:defRPr/>
            </a:pPr>
            <a:r>
              <a:rPr lang="en-GB" sz="2400" b="1" dirty="0" err="1">
                <a:solidFill>
                  <a:schemeClr val="bg1"/>
                </a:solidFill>
                <a:latin typeface="+mn-lt"/>
              </a:rPr>
              <a:t>Papsa</a:t>
            </a:r>
            <a:r>
              <a:rPr lang="en-GB" sz="2400" b="1" dirty="0">
                <a:solidFill>
                  <a:schemeClr val="bg1"/>
                </a:solidFill>
                <a:latin typeface="+mn-lt"/>
              </a:rPr>
              <a:t> Congress 2012. 18-21 March 2012, Cape Town</a:t>
            </a:r>
            <a:endParaRPr lang="it-IT" sz="2400" b="1" dirty="0">
              <a:solidFill>
                <a:schemeClr val="bg1"/>
              </a:solidFill>
              <a:latin typeface="+mn-lt"/>
            </a:endParaRPr>
          </a:p>
          <a:p>
            <a:pPr marL="365760" indent="-256032" fontAlgn="auto">
              <a:spcBef>
                <a:spcPts val="400"/>
              </a:spcBef>
              <a:spcAft>
                <a:spcPts val="0"/>
              </a:spcAft>
              <a:buClr>
                <a:schemeClr val="accent1"/>
              </a:buClr>
              <a:buSzPct val="68000"/>
              <a:buFont typeface="Wingdings 3"/>
              <a:buChar char=""/>
              <a:defRPr/>
            </a:pPr>
            <a:endParaRPr lang="it-IT" sz="2400" b="1" dirty="0">
              <a:solidFill>
                <a:schemeClr val="bg1"/>
              </a:solidFill>
              <a:latin typeface="+mn-lt"/>
            </a:endParaRPr>
          </a:p>
          <a:p>
            <a:pPr marL="365760" indent="-256032" fontAlgn="auto">
              <a:spcBef>
                <a:spcPts val="400"/>
              </a:spcBef>
              <a:spcAft>
                <a:spcPts val="0"/>
              </a:spcAft>
              <a:buClr>
                <a:schemeClr val="accent1"/>
              </a:buClr>
              <a:buSzPct val="68000"/>
              <a:buFont typeface="Wingdings 3"/>
              <a:buChar char=""/>
              <a:defRPr/>
            </a:pPr>
            <a:endParaRPr lang="it-IT" sz="2400" b="1" dirty="0">
              <a:solidFill>
                <a:schemeClr val="bg1"/>
              </a:solidFill>
              <a:latin typeface="+mn-lt"/>
            </a:endParaRPr>
          </a:p>
          <a:p>
            <a:pPr marL="365760" indent="-256032" fontAlgn="auto">
              <a:spcBef>
                <a:spcPts val="400"/>
              </a:spcBef>
              <a:spcAft>
                <a:spcPts val="0"/>
              </a:spcAft>
              <a:buClr>
                <a:schemeClr val="accent1"/>
              </a:buClr>
              <a:buSzPct val="68000"/>
              <a:buFont typeface="Wingdings 3"/>
              <a:buChar char=""/>
              <a:defRPr/>
            </a:pPr>
            <a:endParaRPr lang="it-IT" sz="2700" b="1" dirty="0">
              <a:solidFill>
                <a:schemeClr val="bg1"/>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eaLnBrk="1" fontAlgn="auto" hangingPunct="1">
              <a:spcAft>
                <a:spcPts val="0"/>
              </a:spcAft>
              <a:defRPr/>
            </a:pPr>
            <a:endParaRPr lang="it-IT"/>
          </a:p>
        </p:txBody>
      </p:sp>
      <p:pic>
        <p:nvPicPr>
          <p:cNvPr id="4098" name="Picture 2" descr="C:\Documents and Settings\utente\Desktop\pubblicazione-libro-700x447.jpg"/>
          <p:cNvPicPr>
            <a:picLocks noGrp="1" noChangeAspect="1" noChangeArrowheads="1"/>
          </p:cNvPicPr>
          <p:nvPr>
            <p:ph idx="1"/>
          </p:nvPr>
        </p:nvPicPr>
        <p:blipFill>
          <a:blip r:embed="rId2" cstate="print">
            <a:duotone>
              <a:schemeClr val="bg2">
                <a:shade val="45000"/>
                <a:satMod val="135000"/>
              </a:schemeClr>
              <a:prstClr val="white"/>
            </a:duotone>
            <a:lum contrast="40000"/>
          </a:blip>
          <a:srcRect/>
          <a:stretch>
            <a:fillRect/>
          </a:stretch>
        </p:blipFill>
        <p:spPr>
          <a:xfrm>
            <a:off x="-1" y="27384"/>
            <a:ext cx="9144001" cy="6858000"/>
          </a:xfrm>
        </p:spPr>
      </p:pic>
      <p:sp>
        <p:nvSpPr>
          <p:cNvPr id="15364" name="Rettangolo 4"/>
          <p:cNvSpPr>
            <a:spLocks noChangeArrowheads="1"/>
          </p:cNvSpPr>
          <p:nvPr/>
        </p:nvSpPr>
        <p:spPr bwMode="auto">
          <a:xfrm>
            <a:off x="323850" y="188913"/>
            <a:ext cx="8820150" cy="1076325"/>
          </a:xfrm>
          <a:prstGeom prst="rect">
            <a:avLst/>
          </a:prstGeom>
          <a:noFill/>
          <a:ln w="9525">
            <a:noFill/>
            <a:miter lim="800000"/>
            <a:headEnd/>
            <a:tailEnd/>
          </a:ln>
        </p:spPr>
        <p:txBody>
          <a:bodyPr>
            <a:spAutoFit/>
          </a:bodyPr>
          <a:lstStyle/>
          <a:p>
            <a:pPr algn="ctr"/>
            <a:r>
              <a:rPr lang="en-US" sz="3200" b="1">
                <a:solidFill>
                  <a:srgbClr val="FF0000"/>
                </a:solidFill>
                <a:latin typeface="Times New Roman" pitchFamily="18" charset="0"/>
                <a:cs typeface="Times New Roman" pitchFamily="18" charset="0"/>
              </a:rPr>
              <a:t>The research results and clinical outcomes </a:t>
            </a:r>
            <a:br>
              <a:rPr lang="en-US" sz="3200" b="1">
                <a:solidFill>
                  <a:srgbClr val="FF0000"/>
                </a:solidFill>
                <a:latin typeface="Times New Roman" pitchFamily="18" charset="0"/>
                <a:cs typeface="Times New Roman" pitchFamily="18" charset="0"/>
              </a:rPr>
            </a:br>
            <a:r>
              <a:rPr lang="en-US" sz="3200" b="1">
                <a:solidFill>
                  <a:srgbClr val="FF0000"/>
                </a:solidFill>
                <a:latin typeface="Times New Roman" pitchFamily="18" charset="0"/>
                <a:cs typeface="Times New Roman" pitchFamily="18" charset="0"/>
              </a:rPr>
              <a:t>have been published</a:t>
            </a:r>
            <a:endParaRPr lang="it-IT" sz="3200" b="1">
              <a:solidFill>
                <a:srgbClr val="FF0000"/>
              </a:solidFill>
              <a:latin typeface="Lucida Sans Unicode" pitchFamily="34" charset="0"/>
            </a:endParaRPr>
          </a:p>
        </p:txBody>
      </p:sp>
      <p:sp>
        <p:nvSpPr>
          <p:cNvPr id="15365" name="Segnaposto contenuto 1"/>
          <p:cNvSpPr txBox="1">
            <a:spLocks/>
          </p:cNvSpPr>
          <p:nvPr/>
        </p:nvSpPr>
        <p:spPr bwMode="auto">
          <a:xfrm>
            <a:off x="457200" y="1566863"/>
            <a:ext cx="8229600" cy="4525962"/>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it-IT" sz="1700">
                <a:latin typeface="Lucida Sans Unicode" pitchFamily="34" charset="0"/>
              </a:rPr>
              <a:t>F Bartoli, R Penza, G Aceto, F Niglio, O D'Addato, </a:t>
            </a:r>
            <a:r>
              <a:rPr lang="it-IT" sz="1700" b="1">
                <a:latin typeface="Lucida Sans Unicode" pitchFamily="34" charset="0"/>
              </a:rPr>
              <a:t>V Pastore</a:t>
            </a:r>
            <a:r>
              <a:rPr lang="it-IT" sz="1700">
                <a:latin typeface="Lucida Sans Unicode" pitchFamily="34" charset="0"/>
              </a:rPr>
              <a:t>, V Campanella, S Magaldi, C Lasalandra,G Di Bitonto,L Gesualdo.  </a:t>
            </a:r>
            <a:r>
              <a:rPr lang="en-GB" sz="1700">
                <a:latin typeface="Lucida Sans Unicode" pitchFamily="34" charset="0"/>
              </a:rPr>
              <a:t>Urinary egf, mcp-1 and ß2 microglobulin in children with ureteropelvic junction obstruction. J Pediatr Surg. 2011; 46 (3):530-6</a:t>
            </a:r>
          </a:p>
          <a:p>
            <a:pPr marL="365125" indent="-255588">
              <a:spcBef>
                <a:spcPts val="400"/>
              </a:spcBef>
              <a:buClr>
                <a:schemeClr val="accent1"/>
              </a:buClr>
              <a:buSzPct val="68000"/>
              <a:buFont typeface="Wingdings 3" pitchFamily="18" charset="2"/>
              <a:buChar char=""/>
            </a:pPr>
            <a:r>
              <a:rPr lang="en-GB" sz="1700">
                <a:latin typeface="Lucida Sans Unicode" pitchFamily="34" charset="0"/>
              </a:rPr>
              <a:t>Bartoli F, Niglio F, </a:t>
            </a:r>
            <a:r>
              <a:rPr lang="en-GB" sz="1700" b="1">
                <a:latin typeface="Lucida Sans Unicode" pitchFamily="34" charset="0"/>
              </a:rPr>
              <a:t>Pastore V</a:t>
            </a:r>
            <a:r>
              <a:rPr lang="en-GB" sz="1700">
                <a:latin typeface="Lucida Sans Unicode" pitchFamily="34" charset="0"/>
              </a:rPr>
              <a:t>, Campanella V, Leggio S, Aceto G, Germano M, D'Addato O, Penza R. Polydimethylsiloxane (macroplastique) injection for vesicoureteral reflux in duplex ureter: a comparison with single renal systems. J Pediatr Urol 2011; 7 (5): 516-519</a:t>
            </a:r>
          </a:p>
          <a:p>
            <a:pPr marL="365125" indent="-255588">
              <a:spcBef>
                <a:spcPts val="400"/>
              </a:spcBef>
              <a:buClr>
                <a:schemeClr val="accent1"/>
              </a:buClr>
              <a:buSzPct val="68000"/>
              <a:buFont typeface="Wingdings 3" pitchFamily="18" charset="2"/>
              <a:buChar char=""/>
            </a:pPr>
            <a:r>
              <a:rPr lang="en-GB" sz="1700" b="1">
                <a:latin typeface="Lucida Sans Unicode" pitchFamily="34" charset="0"/>
              </a:rPr>
              <a:t>Pastore V</a:t>
            </a:r>
            <a:r>
              <a:rPr lang="en-GB" sz="1700">
                <a:latin typeface="Lucida Sans Unicode" pitchFamily="34" charset="0"/>
              </a:rPr>
              <a:t>, Aceto G, Niglio F, Basile A, Cocomazzi R, Faticato MG, Lotito A, Bartoli F. Clinical characteristics and management of children with ureteropelvic junction obstruction and severe vesicoureteral reflux: preliminary results. Annals of Pediatric Surgery 2013; 9 (3): 114-116</a:t>
            </a:r>
          </a:p>
          <a:p>
            <a:pPr marL="365125" indent="-255588">
              <a:spcBef>
                <a:spcPts val="400"/>
              </a:spcBef>
              <a:buClr>
                <a:schemeClr val="accent1"/>
              </a:buClr>
              <a:buSzPct val="68000"/>
              <a:buFont typeface="Wingdings 3" pitchFamily="18" charset="2"/>
              <a:buChar char=""/>
            </a:pPr>
            <a:r>
              <a:rPr lang="en-GB" sz="1700" b="1">
                <a:latin typeface="Lucida Sans Unicode" pitchFamily="34" charset="0"/>
              </a:rPr>
              <a:t>Pastore V, </a:t>
            </a:r>
            <a:r>
              <a:rPr lang="en-GB" sz="1700">
                <a:latin typeface="Lucida Sans Unicode" pitchFamily="34" charset="0"/>
              </a:rPr>
              <a:t>Aceto G, Niglio F, Basile A, CocomazziR, Faticato MG, Bartoli F. Laparoscopic assisted nephroureterectomy for shape urolithiasis and xantogranulomatous pyelonephritis. Case report and review of literature. African Journal of Pediatric Surgery 2013; 10: 285-288</a:t>
            </a:r>
            <a:endParaRPr lang="it-IT" sz="1700">
              <a:latin typeface="Lucida Sans Unicode"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contenuto 1"/>
          <p:cNvSpPr>
            <a:spLocks noGrp="1"/>
          </p:cNvSpPr>
          <p:nvPr>
            <p:ph idx="1"/>
          </p:nvPr>
        </p:nvSpPr>
        <p:spPr>
          <a:xfrm>
            <a:off x="755650" y="0"/>
            <a:ext cx="7956550" cy="3644900"/>
          </a:xfrm>
        </p:spPr>
        <p:txBody>
          <a:bodyPr/>
          <a:lstStyle/>
          <a:p>
            <a:pPr algn="ctr" eaLnBrk="1" hangingPunct="1">
              <a:buFont typeface="Wingdings 3" pitchFamily="18" charset="2"/>
              <a:buNone/>
            </a:pPr>
            <a:endParaRPr lang="it-IT" sz="2400" b="1" smtClean="0">
              <a:solidFill>
                <a:srgbClr val="FF0000"/>
              </a:solidFill>
            </a:endParaRPr>
          </a:p>
          <a:p>
            <a:pPr algn="ctr" eaLnBrk="1" hangingPunct="1">
              <a:buFont typeface="Wingdings 3" pitchFamily="18" charset="2"/>
              <a:buNone/>
            </a:pPr>
            <a:r>
              <a:rPr lang="it-IT" sz="2400" b="1" smtClean="0">
                <a:solidFill>
                  <a:srgbClr val="FF0000"/>
                </a:solidFill>
              </a:rPr>
              <a:t>All the results with a retrospective review of all</a:t>
            </a:r>
          </a:p>
          <a:p>
            <a:pPr algn="ctr" eaLnBrk="1" hangingPunct="1">
              <a:buFont typeface="Wingdings 3" pitchFamily="18" charset="2"/>
              <a:buNone/>
            </a:pPr>
            <a:r>
              <a:rPr lang="it-IT" sz="2400" b="1" smtClean="0">
                <a:solidFill>
                  <a:srgbClr val="FF0000"/>
                </a:solidFill>
              </a:rPr>
              <a:t>the surgical techniques applied in children</a:t>
            </a:r>
          </a:p>
          <a:p>
            <a:pPr algn="ctr" eaLnBrk="1" hangingPunct="1">
              <a:buFont typeface="Wingdings 3" pitchFamily="18" charset="2"/>
              <a:buNone/>
            </a:pPr>
            <a:r>
              <a:rPr lang="it-IT" sz="2400" b="1" smtClean="0">
                <a:solidFill>
                  <a:srgbClr val="FF0000"/>
                </a:solidFill>
              </a:rPr>
              <a:t>have been discussed in a book: </a:t>
            </a:r>
          </a:p>
          <a:p>
            <a:pPr algn="ctr" eaLnBrk="1" hangingPunct="1">
              <a:buFont typeface="Wingdings 3" pitchFamily="18" charset="2"/>
              <a:buNone/>
            </a:pPr>
            <a:endParaRPr lang="it-IT" sz="2400" b="1" smtClean="0">
              <a:solidFill>
                <a:srgbClr val="FF0000"/>
              </a:solidFill>
            </a:endParaRPr>
          </a:p>
          <a:p>
            <a:pPr algn="ctr" eaLnBrk="1" hangingPunct="1">
              <a:buFont typeface="Wingdings 3" pitchFamily="18" charset="2"/>
              <a:buNone/>
            </a:pPr>
            <a:endParaRPr lang="it-IT" sz="2400" b="1" smtClean="0">
              <a:solidFill>
                <a:srgbClr val="FF0000"/>
              </a:solidFill>
            </a:endParaRPr>
          </a:p>
          <a:p>
            <a:pPr algn="ctr" eaLnBrk="1" hangingPunct="1">
              <a:buFont typeface="Wingdings 3" pitchFamily="18" charset="2"/>
              <a:buNone/>
            </a:pPr>
            <a:endParaRPr lang="it-IT" sz="2000" b="1" smtClean="0">
              <a:solidFill>
                <a:srgbClr val="FF0000"/>
              </a:solidFill>
            </a:endParaRPr>
          </a:p>
        </p:txBody>
      </p:sp>
      <p:graphicFrame>
        <p:nvGraphicFramePr>
          <p:cNvPr id="1026" name="Object 2"/>
          <p:cNvGraphicFramePr>
            <a:graphicFrameLocks noChangeAspect="1"/>
          </p:cNvGraphicFramePr>
          <p:nvPr/>
        </p:nvGraphicFramePr>
        <p:xfrm>
          <a:off x="0" y="3749675"/>
          <a:ext cx="5076825" cy="3108325"/>
        </p:xfrm>
        <a:graphic>
          <a:graphicData uri="http://schemas.openxmlformats.org/presentationml/2006/ole">
            <p:oleObj spid="_x0000_s1026" name="Acrobat Document" r:id="rId3" imgW="9888480" imgH="6675840" progId="AcroExch.Document.11">
              <p:embed/>
            </p:oleObj>
          </a:graphicData>
        </a:graphic>
      </p:graphicFrame>
      <p:sp>
        <p:nvSpPr>
          <p:cNvPr id="1028" name="Rettangolo 4"/>
          <p:cNvSpPr>
            <a:spLocks noChangeArrowheads="1"/>
          </p:cNvSpPr>
          <p:nvPr/>
        </p:nvSpPr>
        <p:spPr bwMode="auto">
          <a:xfrm>
            <a:off x="5003800" y="4149725"/>
            <a:ext cx="4140200" cy="2246313"/>
          </a:xfrm>
          <a:prstGeom prst="rect">
            <a:avLst/>
          </a:prstGeom>
          <a:noFill/>
          <a:ln w="9525">
            <a:noFill/>
            <a:miter lim="800000"/>
            <a:headEnd/>
            <a:tailEnd/>
          </a:ln>
        </p:spPr>
        <p:txBody>
          <a:bodyPr>
            <a:spAutoFit/>
          </a:bodyPr>
          <a:lstStyle/>
          <a:p>
            <a:r>
              <a:rPr lang="it-IT" sz="2000" b="1">
                <a:latin typeface="Lucida Sans Unicode" pitchFamily="34" charset="0"/>
              </a:rPr>
              <a:t>V. Pastore</a:t>
            </a:r>
            <a:r>
              <a:rPr lang="it-IT" sz="2000">
                <a:latin typeface="Lucida Sans Unicode" pitchFamily="34" charset="0"/>
              </a:rPr>
              <a:t>. </a:t>
            </a:r>
          </a:p>
          <a:p>
            <a:r>
              <a:rPr lang="it-IT" sz="2000">
                <a:latin typeface="Lucida Sans Unicode" pitchFamily="34" charset="0"/>
              </a:rPr>
              <a:t>L'idronefrosi. Evoluzione del pensiero scientifico e del trattamento chirurgico. </a:t>
            </a:r>
          </a:p>
          <a:p>
            <a:r>
              <a:rPr lang="it-IT" sz="2000">
                <a:latin typeface="Lucida Sans Unicode" pitchFamily="34" charset="0"/>
              </a:rPr>
              <a:t>Edizioni del Rosone, December</a:t>
            </a:r>
            <a:r>
              <a:rPr lang="en-GB" sz="2000">
                <a:latin typeface="Lucida Sans Unicode" pitchFamily="34" charset="0"/>
              </a:rPr>
              <a:t> 2013 </a:t>
            </a:r>
          </a:p>
          <a:p>
            <a:r>
              <a:rPr lang="en-GB" sz="2000">
                <a:latin typeface="Lucida Sans Unicode" pitchFamily="34" charset="0"/>
              </a:rPr>
              <a:t>ISBN 978-88-97220-99-2</a:t>
            </a:r>
            <a:endParaRPr lang="it-IT" sz="2000">
              <a:latin typeface="Lucida Sans Unicode"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a:defRPr/>
            </a:pPr>
            <a:endParaRPr lang="it-IT"/>
          </a:p>
        </p:txBody>
      </p:sp>
      <p:pic>
        <p:nvPicPr>
          <p:cNvPr id="16387" name="Picture 2" descr="E:\imagesCAWNDM27.jpg"/>
          <p:cNvPicPr>
            <a:picLocks noGrp="1" noChangeAspect="1" noChangeArrowheads="1"/>
          </p:cNvPicPr>
          <p:nvPr>
            <p:ph idx="1"/>
          </p:nvPr>
        </p:nvPicPr>
        <p:blipFill>
          <a:blip r:embed="rId2" cstate="print"/>
          <a:srcRect/>
          <a:stretch>
            <a:fillRect/>
          </a:stretch>
        </p:blipFill>
        <p:spPr>
          <a:xfrm>
            <a:off x="0" y="0"/>
            <a:ext cx="9144000" cy="6840538"/>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288" y="1998663"/>
            <a:ext cx="8229600" cy="4525962"/>
          </a:xfrm>
        </p:spPr>
        <p:txBody>
          <a:bodyPr/>
          <a:lstStyle/>
          <a:p>
            <a:pPr algn="ctr" eaLnBrk="1" hangingPunct="1">
              <a:buFont typeface="Wingdings 3" pitchFamily="18" charset="2"/>
              <a:buNone/>
              <a:defRPr/>
            </a:pPr>
            <a:r>
              <a:rPr lang="it-IT" b="1" i="1" dirty="0" err="1" smtClean="0">
                <a:solidFill>
                  <a:srgbClr val="FF0000"/>
                </a:solidFill>
                <a:effectLst>
                  <a:outerShdw blurRad="38100" dist="38100" dir="2700000" algn="tl">
                    <a:srgbClr val="000000">
                      <a:alpha val="43137"/>
                    </a:srgbClr>
                  </a:outerShdw>
                </a:effectLst>
              </a:rPr>
              <a:t>Research</a:t>
            </a:r>
            <a:r>
              <a:rPr lang="it-IT" b="1" i="1" dirty="0" smtClean="0">
                <a:solidFill>
                  <a:srgbClr val="FF0000"/>
                </a:solidFill>
                <a:effectLst>
                  <a:outerShdw blurRad="38100" dist="38100" dir="2700000" algn="tl">
                    <a:srgbClr val="000000">
                      <a:alpha val="43137"/>
                    </a:srgbClr>
                  </a:outerShdw>
                </a:effectLst>
              </a:rPr>
              <a:t> on </a:t>
            </a:r>
            <a:r>
              <a:rPr lang="it-IT" b="1" i="1" dirty="0" err="1" smtClean="0">
                <a:solidFill>
                  <a:srgbClr val="FF0000"/>
                </a:solidFill>
                <a:effectLst>
                  <a:outerShdw blurRad="38100" dist="38100" dir="2700000" algn="tl">
                    <a:srgbClr val="000000">
                      <a:alpha val="43137"/>
                    </a:srgbClr>
                  </a:outerShdw>
                </a:effectLst>
              </a:rPr>
              <a:t>molecular</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pathways</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of</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renal</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damage</a:t>
            </a:r>
            <a:r>
              <a:rPr lang="it-IT" b="1" i="1" dirty="0" smtClean="0">
                <a:solidFill>
                  <a:srgbClr val="FF0000"/>
                </a:solidFill>
                <a:effectLst>
                  <a:outerShdw blurRad="38100" dist="38100" dir="2700000" algn="tl">
                    <a:srgbClr val="000000">
                      <a:alpha val="43137"/>
                    </a:srgbClr>
                  </a:outerShdw>
                </a:effectLst>
              </a:rPr>
              <a:t> and </a:t>
            </a:r>
            <a:r>
              <a:rPr lang="it-IT" b="1" i="1" dirty="0" err="1" smtClean="0">
                <a:solidFill>
                  <a:srgbClr val="FF0000"/>
                </a:solidFill>
                <a:effectLst>
                  <a:outerShdw blurRad="38100" dist="38100" dir="2700000" algn="tl">
                    <a:srgbClr val="000000">
                      <a:alpha val="43137"/>
                    </a:srgbClr>
                  </a:outerShdw>
                </a:effectLst>
              </a:rPr>
              <a:t>their</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modulation</a:t>
            </a:r>
            <a:r>
              <a:rPr lang="it-IT" b="1" i="1" dirty="0" smtClean="0">
                <a:solidFill>
                  <a:srgbClr val="FF0000"/>
                </a:solidFill>
                <a:effectLst>
                  <a:outerShdw blurRad="38100" dist="38100" dir="2700000" algn="tl">
                    <a:srgbClr val="000000">
                      <a:alpha val="43137"/>
                    </a:srgbClr>
                  </a:outerShdw>
                </a:effectLst>
              </a:rPr>
              <a:t> in </a:t>
            </a:r>
            <a:r>
              <a:rPr lang="it-IT" b="1" i="1" dirty="0" err="1" smtClean="0">
                <a:solidFill>
                  <a:srgbClr val="FF0000"/>
                </a:solidFill>
                <a:effectLst>
                  <a:outerShdw blurRad="38100" dist="38100" dir="2700000" algn="tl">
                    <a:srgbClr val="000000">
                      <a:alpha val="43137"/>
                    </a:srgbClr>
                  </a:outerShdw>
                </a:effectLst>
              </a:rPr>
              <a:t>experimental</a:t>
            </a:r>
            <a:r>
              <a:rPr lang="it-IT" b="1" i="1" dirty="0" smtClean="0">
                <a:solidFill>
                  <a:srgbClr val="FF0000"/>
                </a:solidFill>
                <a:effectLst>
                  <a:outerShdw blurRad="38100" dist="38100" dir="2700000" algn="tl">
                    <a:srgbClr val="000000">
                      <a:alpha val="43137"/>
                    </a:srgbClr>
                  </a:outerShdw>
                </a:effectLst>
              </a:rPr>
              <a:t> and </a:t>
            </a:r>
            <a:r>
              <a:rPr lang="it-IT" b="1" i="1" dirty="0" err="1" smtClean="0">
                <a:solidFill>
                  <a:srgbClr val="FF0000"/>
                </a:solidFill>
                <a:effectLst>
                  <a:outerShdw blurRad="38100" dist="38100" dir="2700000" algn="tl">
                    <a:srgbClr val="000000">
                      <a:alpha val="43137"/>
                    </a:srgbClr>
                  </a:outerShdw>
                </a:effectLst>
              </a:rPr>
              <a:t>clinical</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models</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of</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congenital</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uropathy</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by</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using</a:t>
            </a:r>
            <a:r>
              <a:rPr lang="it-IT" b="1" i="1" dirty="0" smtClean="0">
                <a:solidFill>
                  <a:srgbClr val="FF0000"/>
                </a:solidFill>
                <a:effectLst>
                  <a:outerShdw blurRad="38100" dist="38100" dir="2700000" algn="tl">
                    <a:srgbClr val="000000">
                      <a:alpha val="43137"/>
                    </a:srgbClr>
                  </a:outerShdw>
                </a:effectLst>
              </a:rPr>
              <a:t> </a:t>
            </a:r>
            <a:r>
              <a:rPr lang="it-IT" b="1" i="1" dirty="0" err="1" smtClean="0">
                <a:solidFill>
                  <a:srgbClr val="FF0000"/>
                </a:solidFill>
                <a:effectLst>
                  <a:outerShdw blurRad="38100" dist="38100" dir="2700000" algn="tl">
                    <a:srgbClr val="000000">
                      <a:alpha val="43137"/>
                    </a:srgbClr>
                  </a:outerShdw>
                </a:effectLst>
              </a:rPr>
              <a:t>nanocarriers</a:t>
            </a:r>
            <a:endParaRPr lang="it-IT" b="1" i="1" dirty="0">
              <a:solidFill>
                <a:srgbClr val="FF0000"/>
              </a:solidFill>
              <a:effectLst>
                <a:outerShdw blurRad="38100" dist="38100" dir="2700000" algn="tl">
                  <a:srgbClr val="000000">
                    <a:alpha val="43137"/>
                  </a:srgbClr>
                </a:outerShdw>
              </a:effectLst>
            </a:endParaRPr>
          </a:p>
        </p:txBody>
      </p:sp>
      <p:sp>
        <p:nvSpPr>
          <p:cNvPr id="3" name="Titolo 2"/>
          <p:cNvSpPr>
            <a:spLocks noGrp="1"/>
          </p:cNvSpPr>
          <p:nvPr>
            <p:ph type="title"/>
          </p:nvPr>
        </p:nvSpPr>
        <p:spPr>
          <a:xfrm>
            <a:off x="457200" y="490662"/>
            <a:ext cx="8229600" cy="778098"/>
          </a:xfrm>
        </p:spPr>
        <p:txBody>
          <a:bodyPr/>
          <a:lstStyle/>
          <a:p>
            <a:pPr algn="ctr" eaLnBrk="1" hangingPunct="1">
              <a:defRPr/>
            </a:pPr>
            <a:r>
              <a:rPr lang="it-IT" dirty="0" smtClean="0"/>
              <a:t>NEW RESEARCH PROJECT</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1"/>
          <p:cNvSpPr>
            <a:spLocks noGrp="1"/>
          </p:cNvSpPr>
          <p:nvPr>
            <p:ph idx="1"/>
          </p:nvPr>
        </p:nvSpPr>
        <p:spPr>
          <a:xfrm>
            <a:off x="457200" y="1711325"/>
            <a:ext cx="8229600" cy="4525963"/>
          </a:xfrm>
        </p:spPr>
        <p:txBody>
          <a:bodyPr/>
          <a:lstStyle/>
          <a:p>
            <a:pPr marL="622300" indent="-514350" eaLnBrk="1" hangingPunct="1">
              <a:buSzPct val="100000"/>
              <a:buFont typeface="Wingdings 3" pitchFamily="18" charset="2"/>
              <a:buNone/>
            </a:pPr>
            <a:r>
              <a:rPr lang="it-IT" sz="2200" smtClean="0">
                <a:solidFill>
                  <a:srgbClr val="FF0000"/>
                </a:solidFill>
              </a:rPr>
              <a:t>1.</a:t>
            </a:r>
            <a:r>
              <a:rPr lang="it-IT" sz="2200" smtClean="0"/>
              <a:t> In the last years, the interest of clinicians has focused on the potential role of plasmatic and urinary markers of renal function for early detection and monitoring of chronic kidney disease bacause pro-inflammatory cytokines or growth factors play a major role in activating apoptotic signalings which are the main factors to cause tubular atrophy and epithelial to mesenchymal transition [1,2]</a:t>
            </a:r>
          </a:p>
          <a:p>
            <a:pPr marL="622300" indent="-514350" eaLnBrk="1" hangingPunct="1">
              <a:buSzPct val="100000"/>
              <a:buFont typeface="Wingdings 3" pitchFamily="18" charset="2"/>
              <a:buNone/>
            </a:pPr>
            <a:r>
              <a:rPr lang="it-IT" sz="2200" smtClean="0">
                <a:solidFill>
                  <a:srgbClr val="FF0000"/>
                </a:solidFill>
              </a:rPr>
              <a:t>2.</a:t>
            </a:r>
            <a:r>
              <a:rPr lang="it-IT" sz="2200" smtClean="0"/>
              <a:t> The main factors triggering injury to the kidney are stretching and loss of integrity of tubular epithelium, followed by an inflammatory response mainly mediated by monocyte [3]</a:t>
            </a:r>
          </a:p>
        </p:txBody>
      </p:sp>
      <p:sp>
        <p:nvSpPr>
          <p:cNvPr id="5" name="Titolo 4"/>
          <p:cNvSpPr>
            <a:spLocks noGrp="1"/>
          </p:cNvSpPr>
          <p:nvPr>
            <p:ph type="title"/>
          </p:nvPr>
        </p:nvSpPr>
        <p:spPr>
          <a:xfrm>
            <a:off x="457200" y="274638"/>
            <a:ext cx="8686800" cy="1143000"/>
          </a:xfrm>
        </p:spPr>
        <p:txBody>
          <a:bodyPr>
            <a:normAutofit fontScale="90000"/>
          </a:bodyPr>
          <a:lstStyle/>
          <a:p>
            <a:pPr algn="r" eaLnBrk="1" hangingPunct="1">
              <a:defRPr/>
            </a:pPr>
            <a:r>
              <a:rPr lang="it-IT" dirty="0" smtClean="0">
                <a:solidFill>
                  <a:srgbClr val="FF0000"/>
                </a:solidFill>
              </a:rPr>
              <a:t>BACKGROUND/</a:t>
            </a:r>
            <a:br>
              <a:rPr lang="it-IT" dirty="0" smtClean="0">
                <a:solidFill>
                  <a:srgbClr val="FF0000"/>
                </a:solidFill>
              </a:rPr>
            </a:br>
            <a:r>
              <a:rPr lang="it-IT" dirty="0" smtClean="0">
                <a:solidFill>
                  <a:srgbClr val="FF0000"/>
                </a:solidFill>
              </a:rPr>
              <a:t>STATE OF THE ART</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contenuto 1"/>
          <p:cNvSpPr>
            <a:spLocks noGrp="1"/>
          </p:cNvSpPr>
          <p:nvPr>
            <p:ph idx="1"/>
          </p:nvPr>
        </p:nvSpPr>
        <p:spPr>
          <a:xfrm>
            <a:off x="457200" y="260350"/>
            <a:ext cx="8229600" cy="5241925"/>
          </a:xfrm>
        </p:spPr>
        <p:txBody>
          <a:bodyPr/>
          <a:lstStyle/>
          <a:p>
            <a:pPr eaLnBrk="1" hangingPunct="1">
              <a:buFont typeface="Wingdings 3" pitchFamily="18" charset="2"/>
              <a:buNone/>
            </a:pPr>
            <a:endParaRPr lang="it-IT" sz="2200" smtClean="0"/>
          </a:p>
          <a:p>
            <a:pPr eaLnBrk="1" hangingPunct="1">
              <a:buFont typeface="Wingdings 3" pitchFamily="18" charset="2"/>
              <a:buNone/>
            </a:pPr>
            <a:r>
              <a:rPr lang="it-IT" sz="2200" smtClean="0">
                <a:solidFill>
                  <a:srgbClr val="FF0000"/>
                </a:solidFill>
              </a:rPr>
              <a:t>3. </a:t>
            </a:r>
            <a:r>
              <a:rPr lang="it-IT" sz="2200" smtClean="0"/>
              <a:t>Reactive oxygen species play an important role in traslating inflammatory responce into cellular death, so that their monitoring is of detrimental importance to understand the responce to drugs [4]</a:t>
            </a:r>
          </a:p>
          <a:p>
            <a:pPr eaLnBrk="1" hangingPunct="1">
              <a:buFont typeface="Wingdings 3" pitchFamily="18" charset="2"/>
              <a:buNone/>
            </a:pPr>
            <a:r>
              <a:rPr lang="it-IT" sz="2200" smtClean="0">
                <a:solidFill>
                  <a:srgbClr val="FF0000"/>
                </a:solidFill>
              </a:rPr>
              <a:t>4. </a:t>
            </a:r>
            <a:r>
              <a:rPr lang="it-IT" sz="2200" smtClean="0"/>
              <a:t>Treatments with drugs often require high drug concentrations in the kidney and unfortunately such high concentrations are often associated with adverse effects. Furthermore, high renal drug concentrations may not translate into high concentrations in the target cells.</a:t>
            </a:r>
          </a:p>
          <a:p>
            <a:pPr eaLnBrk="1" hangingPunct="1">
              <a:buFont typeface="Wingdings 3" pitchFamily="18" charset="2"/>
              <a:buNone/>
            </a:pPr>
            <a:r>
              <a:rPr lang="it-IT" sz="2200" smtClean="0">
                <a:solidFill>
                  <a:srgbClr val="FF0000"/>
                </a:solidFill>
              </a:rPr>
              <a:t>5. </a:t>
            </a:r>
            <a:r>
              <a:rPr lang="it-IT" sz="2200" smtClean="0"/>
              <a:t>Kidney-targeted drug delivery is of great significance to overcome these problems and new anti-apoptotic therapies carried by nanocarriers have been proposed [5,6]</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167</TotalTime>
  <Words>1101</Words>
  <Application>Microsoft Office PowerPoint</Application>
  <PresentationFormat>On-screen Show (4:3)</PresentationFormat>
  <Paragraphs>104</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Viale</vt:lpstr>
      <vt:lpstr>Acrobat Document</vt:lpstr>
      <vt:lpstr>Slide 1</vt:lpstr>
      <vt:lpstr>The main research interest:  </vt:lpstr>
      <vt:lpstr>Slide 3</vt:lpstr>
      <vt:lpstr>Slide 4</vt:lpstr>
      <vt:lpstr>Slide 5</vt:lpstr>
      <vt:lpstr>Slide 6</vt:lpstr>
      <vt:lpstr>NEW RESEARCH PROJECT</vt:lpstr>
      <vt:lpstr>BACKGROUND/ STATE OF THE ART</vt:lpstr>
      <vt:lpstr>Slide 9</vt:lpstr>
      <vt:lpstr>AIM 1</vt:lpstr>
      <vt:lpstr>AIM 2</vt:lpstr>
      <vt:lpstr>AIM 3</vt:lpstr>
      <vt:lpstr>MILESTONE/ INNOVATION</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marlena</dc:creator>
  <cp:lastModifiedBy>uzwal-p</cp:lastModifiedBy>
  <cp:revision>22</cp:revision>
  <dcterms:created xsi:type="dcterms:W3CDTF">2014-08-11T19:53:48Z</dcterms:created>
  <dcterms:modified xsi:type="dcterms:W3CDTF">2015-10-13T14:03:04Z</dcterms:modified>
</cp:coreProperties>
</file>