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4" r:id="rId1"/>
  </p:sldMasterIdLst>
  <p:notesMasterIdLst>
    <p:notesMasterId r:id="rId26"/>
  </p:notesMasterIdLst>
  <p:sldIdLst>
    <p:sldId id="502" r:id="rId2"/>
    <p:sldId id="497" r:id="rId3"/>
    <p:sldId id="446" r:id="rId4"/>
    <p:sldId id="448" r:id="rId5"/>
    <p:sldId id="472" r:id="rId6"/>
    <p:sldId id="479" r:id="rId7"/>
    <p:sldId id="495" r:id="rId8"/>
    <p:sldId id="480" r:id="rId9"/>
    <p:sldId id="492" r:id="rId10"/>
    <p:sldId id="493" r:id="rId11"/>
    <p:sldId id="484" r:id="rId12"/>
    <p:sldId id="494" r:id="rId13"/>
    <p:sldId id="482" r:id="rId14"/>
    <p:sldId id="481" r:id="rId15"/>
    <p:sldId id="491" r:id="rId16"/>
    <p:sldId id="485" r:id="rId17"/>
    <p:sldId id="487" r:id="rId18"/>
    <p:sldId id="475" r:id="rId19"/>
    <p:sldId id="470" r:id="rId20"/>
    <p:sldId id="471" r:id="rId21"/>
    <p:sldId id="498" r:id="rId22"/>
    <p:sldId id="503" r:id="rId23"/>
    <p:sldId id="504" r:id="rId24"/>
    <p:sldId id="505" r:id="rId25"/>
  </p:sldIdLst>
  <p:sldSz cx="9144000" cy="6858000" type="screen4x3"/>
  <p:notesSz cx="6815138" cy="9942513"/>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FF00"/>
    <a:srgbClr val="DEDEDE"/>
    <a:srgbClr val="F0F0F0"/>
    <a:srgbClr val="BCF753"/>
    <a:srgbClr val="F7F7F7"/>
    <a:srgbClr val="E3B9C9"/>
    <a:srgbClr val="F6D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0860" autoAdjust="0"/>
  </p:normalViewPr>
  <p:slideViewPr>
    <p:cSldViewPr>
      <p:cViewPr>
        <p:scale>
          <a:sx n="75" d="100"/>
          <a:sy n="75" d="100"/>
        </p:scale>
        <p:origin x="-11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FB0D5-32CE-4065-9B07-B031B266C2A6}"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en-US"/>
        </a:p>
      </dgm:t>
    </dgm:pt>
    <dgm:pt modelId="{32A5C2FC-4053-4C1C-BFE7-A7E6714D8DA0}">
      <dgm:prSet custT="1"/>
      <dgm:spPr/>
      <dgm:t>
        <a:bodyPr/>
        <a:lstStyle/>
        <a:p>
          <a:pPr rtl="0"/>
          <a:r>
            <a:rPr lang="en-IN" sz="1400" dirty="0" smtClean="0"/>
            <a:t>OMICS International welcomes submissions that are original and technically so as to serve both the developing world and developed countries in the best possible way.</a:t>
          </a:r>
          <a:endParaRPr lang="en-US" sz="1400" dirty="0"/>
        </a:p>
      </dgm:t>
    </dgm:pt>
    <dgm:pt modelId="{EB178701-E969-446D-9645-040D04813A67}" type="parTrans" cxnId="{AC7A14C1-F8B4-4F25-8DAD-DEA936638796}">
      <dgm:prSet/>
      <dgm:spPr/>
      <dgm:t>
        <a:bodyPr/>
        <a:lstStyle/>
        <a:p>
          <a:endParaRPr lang="en-US"/>
        </a:p>
      </dgm:t>
    </dgm:pt>
    <dgm:pt modelId="{C9253AF0-67E8-48E9-B151-B6A3A4F56424}" type="sibTrans" cxnId="{AC7A14C1-F8B4-4F25-8DAD-DEA936638796}">
      <dgm:prSet/>
      <dgm:spPr/>
      <dgm:t>
        <a:bodyPr/>
        <a:lstStyle/>
        <a:p>
          <a:endParaRPr lang="en-US"/>
        </a:p>
      </dgm:t>
    </dgm:pt>
    <dgm:pt modelId="{A9C8B7EC-11B1-402A-8EFE-44C573B9EF0C}">
      <dgm:prSet custT="1"/>
      <dgm:spPr/>
      <dgm:t>
        <a:bodyPr/>
        <a:lstStyle/>
        <a:p>
          <a:pPr rtl="0"/>
          <a:r>
            <a:rPr lang="en-US" sz="1400" dirty="0" smtClean="0"/>
            <a:t>OMICS Journals  are poised in excellence by publishing high quality research. </a:t>
          </a:r>
          <a:r>
            <a:rPr lang="en-IN" sz="1400" dirty="0" smtClean="0"/>
            <a:t>OMICS Group follows an Editorial Manager® System peer review process and boasts of a strong and active editorial board.</a:t>
          </a:r>
          <a:endParaRPr lang="en-US" sz="1400" dirty="0"/>
        </a:p>
      </dgm:t>
    </dgm:pt>
    <dgm:pt modelId="{0D326A36-76E2-4910-853A-4E76507450A3}" type="parTrans" cxnId="{81653076-B435-4317-B362-9E9787263641}">
      <dgm:prSet/>
      <dgm:spPr/>
      <dgm:t>
        <a:bodyPr/>
        <a:lstStyle/>
        <a:p>
          <a:endParaRPr lang="en-US"/>
        </a:p>
      </dgm:t>
    </dgm:pt>
    <dgm:pt modelId="{375E6E79-75A6-4611-B2AF-4BB9057DB211}" type="sibTrans" cxnId="{81653076-B435-4317-B362-9E9787263641}">
      <dgm:prSet/>
      <dgm:spPr/>
      <dgm:t>
        <a:bodyPr/>
        <a:lstStyle/>
        <a:p>
          <a:endParaRPr lang="en-US"/>
        </a:p>
      </dgm:t>
    </dgm:pt>
    <dgm:pt modelId="{09AE8183-BEA2-415E-A627-3E14A2A8DFB5}">
      <dgm:prSet custT="1"/>
      <dgm:spPr/>
      <dgm:t>
        <a:bodyPr/>
        <a:lstStyle/>
        <a:p>
          <a:pPr rtl="0"/>
          <a:r>
            <a:rPr lang="en-US" sz="1400" dirty="0" smtClean="0"/>
            <a:t>Editors and reviewers are experts in their field and provide anonymous, unbiased and detailed reviews of all submissions.</a:t>
          </a:r>
          <a:endParaRPr lang="en-US" sz="1400" dirty="0"/>
        </a:p>
      </dgm:t>
    </dgm:pt>
    <dgm:pt modelId="{6EF626BF-61C4-40E8-8818-8FC294540AD4}" type="parTrans" cxnId="{1AE30B35-46D1-4914-96F9-CFE0A14E8BD7}">
      <dgm:prSet/>
      <dgm:spPr/>
      <dgm:t>
        <a:bodyPr/>
        <a:lstStyle/>
        <a:p>
          <a:endParaRPr lang="en-US"/>
        </a:p>
      </dgm:t>
    </dgm:pt>
    <dgm:pt modelId="{FAC1EB2E-AFA2-438D-8F07-7CD24E3B167B}" type="sibTrans" cxnId="{1AE30B35-46D1-4914-96F9-CFE0A14E8BD7}">
      <dgm:prSet/>
      <dgm:spPr/>
      <dgm:t>
        <a:bodyPr/>
        <a:lstStyle/>
        <a:p>
          <a:endParaRPr lang="en-US"/>
        </a:p>
      </dgm:t>
    </dgm:pt>
    <dgm:pt modelId="{ADF4B6B9-1603-406A-AEED-E8F9CA2CFB7A}">
      <dgm:prSet custT="1"/>
      <dgm:spPr/>
      <dgm:t>
        <a:bodyPr/>
        <a:lstStyle/>
        <a:p>
          <a:pPr rtl="0"/>
          <a:endParaRPr lang="en-IN" sz="1300" dirty="0" smtClean="0"/>
        </a:p>
        <a:p>
          <a:pPr rtl="0"/>
          <a:r>
            <a:rPr lang="en-IN" sz="1300" dirty="0" smtClean="0"/>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1300" dirty="0"/>
        </a:p>
      </dgm:t>
    </dgm:pt>
    <dgm:pt modelId="{5343D2CE-50EB-4419-A7D0-7F3D31D836A4}" type="parTrans" cxnId="{FE6B8D20-D7BA-47B2-A5BC-E1AE25264C58}">
      <dgm:prSet/>
      <dgm:spPr/>
      <dgm:t>
        <a:bodyPr/>
        <a:lstStyle/>
        <a:p>
          <a:endParaRPr lang="en-US"/>
        </a:p>
      </dgm:t>
    </dgm:pt>
    <dgm:pt modelId="{83C8BD31-308A-4DE0-9D61-C45D3BB8ACF7}" type="sibTrans" cxnId="{FE6B8D20-D7BA-47B2-A5BC-E1AE25264C58}">
      <dgm:prSet/>
      <dgm:spPr/>
      <dgm:t>
        <a:bodyPr/>
        <a:lstStyle/>
        <a:p>
          <a:endParaRPr lang="en-US"/>
        </a:p>
      </dgm:t>
    </dgm:pt>
    <dgm:pt modelId="{9E34CD0A-F522-490E-82C6-1D79DB6666C1}" type="pres">
      <dgm:prSet presAssocID="{7FAFB0D5-32CE-4065-9B07-B031B266C2A6}" presName="Name0" presStyleCnt="0">
        <dgm:presLayoutVars>
          <dgm:dir/>
          <dgm:resizeHandles val="exact"/>
        </dgm:presLayoutVars>
      </dgm:prSet>
      <dgm:spPr/>
      <dgm:t>
        <a:bodyPr/>
        <a:lstStyle/>
        <a:p>
          <a:endParaRPr lang="en-US"/>
        </a:p>
      </dgm:t>
    </dgm:pt>
    <dgm:pt modelId="{FEAF69D4-6A92-4FA7-AB6F-40DB37F2D4FF}" type="pres">
      <dgm:prSet presAssocID="{32A5C2FC-4053-4C1C-BFE7-A7E6714D8DA0}" presName="node" presStyleLbl="node1" presStyleIdx="0" presStyleCnt="4">
        <dgm:presLayoutVars>
          <dgm:bulletEnabled val="1"/>
        </dgm:presLayoutVars>
      </dgm:prSet>
      <dgm:spPr/>
      <dgm:t>
        <a:bodyPr/>
        <a:lstStyle/>
        <a:p>
          <a:endParaRPr lang="en-US"/>
        </a:p>
      </dgm:t>
    </dgm:pt>
    <dgm:pt modelId="{A4DDAD79-0D3D-447D-A020-D10EA1F321D9}" type="pres">
      <dgm:prSet presAssocID="{C9253AF0-67E8-48E9-B151-B6A3A4F56424}" presName="sibTrans" presStyleCnt="0"/>
      <dgm:spPr/>
      <dgm:t>
        <a:bodyPr/>
        <a:lstStyle/>
        <a:p>
          <a:endParaRPr lang="en-US"/>
        </a:p>
      </dgm:t>
    </dgm:pt>
    <dgm:pt modelId="{F7A72E02-9ECE-4025-BE67-E4545AC1CCEF}" type="pres">
      <dgm:prSet presAssocID="{A9C8B7EC-11B1-402A-8EFE-44C573B9EF0C}" presName="node" presStyleLbl="node1" presStyleIdx="1" presStyleCnt="4">
        <dgm:presLayoutVars>
          <dgm:bulletEnabled val="1"/>
        </dgm:presLayoutVars>
      </dgm:prSet>
      <dgm:spPr/>
      <dgm:t>
        <a:bodyPr/>
        <a:lstStyle/>
        <a:p>
          <a:endParaRPr lang="en-US"/>
        </a:p>
      </dgm:t>
    </dgm:pt>
    <dgm:pt modelId="{521DC6C4-4FB2-4186-A8A7-B6AC354160B9}" type="pres">
      <dgm:prSet presAssocID="{375E6E79-75A6-4611-B2AF-4BB9057DB211}" presName="sibTrans" presStyleCnt="0"/>
      <dgm:spPr/>
      <dgm:t>
        <a:bodyPr/>
        <a:lstStyle/>
        <a:p>
          <a:endParaRPr lang="en-US"/>
        </a:p>
      </dgm:t>
    </dgm:pt>
    <dgm:pt modelId="{F26D17B8-E9A6-4BA5-8664-EAD5CA989CF0}" type="pres">
      <dgm:prSet presAssocID="{09AE8183-BEA2-415E-A627-3E14A2A8DFB5}" presName="node" presStyleLbl="node1" presStyleIdx="2" presStyleCnt="4">
        <dgm:presLayoutVars>
          <dgm:bulletEnabled val="1"/>
        </dgm:presLayoutVars>
      </dgm:prSet>
      <dgm:spPr/>
      <dgm:t>
        <a:bodyPr/>
        <a:lstStyle/>
        <a:p>
          <a:endParaRPr lang="en-US"/>
        </a:p>
      </dgm:t>
    </dgm:pt>
    <dgm:pt modelId="{CFAD5DB4-5054-41ED-BA25-C94E9C2AEF9E}" type="pres">
      <dgm:prSet presAssocID="{FAC1EB2E-AFA2-438D-8F07-7CD24E3B167B}" presName="sibTrans" presStyleCnt="0"/>
      <dgm:spPr/>
      <dgm:t>
        <a:bodyPr/>
        <a:lstStyle/>
        <a:p>
          <a:endParaRPr lang="en-US"/>
        </a:p>
      </dgm:t>
    </dgm:pt>
    <dgm:pt modelId="{25878575-BDAD-4780-8415-F00A914E18D6}" type="pres">
      <dgm:prSet presAssocID="{ADF4B6B9-1603-406A-AEED-E8F9CA2CFB7A}" presName="node" presStyleLbl="node1" presStyleIdx="3" presStyleCnt="4">
        <dgm:presLayoutVars>
          <dgm:bulletEnabled val="1"/>
        </dgm:presLayoutVars>
      </dgm:prSet>
      <dgm:spPr/>
      <dgm:t>
        <a:bodyPr/>
        <a:lstStyle/>
        <a:p>
          <a:endParaRPr lang="en-US"/>
        </a:p>
      </dgm:t>
    </dgm:pt>
  </dgm:ptLst>
  <dgm:cxnLst>
    <dgm:cxn modelId="{AC7A14C1-F8B4-4F25-8DAD-DEA936638796}" srcId="{7FAFB0D5-32CE-4065-9B07-B031B266C2A6}" destId="{32A5C2FC-4053-4C1C-BFE7-A7E6714D8DA0}" srcOrd="0" destOrd="0" parTransId="{EB178701-E969-446D-9645-040D04813A67}" sibTransId="{C9253AF0-67E8-48E9-B151-B6A3A4F56424}"/>
    <dgm:cxn modelId="{FE6B8D20-D7BA-47B2-A5BC-E1AE25264C58}" srcId="{7FAFB0D5-32CE-4065-9B07-B031B266C2A6}" destId="{ADF4B6B9-1603-406A-AEED-E8F9CA2CFB7A}" srcOrd="3" destOrd="0" parTransId="{5343D2CE-50EB-4419-A7D0-7F3D31D836A4}" sibTransId="{83C8BD31-308A-4DE0-9D61-C45D3BB8ACF7}"/>
    <dgm:cxn modelId="{E9C97D90-4A5C-42FB-B832-7AE9F28EBD7E}" type="presOf" srcId="{7FAFB0D5-32CE-4065-9B07-B031B266C2A6}" destId="{9E34CD0A-F522-490E-82C6-1D79DB6666C1}" srcOrd="0" destOrd="0" presId="urn:microsoft.com/office/officeart/2005/8/layout/hList6"/>
    <dgm:cxn modelId="{1AE30B35-46D1-4914-96F9-CFE0A14E8BD7}" srcId="{7FAFB0D5-32CE-4065-9B07-B031B266C2A6}" destId="{09AE8183-BEA2-415E-A627-3E14A2A8DFB5}" srcOrd="2" destOrd="0" parTransId="{6EF626BF-61C4-40E8-8818-8FC294540AD4}" sibTransId="{FAC1EB2E-AFA2-438D-8F07-7CD24E3B167B}"/>
    <dgm:cxn modelId="{54BA0A5B-CD9A-4231-AC03-BE13B3DFA569}" type="presOf" srcId="{09AE8183-BEA2-415E-A627-3E14A2A8DFB5}" destId="{F26D17B8-E9A6-4BA5-8664-EAD5CA989CF0}" srcOrd="0" destOrd="0" presId="urn:microsoft.com/office/officeart/2005/8/layout/hList6"/>
    <dgm:cxn modelId="{A99BDD33-FFCA-4C5D-A845-3A40C3BC1762}" type="presOf" srcId="{32A5C2FC-4053-4C1C-BFE7-A7E6714D8DA0}" destId="{FEAF69D4-6A92-4FA7-AB6F-40DB37F2D4FF}" srcOrd="0" destOrd="0" presId="urn:microsoft.com/office/officeart/2005/8/layout/hList6"/>
    <dgm:cxn modelId="{81653076-B435-4317-B362-9E9787263641}" srcId="{7FAFB0D5-32CE-4065-9B07-B031B266C2A6}" destId="{A9C8B7EC-11B1-402A-8EFE-44C573B9EF0C}" srcOrd="1" destOrd="0" parTransId="{0D326A36-76E2-4910-853A-4E76507450A3}" sibTransId="{375E6E79-75A6-4611-B2AF-4BB9057DB211}"/>
    <dgm:cxn modelId="{EF48F645-C75A-47A3-B49B-BB77D9C4EDB4}" type="presOf" srcId="{ADF4B6B9-1603-406A-AEED-E8F9CA2CFB7A}" destId="{25878575-BDAD-4780-8415-F00A914E18D6}" srcOrd="0" destOrd="0" presId="urn:microsoft.com/office/officeart/2005/8/layout/hList6"/>
    <dgm:cxn modelId="{0089C103-A9EC-473E-86C6-521BD252AD5B}" type="presOf" srcId="{A9C8B7EC-11B1-402A-8EFE-44C573B9EF0C}" destId="{F7A72E02-9ECE-4025-BE67-E4545AC1CCEF}" srcOrd="0" destOrd="0" presId="urn:microsoft.com/office/officeart/2005/8/layout/hList6"/>
    <dgm:cxn modelId="{315792EE-F1EC-4A86-9741-52C918CBECB0}" type="presParOf" srcId="{9E34CD0A-F522-490E-82C6-1D79DB6666C1}" destId="{FEAF69D4-6A92-4FA7-AB6F-40DB37F2D4FF}" srcOrd="0" destOrd="0" presId="urn:microsoft.com/office/officeart/2005/8/layout/hList6"/>
    <dgm:cxn modelId="{AA95131C-10FB-4818-B9B1-CE2BB09720C0}" type="presParOf" srcId="{9E34CD0A-F522-490E-82C6-1D79DB6666C1}" destId="{A4DDAD79-0D3D-447D-A020-D10EA1F321D9}" srcOrd="1" destOrd="0" presId="urn:microsoft.com/office/officeart/2005/8/layout/hList6"/>
    <dgm:cxn modelId="{BD5DDCE4-512D-44A2-882F-C69010B5E879}" type="presParOf" srcId="{9E34CD0A-F522-490E-82C6-1D79DB6666C1}" destId="{F7A72E02-9ECE-4025-BE67-E4545AC1CCEF}" srcOrd="2" destOrd="0" presId="urn:microsoft.com/office/officeart/2005/8/layout/hList6"/>
    <dgm:cxn modelId="{B1FA3972-4A3E-45CB-AB9C-5C8465AA3F55}" type="presParOf" srcId="{9E34CD0A-F522-490E-82C6-1D79DB6666C1}" destId="{521DC6C4-4FB2-4186-A8A7-B6AC354160B9}" srcOrd="3" destOrd="0" presId="urn:microsoft.com/office/officeart/2005/8/layout/hList6"/>
    <dgm:cxn modelId="{FA42F237-D7A1-40B7-912F-83901E196F44}" type="presParOf" srcId="{9E34CD0A-F522-490E-82C6-1D79DB6666C1}" destId="{F26D17B8-E9A6-4BA5-8664-EAD5CA989CF0}" srcOrd="4" destOrd="0" presId="urn:microsoft.com/office/officeart/2005/8/layout/hList6"/>
    <dgm:cxn modelId="{EC52BFC7-5C43-410D-AC26-4EFDBB4CC857}" type="presParOf" srcId="{9E34CD0A-F522-490E-82C6-1D79DB6666C1}" destId="{CFAD5DB4-5054-41ED-BA25-C94E9C2AEF9E}" srcOrd="5" destOrd="0" presId="urn:microsoft.com/office/officeart/2005/8/layout/hList6"/>
    <dgm:cxn modelId="{F164B80A-88B6-4D7C-953F-CB3EC5019B2D}" type="presParOf" srcId="{9E34CD0A-F522-490E-82C6-1D79DB6666C1}" destId="{25878575-BDAD-4780-8415-F00A914E18D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F69D4-6A92-4FA7-AB6F-40DB37F2D4FF}">
      <dsp:nvSpPr>
        <dsp:cNvPr id="0" name=""/>
        <dsp:cNvSpPr/>
      </dsp:nvSpPr>
      <dsp:spPr>
        <a:xfrm rot="16200000">
          <a:off x="-1336921" y="1338978"/>
          <a:ext cx="4696959" cy="2019002"/>
        </a:xfrm>
        <a:prstGeom prst="flowChartManualOperation">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IN" sz="1400" kern="1200" dirty="0" smtClean="0"/>
            <a:t>OMICS International welcomes submissions that are original and technically so as to serve both the developing world and developed countries in the best possible way.</a:t>
          </a:r>
          <a:endParaRPr lang="en-US" sz="1400" kern="1200" dirty="0"/>
        </a:p>
      </dsp:txBody>
      <dsp:txXfrm rot="5400000">
        <a:off x="2057" y="939392"/>
        <a:ext cx="2019002" cy="2818175"/>
      </dsp:txXfrm>
    </dsp:sp>
    <dsp:sp modelId="{F7A72E02-9ECE-4025-BE67-E4545AC1CCEF}">
      <dsp:nvSpPr>
        <dsp:cNvPr id="0" name=""/>
        <dsp:cNvSpPr/>
      </dsp:nvSpPr>
      <dsp:spPr>
        <a:xfrm rot="16200000">
          <a:off x="833506" y="1338978"/>
          <a:ext cx="4696959" cy="2019002"/>
        </a:xfrm>
        <a:prstGeom prst="flowChartManualOperation">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kern="1200" dirty="0" smtClean="0"/>
            <a:t>OMICS Journals  are poised in excellence by publishing high quality research. </a:t>
          </a:r>
          <a:r>
            <a:rPr lang="en-IN" sz="1400" kern="1200" dirty="0" smtClean="0"/>
            <a:t>OMICS Group follows an Editorial Manager® System peer review process and boasts of a strong and active editorial board.</a:t>
          </a:r>
          <a:endParaRPr lang="en-US" sz="1400" kern="1200" dirty="0"/>
        </a:p>
      </dsp:txBody>
      <dsp:txXfrm rot="5400000">
        <a:off x="2172484" y="939392"/>
        <a:ext cx="2019002" cy="2818175"/>
      </dsp:txXfrm>
    </dsp:sp>
    <dsp:sp modelId="{F26D17B8-E9A6-4BA5-8664-EAD5CA989CF0}">
      <dsp:nvSpPr>
        <dsp:cNvPr id="0" name=""/>
        <dsp:cNvSpPr/>
      </dsp:nvSpPr>
      <dsp:spPr>
        <a:xfrm rot="16200000">
          <a:off x="3003933" y="1338978"/>
          <a:ext cx="4696959" cy="2019002"/>
        </a:xfrm>
        <a:prstGeom prst="flowChartManualOperation">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kern="1200" dirty="0" smtClean="0"/>
            <a:t>Editors and reviewers are experts in their field and provide anonymous, unbiased and detailed reviews of all submissions.</a:t>
          </a:r>
          <a:endParaRPr lang="en-US" sz="1400" kern="1200" dirty="0"/>
        </a:p>
      </dsp:txBody>
      <dsp:txXfrm rot="5400000">
        <a:off x="4342911" y="939392"/>
        <a:ext cx="2019002" cy="2818175"/>
      </dsp:txXfrm>
    </dsp:sp>
    <dsp:sp modelId="{25878575-BDAD-4780-8415-F00A914E18D6}">
      <dsp:nvSpPr>
        <dsp:cNvPr id="0" name=""/>
        <dsp:cNvSpPr/>
      </dsp:nvSpPr>
      <dsp:spPr>
        <a:xfrm rot="16200000">
          <a:off x="5174361" y="1338978"/>
          <a:ext cx="4696959" cy="2019002"/>
        </a:xfrm>
        <a:prstGeom prst="flowChartManualOperation">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0" rIns="82550" bIns="0" numCol="1" spcCol="1270" anchor="ctr" anchorCtr="0">
          <a:noAutofit/>
        </a:bodyPr>
        <a:lstStyle/>
        <a:p>
          <a:pPr lvl="0" algn="ctr" defTabSz="577850" rtl="0">
            <a:lnSpc>
              <a:spcPct val="90000"/>
            </a:lnSpc>
            <a:spcBef>
              <a:spcPct val="0"/>
            </a:spcBef>
            <a:spcAft>
              <a:spcPct val="35000"/>
            </a:spcAft>
          </a:pPr>
          <a:endParaRPr lang="en-IN" sz="1300" kern="1200" dirty="0" smtClean="0"/>
        </a:p>
        <a:p>
          <a:pPr lvl="0" algn="ctr" defTabSz="577850" rtl="0">
            <a:lnSpc>
              <a:spcPct val="90000"/>
            </a:lnSpc>
            <a:spcBef>
              <a:spcPct val="0"/>
            </a:spcBef>
            <a:spcAft>
              <a:spcPct val="35000"/>
            </a:spcAft>
          </a:pPr>
          <a:r>
            <a:rPr lang="en-IN" sz="1300" kern="1200" dirty="0" smtClean="0"/>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1300" kern="1200" dirty="0"/>
        </a:p>
      </dsp:txBody>
      <dsp:txXfrm rot="5400000">
        <a:off x="6513339" y="939392"/>
        <a:ext cx="2019002" cy="281817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 charset="0"/>
              </a:defRPr>
            </a:lvl1pPr>
          </a:lstStyle>
          <a:p>
            <a:pPr>
              <a:defRPr/>
            </a:pPr>
            <a:endParaRPr lang="en-US"/>
          </a:p>
        </p:txBody>
      </p:sp>
      <p:sp>
        <p:nvSpPr>
          <p:cNvPr id="11267" name="Rectangle 1027"/>
          <p:cNvSpPr>
            <a:spLocks noGrp="1" noChangeArrowheads="1"/>
          </p:cNvSpPr>
          <p:nvPr>
            <p:ph type="dt" idx="1"/>
          </p:nvPr>
        </p:nvSpPr>
        <p:spPr bwMode="auto">
          <a:xfrm>
            <a:off x="3862388"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 charset="0"/>
              </a:defRPr>
            </a:lvl1pPr>
          </a:lstStyle>
          <a:p>
            <a:pPr>
              <a:defRPr/>
            </a:pPr>
            <a:endParaRPr lang="en-US"/>
          </a:p>
        </p:txBody>
      </p:sp>
      <p:sp>
        <p:nvSpPr>
          <p:cNvPr id="33796" name="Rectangle 1028"/>
          <p:cNvSpPr>
            <a:spLocks noGrp="1" noRot="1" noChangeAspect="1" noChangeArrowheads="1" noTextEdit="1"/>
          </p:cNvSpPr>
          <p:nvPr>
            <p:ph type="sldImg" idx="2"/>
          </p:nvPr>
        </p:nvSpPr>
        <p:spPr bwMode="auto">
          <a:xfrm>
            <a:off x="923925" y="746125"/>
            <a:ext cx="4968875" cy="3727450"/>
          </a:xfrm>
          <a:prstGeom prst="rect">
            <a:avLst/>
          </a:prstGeom>
          <a:noFill/>
          <a:ln w="9525">
            <a:solidFill>
              <a:srgbClr val="000000"/>
            </a:solidFill>
            <a:miter lim="800000"/>
            <a:headEnd/>
            <a:tailEnd/>
          </a:ln>
        </p:spPr>
      </p:sp>
      <p:sp>
        <p:nvSpPr>
          <p:cNvPr id="11269" name="Rectangle 1029"/>
          <p:cNvSpPr>
            <a:spLocks noGrp="1" noChangeArrowheads="1"/>
          </p:cNvSpPr>
          <p:nvPr>
            <p:ph type="body" sz="quarter" idx="3"/>
          </p:nvPr>
        </p:nvSpPr>
        <p:spPr bwMode="auto">
          <a:xfrm>
            <a:off x="908050" y="4722813"/>
            <a:ext cx="4999038"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1030"/>
          <p:cNvSpPr>
            <a:spLocks noGrp="1" noChangeArrowheads="1"/>
          </p:cNvSpPr>
          <p:nvPr>
            <p:ph type="ftr" sz="quarter" idx="4"/>
          </p:nvPr>
        </p:nvSpPr>
        <p:spPr bwMode="auto">
          <a:xfrm>
            <a:off x="0" y="9445625"/>
            <a:ext cx="29527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 charset="0"/>
              </a:defRPr>
            </a:lvl1pPr>
          </a:lstStyle>
          <a:p>
            <a:pPr>
              <a:defRPr/>
            </a:pPr>
            <a:endParaRPr lang="en-US"/>
          </a:p>
        </p:txBody>
      </p:sp>
      <p:sp>
        <p:nvSpPr>
          <p:cNvPr id="11271" name="Rectangle 1031"/>
          <p:cNvSpPr>
            <a:spLocks noGrp="1" noChangeArrowheads="1"/>
          </p:cNvSpPr>
          <p:nvPr>
            <p:ph type="sldNum" sz="quarter" idx="5"/>
          </p:nvPr>
        </p:nvSpPr>
        <p:spPr bwMode="auto">
          <a:xfrm>
            <a:off x="3862388" y="9445625"/>
            <a:ext cx="29527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 charset="0"/>
              </a:defRPr>
            </a:lvl1pPr>
          </a:lstStyle>
          <a:p>
            <a:pPr>
              <a:defRPr/>
            </a:pPr>
            <a:fld id="{648C7274-F970-46CA-B1D2-638437070398}" type="slidenum">
              <a:rPr lang="en-US"/>
              <a:pPr>
                <a:defRPr/>
              </a:pPr>
              <a:t>‹#›</a:t>
            </a:fld>
            <a:endParaRPr lang="en-US"/>
          </a:p>
        </p:txBody>
      </p:sp>
    </p:spTree>
    <p:extLst>
      <p:ext uri="{BB962C8B-B14F-4D97-AF65-F5344CB8AC3E}">
        <p14:creationId xmlns:p14="http://schemas.microsoft.com/office/powerpoint/2010/main" val="2620019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D6DA046-39DC-4BB2-8F2F-2AF90F49AC95}" type="slidenum">
              <a:rPr lang="en-US" smtClean="0">
                <a:latin typeface="Arial" charset="0"/>
                <a:cs typeface="Arial" charset="0"/>
              </a:rPr>
              <a:pPr/>
              <a:t>12</a:t>
            </a:fld>
            <a:endParaRPr lang="en-US" smtClean="0">
              <a:latin typeface="Arial" charset="0"/>
              <a:cs typeface="Arial" charset="0"/>
            </a:endParaRPr>
          </a:p>
        </p:txBody>
      </p:sp>
      <p:sp>
        <p:nvSpPr>
          <p:cNvPr id="34819" name="Rectangle 7"/>
          <p:cNvSpPr txBox="1">
            <a:spLocks noGrp="1" noChangeArrowheads="1"/>
          </p:cNvSpPr>
          <p:nvPr/>
        </p:nvSpPr>
        <p:spPr bwMode="auto">
          <a:xfrm>
            <a:off x="3862388" y="9444038"/>
            <a:ext cx="2952750" cy="498475"/>
          </a:xfrm>
          <a:prstGeom prst="rect">
            <a:avLst/>
          </a:prstGeom>
          <a:noFill/>
          <a:ln w="9525">
            <a:noFill/>
            <a:miter lim="800000"/>
            <a:headEnd/>
            <a:tailEnd/>
          </a:ln>
        </p:spPr>
        <p:txBody>
          <a:bodyPr lIns="92273" tIns="46136" rIns="92273" bIns="46136" anchor="b"/>
          <a:lstStyle/>
          <a:p>
            <a:pPr algn="r" defTabSz="922338"/>
            <a:fld id="{BAE0DB15-AFA8-4BB0-9D88-5C6038CA341E}" type="slidenum">
              <a:rPr lang="en-US" sz="1200"/>
              <a:pPr algn="r" defTabSz="922338"/>
              <a:t>12</a:t>
            </a:fld>
            <a:endParaRPr lang="en-US" sz="1200"/>
          </a:p>
        </p:txBody>
      </p:sp>
      <p:sp>
        <p:nvSpPr>
          <p:cNvPr id="34820" name="Rectangle 2"/>
          <p:cNvSpPr>
            <a:spLocks noGrp="1" noRot="1" noChangeAspect="1" noChangeArrowheads="1" noTextEdit="1"/>
          </p:cNvSpPr>
          <p:nvPr>
            <p:ph type="sldImg"/>
          </p:nvPr>
        </p:nvSpPr>
        <p:spPr>
          <a:xfrm>
            <a:off x="925513" y="746125"/>
            <a:ext cx="4967287" cy="3727450"/>
          </a:xfrm>
          <a:ln/>
        </p:spPr>
      </p:sp>
      <p:sp>
        <p:nvSpPr>
          <p:cNvPr id="34821" name="Rectangle 3"/>
          <p:cNvSpPr>
            <a:spLocks noGrp="1" noChangeArrowheads="1"/>
          </p:cNvSpPr>
          <p:nvPr>
            <p:ph type="body" idx="1"/>
          </p:nvPr>
        </p:nvSpPr>
        <p:spPr>
          <a:xfrm>
            <a:off x="909638" y="4722813"/>
            <a:ext cx="4995862" cy="4473575"/>
          </a:xfrm>
          <a:noFill/>
          <a:ln/>
        </p:spPr>
        <p:txBody>
          <a:bodyPr lIns="92273" tIns="46136" rIns="92273" bIns="46136"/>
          <a:lstStyle/>
          <a:p>
            <a:pPr eaLnBrk="1" hangingPunct="1"/>
            <a:endParaRPr 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C35C8146-9F3C-4C34-9160-0396FF5E32E3}"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60D067FA-C5A3-4680-B101-89DE46AA05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E8E53C5C-3A7B-4054-8103-8D2073F39DB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B9984A35-AAB8-4D44-9854-C40DDCA93F0F}"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30DB1BC2-E341-49DC-8F2D-05120636BCE0}"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plash">
    <p:spTree>
      <p:nvGrpSpPr>
        <p:cNvPr id="1" name=""/>
        <p:cNvGrpSpPr/>
        <p:nvPr/>
      </p:nvGrpSpPr>
      <p:grpSpPr>
        <a:xfrm>
          <a:off x="0" y="0"/>
          <a:ext cx="0" cy="0"/>
          <a:chOff x="0" y="0"/>
          <a:chExt cx="0" cy="0"/>
        </a:xfrm>
      </p:grpSpPr>
      <p:pic>
        <p:nvPicPr>
          <p:cNvPr id="2" name="Picture 8" descr="AVE_PPT_Template_R5_SPL.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userDrawn="1"/>
        </p:nvSpPr>
        <p:spPr bwMode="auto">
          <a:xfrm>
            <a:off x="6042025" y="6508750"/>
            <a:ext cx="2814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sz="1000" dirty="0" smtClean="0">
                <a:solidFill>
                  <a:srgbClr val="C9C9C9"/>
                </a:solidFill>
              </a:rPr>
              <a:t>© </a:t>
            </a:r>
            <a:r>
              <a:rPr lang="en-US" sz="1000" dirty="0" err="1" smtClean="0">
                <a:solidFill>
                  <a:srgbClr val="C9C9C9"/>
                </a:solidFill>
              </a:rPr>
              <a:t>Avedro</a:t>
            </a:r>
            <a:r>
              <a:rPr lang="en-US" sz="1000" dirty="0" smtClean="0">
                <a:solidFill>
                  <a:srgbClr val="C9C9C9"/>
                </a:solidFill>
              </a:rPr>
              <a:t> 2011</a:t>
            </a:r>
          </a:p>
        </p:txBody>
      </p:sp>
    </p:spTree>
    <p:extLst>
      <p:ext uri="{BB962C8B-B14F-4D97-AF65-F5344CB8AC3E}">
        <p14:creationId xmlns:p14="http://schemas.microsoft.com/office/powerpoint/2010/main" val="28696643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423A5D01-BC44-45D2-8D3F-198A6C9CB2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B85A301-D7A1-4BEF-985D-3935B9E5AE2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30F82100-40F3-4A0F-A32A-16D4A2CEEB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AC345F05-E868-4B79-95D0-AE53BD20E5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E0825223-4C20-4FED-AFC9-BD0063A1244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6024DA1B-1ADB-4126-80AA-D55D98DD7B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0B7B8EBF-B982-49F8-AF8D-547BD8AB3A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2DE2398C-1237-4F7B-80B1-26D0C5959D9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smtClean="0">
                <a:solidFill>
                  <a:schemeClr val="tx2"/>
                </a:solidFill>
              </a:defRPr>
            </a:lvl1pPr>
            <a:extLst/>
          </a:lstStyle>
          <a:p>
            <a:pPr>
              <a:defRPr/>
            </a:pPr>
            <a:fld id="{08A236AE-EE4C-4E33-89DD-BDCFAAF1D1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3" r:id="rId1"/>
    <p:sldLayoutId id="2147484056" r:id="rId2"/>
    <p:sldLayoutId id="2147484064" r:id="rId3"/>
    <p:sldLayoutId id="2147484057" r:id="rId4"/>
    <p:sldLayoutId id="2147484058" r:id="rId5"/>
    <p:sldLayoutId id="2147484059" r:id="rId6"/>
    <p:sldLayoutId id="2147484060" r:id="rId7"/>
    <p:sldLayoutId id="2147484061" r:id="rId8"/>
    <p:sldLayoutId id="2147484065" r:id="rId9"/>
    <p:sldLayoutId id="2147484062" r:id="rId10"/>
    <p:sldLayoutId id="2147484066" r:id="rId11"/>
    <p:sldLayoutId id="2147484067" r:id="rId12"/>
    <p:sldLayoutId id="2147484068" r:id="rId13"/>
    <p:sldLayoutId id="2147484069" r:id="rId14"/>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2.bin"/><Relationship Id="rId7"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1.png"/><Relationship Id="rId4" Type="http://schemas.openxmlformats.org/officeDocument/2006/relationships/oleObject" Target="../embeddings/Microsoft_Excel_97-2003_Worksheet1.xls"/><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omicsonline.org/Submitmanuscript.php"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micsonline.org/membership.php" TargetMode="External"/><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533400"/>
            <a:ext cx="9129712" cy="525780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IN" sz="2000" dirty="0" smtClean="0">
              <a:solidFill>
                <a:schemeClr val="bg2">
                  <a:lumMod val="10000"/>
                </a:schemeClr>
              </a:solidFill>
              <a:latin typeface="Centaur" panose="02030504050205020304" pitchFamily="18" charset="0"/>
            </a:endParaRPr>
          </a:p>
          <a:p>
            <a:pPr algn="ctr">
              <a:defRPr/>
            </a:pPr>
            <a:r>
              <a:rPr lang="en-IN" sz="2000" dirty="0" smtClean="0">
                <a:solidFill>
                  <a:schemeClr val="bg2">
                    <a:lumMod val="10000"/>
                  </a:schemeClr>
                </a:solidFill>
                <a:latin typeface="Centaur" panose="02030504050205020304" pitchFamily="18" charset="0"/>
              </a:rPr>
              <a:t>OMICS 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a:t>
            </a:r>
            <a:r>
              <a:rPr lang="en-IN" dirty="0"/>
              <a:t>possible</a:t>
            </a:r>
            <a:r>
              <a:rPr lang="en-IN" sz="2000" dirty="0">
                <a:solidFill>
                  <a:schemeClr val="bg2">
                    <a:lumMod val="10000"/>
                  </a:schemeClr>
                </a:solidFill>
                <a:latin typeface="Centaur" panose="02030504050205020304" pitchFamily="18" charset="0"/>
              </a:rPr>
              <a:t>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International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492125"/>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a:t>
            </a:r>
            <a:r>
              <a:rPr lang="en-US" sz="3200" b="1" dirty="0" smtClean="0">
                <a:solidFill>
                  <a:schemeClr val="accent4">
                    <a:lumMod val="10000"/>
                  </a:schemeClr>
                </a:solidFill>
                <a:latin typeface="Modern No. 20" pitchFamily="18" charset="0"/>
              </a:rPr>
              <a:t>Journals</a:t>
            </a:r>
            <a:r>
              <a:rPr lang="en-US" sz="3200" b="1" dirty="0" smtClean="0">
                <a:solidFill>
                  <a:schemeClr val="accent4">
                    <a:lumMod val="10000"/>
                  </a:schemeClr>
                </a:solidFill>
                <a:latin typeface="Baskerville Old Face" panose="02020602080505020303" pitchFamily="18" charset="0"/>
              </a:rPr>
              <a:t> are welcoming Submissions</a:t>
            </a:r>
            <a:endParaRPr lang="en-US" sz="3200" dirty="0">
              <a:solidFill>
                <a:schemeClr val="accent4">
                  <a:lumMod val="10000"/>
                </a:schemeClr>
              </a:solidFill>
            </a:endParaRPr>
          </a:p>
        </p:txBody>
      </p:sp>
    </p:spTree>
    <p:extLst>
      <p:ext uri="{BB962C8B-B14F-4D97-AF65-F5344CB8AC3E}">
        <p14:creationId xmlns:p14="http://schemas.microsoft.com/office/powerpoint/2010/main" val="3176084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50825" y="1930400"/>
            <a:ext cx="7129463" cy="4760913"/>
          </a:xfrm>
          <a:prstGeom prst="rect">
            <a:avLst/>
          </a:prstGeom>
          <a:noFill/>
          <a:ln w="9525">
            <a:noFill/>
            <a:miter lim="800000"/>
            <a:headEnd/>
            <a:tailEnd/>
          </a:ln>
        </p:spPr>
      </p:pic>
      <p:sp>
        <p:nvSpPr>
          <p:cNvPr id="18435" name="Прямоугольник 2"/>
          <p:cNvSpPr>
            <a:spLocks noChangeArrowheads="1"/>
          </p:cNvSpPr>
          <p:nvPr/>
        </p:nvSpPr>
        <p:spPr bwMode="auto">
          <a:xfrm>
            <a:off x="1403350" y="1303338"/>
            <a:ext cx="5805488" cy="701675"/>
          </a:xfrm>
          <a:prstGeom prst="rect">
            <a:avLst/>
          </a:prstGeom>
          <a:noFill/>
          <a:ln w="9525">
            <a:noFill/>
            <a:miter lim="800000"/>
            <a:headEnd/>
            <a:tailEnd/>
          </a:ln>
        </p:spPr>
        <p:txBody>
          <a:bodyPr wrap="none">
            <a:spAutoFit/>
          </a:bodyPr>
          <a:lstStyle/>
          <a:p>
            <a:pPr algn="ctr"/>
            <a:r>
              <a:rPr lang="en-US" sz="4000">
                <a:solidFill>
                  <a:srgbClr val="000066"/>
                </a:solidFill>
                <a:latin typeface="Aharoni" pitchFamily="2" charset="-79"/>
                <a:cs typeface="Aharoni" pitchFamily="2" charset="-79"/>
              </a:rPr>
              <a:t>Study design: geography</a:t>
            </a:r>
          </a:p>
        </p:txBody>
      </p:sp>
      <p:sp>
        <p:nvSpPr>
          <p:cNvPr id="6" name="Прямоугольник 5"/>
          <p:cNvSpPr/>
          <p:nvPr/>
        </p:nvSpPr>
        <p:spPr>
          <a:xfrm flipV="1">
            <a:off x="684213" y="5157788"/>
            <a:ext cx="142875" cy="142875"/>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рямоугольник 6"/>
          <p:cNvSpPr/>
          <p:nvPr/>
        </p:nvSpPr>
        <p:spPr>
          <a:xfrm flipH="1">
            <a:off x="684213" y="5732463"/>
            <a:ext cx="142875" cy="1444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438" name="TextBox 8"/>
          <p:cNvSpPr txBox="1">
            <a:spLocks noChangeArrowheads="1"/>
          </p:cNvSpPr>
          <p:nvPr/>
        </p:nvSpPr>
        <p:spPr bwMode="auto">
          <a:xfrm>
            <a:off x="1187450" y="5013325"/>
            <a:ext cx="1655763" cy="584200"/>
          </a:xfrm>
          <a:prstGeom prst="rect">
            <a:avLst/>
          </a:prstGeom>
          <a:noFill/>
          <a:ln w="9525">
            <a:noFill/>
            <a:miter lim="800000"/>
            <a:headEnd/>
            <a:tailEnd/>
          </a:ln>
        </p:spPr>
        <p:txBody>
          <a:bodyPr>
            <a:spAutoFit/>
          </a:bodyPr>
          <a:lstStyle/>
          <a:p>
            <a:r>
              <a:rPr lang="en-US" sz="1600" b="1">
                <a:latin typeface="Times New Roman" pitchFamily="18" charset="0"/>
                <a:cs typeface="Times New Roman" pitchFamily="18" charset="0"/>
              </a:rPr>
              <a:t>Severe famine</a:t>
            </a:r>
            <a:endParaRPr lang="ru-RU" sz="1600" b="1">
              <a:latin typeface="Times New Roman" pitchFamily="18" charset="0"/>
              <a:cs typeface="Times New Roman" pitchFamily="18" charset="0"/>
            </a:endParaRPr>
          </a:p>
          <a:p>
            <a:r>
              <a:rPr lang="ru-RU" sz="1600" b="1">
                <a:latin typeface="Times New Roman" pitchFamily="18" charset="0"/>
                <a:cs typeface="Times New Roman" pitchFamily="18" charset="0"/>
              </a:rPr>
              <a:t>(</a:t>
            </a:r>
            <a:r>
              <a:rPr lang="en-US" sz="1600" b="1">
                <a:latin typeface="Times New Roman" pitchFamily="18" charset="0"/>
                <a:cs typeface="Times New Roman" pitchFamily="18" charset="0"/>
              </a:rPr>
              <a:t>PD up to 15%</a:t>
            </a:r>
            <a:r>
              <a:rPr lang="ru-RU" sz="1600" b="1">
                <a:latin typeface="Times New Roman" pitchFamily="18" charset="0"/>
                <a:cs typeface="Times New Roman" pitchFamily="18" charset="0"/>
              </a:rPr>
              <a:t>)</a:t>
            </a:r>
          </a:p>
        </p:txBody>
      </p:sp>
      <p:sp>
        <p:nvSpPr>
          <p:cNvPr id="18439" name="TextBox 9"/>
          <p:cNvSpPr txBox="1">
            <a:spLocks noChangeArrowheads="1"/>
          </p:cNvSpPr>
          <p:nvPr/>
        </p:nvSpPr>
        <p:spPr bwMode="auto">
          <a:xfrm>
            <a:off x="1187450" y="5661025"/>
            <a:ext cx="1871663" cy="585788"/>
          </a:xfrm>
          <a:prstGeom prst="rect">
            <a:avLst/>
          </a:prstGeom>
          <a:noFill/>
          <a:ln w="9525">
            <a:noFill/>
            <a:miter lim="800000"/>
            <a:headEnd/>
            <a:tailEnd/>
          </a:ln>
        </p:spPr>
        <p:txBody>
          <a:bodyPr>
            <a:spAutoFit/>
          </a:bodyPr>
          <a:lstStyle/>
          <a:p>
            <a:r>
              <a:rPr lang="en-US" sz="1600" b="1">
                <a:latin typeface="Times New Roman" pitchFamily="18" charset="0"/>
                <a:cs typeface="Times New Roman" pitchFamily="18" charset="0"/>
              </a:rPr>
              <a:t>Extreme  famine </a:t>
            </a:r>
            <a:r>
              <a:rPr lang="ru-RU" sz="1600" b="1">
                <a:latin typeface="Times New Roman" pitchFamily="18" charset="0"/>
                <a:cs typeface="Times New Roman" pitchFamily="18" charset="0"/>
              </a:rPr>
              <a:t>(</a:t>
            </a:r>
            <a:r>
              <a:rPr lang="en-US" sz="1600" b="1">
                <a:latin typeface="Times New Roman" pitchFamily="18" charset="0"/>
                <a:cs typeface="Times New Roman" pitchFamily="18" charset="0"/>
              </a:rPr>
              <a:t>PD 25% or more</a:t>
            </a:r>
            <a:r>
              <a:rPr lang="ru-RU" sz="1600" b="1">
                <a:latin typeface="Times New Roman" pitchFamily="18" charset="0"/>
                <a:cs typeface="Times New Roman" pitchFamily="18" charset="0"/>
              </a:rPr>
              <a:t>)</a:t>
            </a:r>
          </a:p>
        </p:txBody>
      </p:sp>
      <p:sp>
        <p:nvSpPr>
          <p:cNvPr id="18440" name="TextBox 10"/>
          <p:cNvSpPr txBox="1">
            <a:spLocks noChangeArrowheads="1"/>
          </p:cNvSpPr>
          <p:nvPr/>
        </p:nvSpPr>
        <p:spPr bwMode="auto">
          <a:xfrm>
            <a:off x="611188" y="4292600"/>
            <a:ext cx="2447925" cy="792163"/>
          </a:xfrm>
          <a:prstGeom prst="rect">
            <a:avLst/>
          </a:prstGeom>
          <a:solidFill>
            <a:schemeClr val="bg1"/>
          </a:solidFill>
          <a:ln w="9525">
            <a:noFill/>
            <a:miter lim="800000"/>
            <a:headEnd/>
            <a:tailEnd/>
          </a:ln>
        </p:spPr>
        <p:txBody>
          <a:bodyPr>
            <a:spAutoFit/>
          </a:bodyPr>
          <a:lstStyle/>
          <a:p>
            <a:endParaRPr lang="ru-RU"/>
          </a:p>
        </p:txBody>
      </p:sp>
      <p:sp>
        <p:nvSpPr>
          <p:cNvPr id="18441" name="TextBox 7"/>
          <p:cNvSpPr txBox="1">
            <a:spLocks noChangeArrowheads="1"/>
          </p:cNvSpPr>
          <p:nvPr/>
        </p:nvSpPr>
        <p:spPr bwMode="auto">
          <a:xfrm>
            <a:off x="1187450" y="4508500"/>
            <a:ext cx="1163638" cy="338138"/>
          </a:xfrm>
          <a:prstGeom prst="rect">
            <a:avLst/>
          </a:prstGeom>
          <a:noFill/>
          <a:ln w="9525">
            <a:noFill/>
            <a:miter lim="800000"/>
            <a:headEnd/>
            <a:tailEnd/>
          </a:ln>
        </p:spPr>
        <p:txBody>
          <a:bodyPr anchor="b">
            <a:spAutoFit/>
          </a:bodyPr>
          <a:lstStyle/>
          <a:p>
            <a:r>
              <a:rPr lang="en-US" sz="1600" b="1">
                <a:latin typeface="Times New Roman" pitchFamily="18" charset="0"/>
                <a:cs typeface="Times New Roman" pitchFamily="18" charset="0"/>
              </a:rPr>
              <a:t>No famine</a:t>
            </a:r>
            <a:endParaRPr lang="ru-RU" sz="1600" b="1">
              <a:latin typeface="Times New Roman" pitchFamily="18" charset="0"/>
              <a:cs typeface="Times New Roman" pitchFamily="18" charset="0"/>
            </a:endParaRPr>
          </a:p>
        </p:txBody>
      </p:sp>
      <p:sp>
        <p:nvSpPr>
          <p:cNvPr id="5" name="Прямоугольник 4"/>
          <p:cNvSpPr/>
          <p:nvPr/>
        </p:nvSpPr>
        <p:spPr>
          <a:xfrm>
            <a:off x="684213" y="4581525"/>
            <a:ext cx="142875" cy="142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8443" name="Picture 5" descr="D:\POOJA\JGGR\EXTRA\JGGR PPT\Untitled.png"/>
          <p:cNvPicPr>
            <a:picLocks noChangeAspect="1" noChangeArrowheads="1"/>
          </p:cNvPicPr>
          <p:nvPr/>
        </p:nvPicPr>
        <p:blipFill>
          <a:blip r:embed="rId3"/>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2"/>
          <a:srcRect/>
          <a:stretch>
            <a:fillRect/>
          </a:stretch>
        </p:blipFill>
        <p:spPr bwMode="auto">
          <a:xfrm>
            <a:off x="-7938" y="3068638"/>
            <a:ext cx="9151938" cy="3240087"/>
          </a:xfrm>
          <a:prstGeom prst="rect">
            <a:avLst/>
          </a:prstGeom>
          <a:noFill/>
          <a:ln w="9525">
            <a:noFill/>
            <a:miter lim="800000"/>
            <a:headEnd/>
            <a:tailEnd/>
          </a:ln>
        </p:spPr>
      </p:pic>
      <p:sp>
        <p:nvSpPr>
          <p:cNvPr id="15363" name="Title 1"/>
          <p:cNvSpPr>
            <a:spLocks noGrp="1"/>
          </p:cNvSpPr>
          <p:nvPr>
            <p:ph type="title"/>
          </p:nvPr>
        </p:nvSpPr>
        <p:spPr>
          <a:xfrm>
            <a:off x="323528" y="1093838"/>
            <a:ext cx="8255000" cy="1973262"/>
          </a:xfrm>
        </p:spPr>
        <p:txBody>
          <a:bodyPr/>
          <a:lstStyle/>
          <a:p>
            <a:pPr fontAlgn="auto">
              <a:spcAft>
                <a:spcPts val="0"/>
              </a:spcAft>
              <a:defRPr/>
            </a:pPr>
            <a:r>
              <a:rPr lang="en-US" sz="3200" dirty="0" smtClean="0">
                <a:solidFill>
                  <a:srgbClr val="000066"/>
                </a:solidFill>
                <a:latin typeface="Tahoma" pitchFamily="34" charset="0"/>
              </a:rPr>
              <a:t>Type 2 Diabetes Odds Ratio’s</a:t>
            </a:r>
            <a:r>
              <a:rPr lang="en-US" sz="2000" dirty="0" smtClean="0">
                <a:solidFill>
                  <a:srgbClr val="000066"/>
                </a:solidFill>
                <a:latin typeface="Tahoma" pitchFamily="34" charset="0"/>
              </a:rPr>
              <a:t/>
            </a:r>
            <a:br>
              <a:rPr lang="en-US" sz="2000" dirty="0" smtClean="0">
                <a:solidFill>
                  <a:srgbClr val="000066"/>
                </a:solidFill>
                <a:latin typeface="Tahoma" pitchFamily="34" charset="0"/>
              </a:rPr>
            </a:br>
            <a:r>
              <a:rPr lang="en-US" sz="2400" dirty="0" smtClean="0">
                <a:solidFill>
                  <a:srgbClr val="000066"/>
                </a:solidFill>
                <a:latin typeface="Tahoma" pitchFamily="34" charset="0"/>
              </a:rPr>
              <a:t>Ukraine, all regions combined</a:t>
            </a:r>
            <a:r>
              <a:rPr lang="en-US" sz="1800" dirty="0" smtClean="0">
                <a:solidFill>
                  <a:srgbClr val="000066"/>
                </a:solidFill>
                <a:latin typeface="Tahoma" pitchFamily="34" charset="0"/>
              </a:rPr>
              <a:t/>
            </a:r>
            <a:br>
              <a:rPr lang="en-US" sz="1800" dirty="0" smtClean="0">
                <a:solidFill>
                  <a:srgbClr val="000066"/>
                </a:solidFill>
                <a:latin typeface="Tahoma" pitchFamily="34" charset="0"/>
              </a:rPr>
            </a:br>
            <a:r>
              <a:rPr lang="en-US" sz="1600" dirty="0" smtClean="0">
                <a:solidFill>
                  <a:srgbClr val="000066"/>
                </a:solidFill>
                <a:latin typeface="Tahoma" pitchFamily="34" charset="0"/>
              </a:rPr>
              <a:t>relative to births in December, 1938</a:t>
            </a:r>
            <a:br>
              <a:rPr lang="en-US" sz="1600" dirty="0" smtClean="0">
                <a:solidFill>
                  <a:srgbClr val="000066"/>
                </a:solidFill>
                <a:latin typeface="Tahoma" pitchFamily="34" charset="0"/>
              </a:rPr>
            </a:br>
            <a:r>
              <a:rPr lang="en-US" sz="2000" dirty="0" smtClean="0">
                <a:solidFill>
                  <a:srgbClr val="000066"/>
                </a:solidFill>
                <a:latin typeface="Tahoma" pitchFamily="34" charset="0"/>
              </a:rPr>
              <a:t/>
            </a:r>
            <a:br>
              <a:rPr lang="en-US" sz="2000" dirty="0" smtClean="0">
                <a:solidFill>
                  <a:srgbClr val="000066"/>
                </a:solidFill>
                <a:latin typeface="Tahoma" pitchFamily="34" charset="0"/>
              </a:rPr>
            </a:br>
            <a:r>
              <a:rPr lang="en-US" sz="1400" dirty="0" smtClean="0">
                <a:solidFill>
                  <a:srgbClr val="000066"/>
                </a:solidFill>
                <a:latin typeface="Tahoma" pitchFamily="34" charset="0"/>
              </a:rPr>
              <a:t>Prevalent cases, 2000-2008</a:t>
            </a:r>
            <a:r>
              <a:rPr lang="en-US" sz="1400" dirty="0" smtClean="0">
                <a:solidFill>
                  <a:srgbClr val="000099"/>
                </a:solidFill>
                <a:latin typeface="Tahoma" pitchFamily="34" charset="0"/>
              </a:rPr>
              <a:t/>
            </a:r>
            <a:br>
              <a:rPr lang="en-US" sz="1400" dirty="0" smtClean="0">
                <a:solidFill>
                  <a:srgbClr val="000099"/>
                </a:solidFill>
                <a:latin typeface="Tahoma" pitchFamily="34" charset="0"/>
              </a:rPr>
            </a:br>
            <a:r>
              <a:rPr lang="en-US" sz="1400" dirty="0" smtClean="0">
                <a:solidFill>
                  <a:srgbClr val="FF0000"/>
                </a:solidFill>
                <a:latin typeface="Tahoma" pitchFamily="34" charset="0"/>
              </a:rPr>
              <a:t>In relation to Monthly Deaths/1,000 population, 1932-1938 </a:t>
            </a:r>
            <a:endParaRPr lang="en-US" sz="1400" dirty="0" smtClean="0">
              <a:solidFill>
                <a:srgbClr val="FF0000"/>
              </a:solidFill>
            </a:endParaRPr>
          </a:p>
        </p:txBody>
      </p:sp>
      <p:sp>
        <p:nvSpPr>
          <p:cNvPr id="19460" name="TextBox 3"/>
          <p:cNvSpPr txBox="1">
            <a:spLocks noChangeArrowheads="1"/>
          </p:cNvSpPr>
          <p:nvPr/>
        </p:nvSpPr>
        <p:spPr bwMode="auto">
          <a:xfrm>
            <a:off x="5795963" y="6308725"/>
            <a:ext cx="3162300" cy="339725"/>
          </a:xfrm>
          <a:prstGeom prst="rect">
            <a:avLst/>
          </a:prstGeom>
          <a:noFill/>
          <a:ln w="9525">
            <a:noFill/>
            <a:miter lim="800000"/>
            <a:headEnd/>
            <a:tailEnd/>
          </a:ln>
        </p:spPr>
        <p:txBody>
          <a:bodyPr wrap="none">
            <a:spAutoFit/>
          </a:bodyPr>
          <a:lstStyle/>
          <a:p>
            <a:r>
              <a:rPr lang="en-US" sz="1600">
                <a:solidFill>
                  <a:srgbClr val="C00000"/>
                </a:solidFill>
              </a:rPr>
              <a:t>Adapted from Vaiserman et al. 2013</a:t>
            </a:r>
            <a:endParaRPr lang="ru-RU" sz="1600">
              <a:solidFill>
                <a:srgbClr val="C00000"/>
              </a:solidFill>
            </a:endParaRPr>
          </a:p>
        </p:txBody>
      </p:sp>
      <p:pic>
        <p:nvPicPr>
          <p:cNvPr id="19461" name="Picture 5" descr="D:\POOJA\JGGR\EXTRA\JGGR PPT\Untitled.png"/>
          <p:cNvPicPr>
            <a:picLocks noChangeAspect="1" noChangeArrowheads="1"/>
          </p:cNvPicPr>
          <p:nvPr/>
        </p:nvPicPr>
        <p:blipFill>
          <a:blip r:embed="rId3"/>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9"/>
          <p:cNvSpPr txBox="1">
            <a:spLocks noChangeArrowheads="1"/>
          </p:cNvSpPr>
          <p:nvPr/>
        </p:nvSpPr>
        <p:spPr bwMode="auto">
          <a:xfrm>
            <a:off x="2565400" y="1292225"/>
            <a:ext cx="4275138" cy="830263"/>
          </a:xfrm>
          <a:prstGeom prst="rect">
            <a:avLst/>
          </a:prstGeom>
          <a:noFill/>
          <a:ln w="9525">
            <a:noFill/>
            <a:miter lim="800000"/>
            <a:headEnd/>
            <a:tailEnd/>
          </a:ln>
        </p:spPr>
        <p:txBody>
          <a:bodyPr wrap="none">
            <a:spAutoFit/>
          </a:bodyPr>
          <a:lstStyle/>
          <a:p>
            <a:pPr algn="ctr"/>
            <a:r>
              <a:rPr lang="en-US" sz="4800">
                <a:solidFill>
                  <a:srgbClr val="C00000"/>
                </a:solidFill>
                <a:latin typeface="Arial Black" pitchFamily="34" charset="0"/>
                <a:cs typeface="Times New Roman" pitchFamily="18" charset="0"/>
              </a:rPr>
              <a:t>Conclusions</a:t>
            </a:r>
            <a:endParaRPr lang="en-GB" sz="4800">
              <a:solidFill>
                <a:srgbClr val="C00000"/>
              </a:solidFill>
              <a:latin typeface="Arial Black" pitchFamily="34" charset="0"/>
              <a:cs typeface="Times New Roman" pitchFamily="18" charset="0"/>
            </a:endParaRPr>
          </a:p>
        </p:txBody>
      </p:sp>
      <p:sp>
        <p:nvSpPr>
          <p:cNvPr id="6" name="TextBox 5"/>
          <p:cNvSpPr txBox="1"/>
          <p:nvPr/>
        </p:nvSpPr>
        <p:spPr>
          <a:xfrm>
            <a:off x="468313" y="1989138"/>
            <a:ext cx="8204200" cy="3692525"/>
          </a:xfrm>
          <a:prstGeom prst="rect">
            <a:avLst/>
          </a:prstGeom>
          <a:noFill/>
        </p:spPr>
        <p:txBody>
          <a:bodyPr>
            <a:spAutoFit/>
          </a:bodyPr>
          <a:lstStyle/>
          <a:p>
            <a:pPr marL="457200" indent="-457200">
              <a:buFontTx/>
              <a:buAutoNum type="arabicPeriod"/>
              <a:defRPr/>
            </a:pPr>
            <a:r>
              <a:rPr lang="en-US" i="1" dirty="0">
                <a:latin typeface="Times New Roman" pitchFamily="18" charset="0"/>
                <a:cs typeface="Times New Roman" pitchFamily="18" charset="0"/>
              </a:rPr>
              <a:t>In </a:t>
            </a:r>
            <a:r>
              <a:rPr lang="en-US" i="1" dirty="0" err="1">
                <a:latin typeface="Times New Roman" pitchFamily="18" charset="0"/>
                <a:cs typeface="Times New Roman" pitchFamily="18" charset="0"/>
              </a:rPr>
              <a:t>utero</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exposure to Ukraine famine led to an increased risk of  type 2 diabetes in adulthood.</a:t>
            </a:r>
          </a:p>
          <a:p>
            <a:pPr marL="457200" indent="-457200">
              <a:buFontTx/>
              <a:buAutoNum type="arabicPeriod"/>
              <a:defRPr/>
            </a:pPr>
            <a:endParaRPr lang="en-US" dirty="0">
              <a:latin typeface="Times New Roman" pitchFamily="18" charset="0"/>
              <a:cs typeface="Times New Roman" pitchFamily="18" charset="0"/>
            </a:endParaRPr>
          </a:p>
          <a:p>
            <a:pPr marL="457200" indent="-457200">
              <a:buFontTx/>
              <a:buAutoNum type="arabicPeriod"/>
              <a:defRPr/>
            </a:pPr>
            <a:r>
              <a:rPr lang="en-US" dirty="0">
                <a:latin typeface="Times New Roman" pitchFamily="18" charset="0"/>
                <a:cs typeface="Times New Roman" pitchFamily="18" charset="0"/>
              </a:rPr>
              <a:t>The highest risk was seen in those persons who were exposed to the famine </a:t>
            </a:r>
            <a:r>
              <a:rPr lang="en-US" dirty="0" err="1">
                <a:latin typeface="Times New Roman" pitchFamily="18" charset="0"/>
                <a:cs typeface="Times New Roman" pitchFamily="18" charset="0"/>
              </a:rPr>
              <a:t>periconceptionally</a:t>
            </a:r>
            <a:r>
              <a:rPr lang="en-US" dirty="0">
                <a:latin typeface="Times New Roman" pitchFamily="18" charset="0"/>
                <a:cs typeface="Times New Roman" pitchFamily="18" charset="0"/>
              </a:rPr>
              <a:t>.</a:t>
            </a:r>
          </a:p>
          <a:p>
            <a:pPr marL="457200" indent="-457200">
              <a:defRPr/>
            </a:pPr>
            <a:endParaRPr lang="en-US" dirty="0">
              <a:latin typeface="Times New Roman" pitchFamily="18" charset="0"/>
              <a:cs typeface="Times New Roman" pitchFamily="18" charset="0"/>
            </a:endParaRPr>
          </a:p>
          <a:p>
            <a:pPr marL="457200" indent="-457200">
              <a:defRPr/>
            </a:pPr>
            <a:r>
              <a:rPr lang="en-US" dirty="0">
                <a:latin typeface="Times New Roman" pitchFamily="18" charset="0"/>
                <a:cs typeface="Times New Roman" pitchFamily="18" charset="0"/>
              </a:rPr>
              <a:t>3.   It suggests an epigenetic basis for this long-term programming effect.</a:t>
            </a:r>
            <a:endParaRPr lang="ru-RU" dirty="0">
              <a:latin typeface="Times New Roman" pitchFamily="18" charset="0"/>
              <a:cs typeface="Times New Roman" pitchFamily="18" charset="0"/>
            </a:endParaRPr>
          </a:p>
          <a:p>
            <a:pPr>
              <a:defRPr/>
            </a:pPr>
            <a:endParaRPr lang="en-US" dirty="0">
              <a:latin typeface="Times New Roman" pitchFamily="18" charset="0"/>
              <a:cs typeface="Times New Roman" pitchFamily="18" charset="0"/>
            </a:endParaRPr>
          </a:p>
          <a:p>
            <a:pPr>
              <a:defRPr/>
            </a:pPr>
            <a:endParaRPr lang="ru-RU" dirty="0">
              <a:latin typeface="Arial" charset="0"/>
              <a:cs typeface="Arial" charset="0"/>
            </a:endParaRPr>
          </a:p>
        </p:txBody>
      </p:sp>
      <p:pic>
        <p:nvPicPr>
          <p:cNvPr id="20484" name="Picture 5" descr="D:\POOJA\JGGR\EXTRA\JGGR PPT\Untitled.png"/>
          <p:cNvPicPr>
            <a:picLocks noChangeAspect="1" noChangeArrowheads="1"/>
          </p:cNvPicPr>
          <p:nvPr/>
        </p:nvPicPr>
        <p:blipFill>
          <a:blip r:embed="rId3"/>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0" y="2203450"/>
            <a:ext cx="9144000" cy="2586038"/>
          </a:xfrm>
          <a:prstGeom prst="rect">
            <a:avLst/>
          </a:prstGeom>
          <a:noFill/>
          <a:ln w="9525">
            <a:noFill/>
            <a:miter lim="800000"/>
            <a:headEnd/>
            <a:tailEnd/>
          </a:ln>
        </p:spPr>
        <p:txBody>
          <a:bodyPr>
            <a:spAutoFit/>
          </a:bodyPr>
          <a:lstStyle/>
          <a:p>
            <a:pPr algn="ctr">
              <a:buFont typeface="Wingdings" pitchFamily="2" charset="2"/>
              <a:buNone/>
            </a:pPr>
            <a:r>
              <a:rPr lang="ru-RU" sz="5400" b="1">
                <a:solidFill>
                  <a:srgbClr val="C00000"/>
                </a:solidFill>
                <a:latin typeface="Arial Black" pitchFamily="34" charset="0"/>
              </a:rPr>
              <a:t>Seasonal</a:t>
            </a:r>
            <a:r>
              <a:rPr lang="en-US" sz="5400" b="1">
                <a:solidFill>
                  <a:srgbClr val="C00000"/>
                </a:solidFill>
                <a:latin typeface="Arial Black" pitchFamily="34" charset="0"/>
              </a:rPr>
              <a:t> programming </a:t>
            </a:r>
          </a:p>
          <a:p>
            <a:pPr algn="ctr">
              <a:buFont typeface="Wingdings" pitchFamily="2" charset="2"/>
              <a:buNone/>
            </a:pPr>
            <a:r>
              <a:rPr lang="en-US" sz="5400" b="1">
                <a:solidFill>
                  <a:srgbClr val="C00000"/>
                </a:solidFill>
                <a:latin typeface="Arial Black" pitchFamily="34" charset="0"/>
              </a:rPr>
              <a:t>of diabetes mellitus </a:t>
            </a:r>
          </a:p>
          <a:p>
            <a:pPr algn="ctr">
              <a:buFont typeface="Wingdings" pitchFamily="2" charset="2"/>
              <a:buNone/>
            </a:pPr>
            <a:r>
              <a:rPr lang="en-US" sz="5400" b="1">
                <a:solidFill>
                  <a:srgbClr val="C00000"/>
                </a:solidFill>
                <a:latin typeface="Arial Black" pitchFamily="34" charset="0"/>
              </a:rPr>
              <a:t>in Ukraine</a:t>
            </a:r>
          </a:p>
        </p:txBody>
      </p:sp>
      <p:pic>
        <p:nvPicPr>
          <p:cNvPr id="21507" name="Picture 5" descr="D:\POOJA\JGGR\EXTRA\JGGR PPT\Untitled.png"/>
          <p:cNvPicPr>
            <a:picLocks noChangeAspect="1" noChangeArrowheads="1"/>
          </p:cNvPicPr>
          <p:nvPr/>
        </p:nvPicPr>
        <p:blipFill>
          <a:blip r:embed="rId2"/>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79388" y="5373688"/>
            <a:ext cx="8785225" cy="0"/>
          </a:xfrm>
          <a:prstGeom prst="line">
            <a:avLst/>
          </a:prstGeom>
          <a:noFill/>
          <a:ln w="63500">
            <a:solidFill>
              <a:srgbClr val="009999"/>
            </a:solidFill>
            <a:round/>
            <a:headEnd/>
            <a:tailEnd/>
          </a:ln>
        </p:spPr>
        <p:txBody>
          <a:bodyPr/>
          <a:lstStyle/>
          <a:p>
            <a:endParaRPr lang="en-US"/>
          </a:p>
        </p:txBody>
      </p:sp>
      <p:sp>
        <p:nvSpPr>
          <p:cNvPr id="22531" name="Line 3"/>
          <p:cNvSpPr>
            <a:spLocks noChangeShapeType="1"/>
          </p:cNvSpPr>
          <p:nvPr/>
        </p:nvSpPr>
        <p:spPr bwMode="auto">
          <a:xfrm>
            <a:off x="358775" y="2060575"/>
            <a:ext cx="8785225" cy="0"/>
          </a:xfrm>
          <a:prstGeom prst="line">
            <a:avLst/>
          </a:prstGeom>
          <a:noFill/>
          <a:ln w="63500">
            <a:solidFill>
              <a:srgbClr val="009999"/>
            </a:solidFill>
            <a:round/>
            <a:headEnd/>
            <a:tailEnd/>
          </a:ln>
        </p:spPr>
        <p:txBody>
          <a:bodyPr/>
          <a:lstStyle/>
          <a:p>
            <a:endParaRPr lang="en-US"/>
          </a:p>
        </p:txBody>
      </p:sp>
      <p:sp>
        <p:nvSpPr>
          <p:cNvPr id="22532" name="Rectangle 4"/>
          <p:cNvSpPr>
            <a:spLocks noChangeArrowheads="1"/>
          </p:cNvSpPr>
          <p:nvPr/>
        </p:nvSpPr>
        <p:spPr bwMode="auto">
          <a:xfrm>
            <a:off x="2898775" y="1304925"/>
            <a:ext cx="827088" cy="1006475"/>
          </a:xfrm>
          <a:prstGeom prst="rect">
            <a:avLst/>
          </a:prstGeom>
          <a:noFill/>
          <a:ln w="9525">
            <a:noFill/>
            <a:miter lim="800000"/>
            <a:headEnd/>
            <a:tailEnd/>
          </a:ln>
        </p:spPr>
        <p:txBody>
          <a:bodyPr wrap="none" anchor="ctr">
            <a:spAutoFit/>
          </a:bodyPr>
          <a:lstStyle/>
          <a:p>
            <a:r>
              <a:rPr lang="ru-RU" sz="6000">
                <a:solidFill>
                  <a:schemeClr val="hlink"/>
                </a:solidFill>
                <a:sym typeface="Wingdings" pitchFamily="2" charset="2"/>
              </a:rPr>
              <a:t></a:t>
            </a:r>
          </a:p>
        </p:txBody>
      </p:sp>
      <p:sp>
        <p:nvSpPr>
          <p:cNvPr id="22533" name="Rectangle 5"/>
          <p:cNvSpPr>
            <a:spLocks noChangeArrowheads="1"/>
          </p:cNvSpPr>
          <p:nvPr/>
        </p:nvSpPr>
        <p:spPr bwMode="auto">
          <a:xfrm>
            <a:off x="5219700" y="4365625"/>
            <a:ext cx="827088" cy="1006475"/>
          </a:xfrm>
          <a:prstGeom prst="rect">
            <a:avLst/>
          </a:prstGeom>
          <a:noFill/>
          <a:ln w="9525">
            <a:noFill/>
            <a:miter lim="800000"/>
            <a:headEnd/>
            <a:tailEnd/>
          </a:ln>
        </p:spPr>
        <p:txBody>
          <a:bodyPr wrap="none" anchor="ctr">
            <a:spAutoFit/>
          </a:bodyPr>
          <a:lstStyle/>
          <a:p>
            <a:r>
              <a:rPr lang="ru-RU" sz="6000">
                <a:solidFill>
                  <a:schemeClr val="hlink"/>
                </a:solidFill>
                <a:sym typeface="Wingdings" pitchFamily="2" charset="2"/>
              </a:rPr>
              <a:t></a:t>
            </a:r>
          </a:p>
        </p:txBody>
      </p:sp>
      <p:sp useBgFill="1">
        <p:nvSpPr>
          <p:cNvPr id="22534" name="Rectangle 6"/>
          <p:cNvSpPr>
            <a:spLocks noChangeArrowheads="1"/>
          </p:cNvSpPr>
          <p:nvPr/>
        </p:nvSpPr>
        <p:spPr bwMode="auto">
          <a:xfrm>
            <a:off x="2916238" y="4341813"/>
            <a:ext cx="792162" cy="1006475"/>
          </a:xfrm>
          <a:prstGeom prst="rect">
            <a:avLst/>
          </a:prstGeom>
          <a:ln w="9525">
            <a:noFill/>
            <a:miter lim="800000"/>
            <a:headEnd/>
            <a:tailEnd/>
          </a:ln>
        </p:spPr>
        <p:txBody>
          <a:bodyPr anchor="ctr">
            <a:spAutoFit/>
          </a:bodyPr>
          <a:lstStyle/>
          <a:p>
            <a:r>
              <a:rPr lang="ru-RU" sz="6000">
                <a:solidFill>
                  <a:srgbClr val="33CC33"/>
                </a:solidFill>
                <a:sym typeface="Wingdings" pitchFamily="2" charset="2"/>
              </a:rPr>
              <a:t></a:t>
            </a:r>
          </a:p>
        </p:txBody>
      </p:sp>
      <p:sp useBgFill="1">
        <p:nvSpPr>
          <p:cNvPr id="22535" name="Rectangle 7"/>
          <p:cNvSpPr>
            <a:spLocks noChangeArrowheads="1"/>
          </p:cNvSpPr>
          <p:nvPr/>
        </p:nvSpPr>
        <p:spPr bwMode="auto">
          <a:xfrm>
            <a:off x="5254625" y="1352550"/>
            <a:ext cx="792163" cy="1006475"/>
          </a:xfrm>
          <a:prstGeom prst="rect">
            <a:avLst/>
          </a:prstGeom>
          <a:ln w="9525">
            <a:noFill/>
            <a:miter lim="800000"/>
            <a:headEnd/>
            <a:tailEnd/>
          </a:ln>
        </p:spPr>
        <p:txBody>
          <a:bodyPr anchor="ctr">
            <a:spAutoFit/>
          </a:bodyPr>
          <a:lstStyle/>
          <a:p>
            <a:r>
              <a:rPr lang="ru-RU" sz="6000">
                <a:solidFill>
                  <a:srgbClr val="33CC33"/>
                </a:solidFill>
                <a:sym typeface="Wingdings" pitchFamily="2" charset="2"/>
              </a:rPr>
              <a:t></a:t>
            </a:r>
          </a:p>
        </p:txBody>
      </p:sp>
      <p:sp>
        <p:nvSpPr>
          <p:cNvPr id="22536" name="Rectangle 8"/>
          <p:cNvSpPr>
            <a:spLocks noChangeArrowheads="1"/>
          </p:cNvSpPr>
          <p:nvPr/>
        </p:nvSpPr>
        <p:spPr bwMode="auto">
          <a:xfrm>
            <a:off x="611188" y="4365625"/>
            <a:ext cx="827087" cy="1006475"/>
          </a:xfrm>
          <a:prstGeom prst="rect">
            <a:avLst/>
          </a:prstGeom>
          <a:noFill/>
          <a:ln w="9525">
            <a:noFill/>
            <a:miter lim="800000"/>
            <a:headEnd/>
            <a:tailEnd/>
          </a:ln>
        </p:spPr>
        <p:txBody>
          <a:bodyPr wrap="none" anchor="ctr">
            <a:spAutoFit/>
          </a:bodyPr>
          <a:lstStyle/>
          <a:p>
            <a:r>
              <a:rPr lang="ru-RU" sz="6000">
                <a:sym typeface="Wingdings" pitchFamily="2" charset="2"/>
              </a:rPr>
              <a:t></a:t>
            </a:r>
          </a:p>
        </p:txBody>
      </p:sp>
      <p:sp>
        <p:nvSpPr>
          <p:cNvPr id="22537" name="Rectangle 9"/>
          <p:cNvSpPr>
            <a:spLocks noChangeArrowheads="1"/>
          </p:cNvSpPr>
          <p:nvPr/>
        </p:nvSpPr>
        <p:spPr bwMode="auto">
          <a:xfrm>
            <a:off x="7791450" y="1255713"/>
            <a:ext cx="827088" cy="1006475"/>
          </a:xfrm>
          <a:prstGeom prst="rect">
            <a:avLst/>
          </a:prstGeom>
          <a:noFill/>
          <a:ln w="9525">
            <a:noFill/>
            <a:miter lim="800000"/>
            <a:headEnd/>
            <a:tailEnd/>
          </a:ln>
        </p:spPr>
        <p:txBody>
          <a:bodyPr wrap="none" anchor="ctr">
            <a:spAutoFit/>
          </a:bodyPr>
          <a:lstStyle/>
          <a:p>
            <a:r>
              <a:rPr lang="ru-RU" sz="6000">
                <a:solidFill>
                  <a:srgbClr val="66FFFF"/>
                </a:solidFill>
                <a:sym typeface="Wingdings" pitchFamily="2" charset="2"/>
              </a:rPr>
              <a:t></a:t>
            </a:r>
          </a:p>
        </p:txBody>
      </p:sp>
      <p:sp>
        <p:nvSpPr>
          <p:cNvPr id="22538" name="Rectangle 10"/>
          <p:cNvSpPr>
            <a:spLocks noChangeArrowheads="1"/>
          </p:cNvSpPr>
          <p:nvPr/>
        </p:nvSpPr>
        <p:spPr bwMode="auto">
          <a:xfrm>
            <a:off x="539750" y="1316038"/>
            <a:ext cx="827088" cy="1006475"/>
          </a:xfrm>
          <a:prstGeom prst="rect">
            <a:avLst/>
          </a:prstGeom>
          <a:noFill/>
          <a:ln w="9525">
            <a:noFill/>
            <a:miter lim="800000"/>
            <a:headEnd/>
            <a:tailEnd/>
          </a:ln>
        </p:spPr>
        <p:txBody>
          <a:bodyPr wrap="none" anchor="ctr">
            <a:spAutoFit/>
          </a:bodyPr>
          <a:lstStyle/>
          <a:p>
            <a:r>
              <a:rPr lang="ru-RU" sz="6000">
                <a:sym typeface="Wingdings" pitchFamily="2" charset="2"/>
              </a:rPr>
              <a:t></a:t>
            </a:r>
          </a:p>
        </p:txBody>
      </p:sp>
      <p:sp>
        <p:nvSpPr>
          <p:cNvPr id="22539" name="Rectangle 11"/>
          <p:cNvSpPr>
            <a:spLocks noChangeArrowheads="1"/>
          </p:cNvSpPr>
          <p:nvPr/>
        </p:nvSpPr>
        <p:spPr bwMode="auto">
          <a:xfrm>
            <a:off x="7740650" y="4365625"/>
            <a:ext cx="827088" cy="1006475"/>
          </a:xfrm>
          <a:prstGeom prst="rect">
            <a:avLst/>
          </a:prstGeom>
          <a:noFill/>
          <a:ln w="9525">
            <a:noFill/>
            <a:miter lim="800000"/>
            <a:headEnd/>
            <a:tailEnd/>
          </a:ln>
        </p:spPr>
        <p:txBody>
          <a:bodyPr wrap="none" anchor="ctr">
            <a:spAutoFit/>
          </a:bodyPr>
          <a:lstStyle/>
          <a:p>
            <a:r>
              <a:rPr lang="ru-RU" sz="6000">
                <a:solidFill>
                  <a:srgbClr val="66FFFF"/>
                </a:solidFill>
                <a:sym typeface="Wingdings" pitchFamily="2" charset="2"/>
              </a:rPr>
              <a:t></a:t>
            </a:r>
          </a:p>
        </p:txBody>
      </p:sp>
      <p:sp>
        <p:nvSpPr>
          <p:cNvPr id="22540" name="AutoShape 12"/>
          <p:cNvSpPr>
            <a:spLocks noChangeArrowheads="1"/>
          </p:cNvSpPr>
          <p:nvPr/>
        </p:nvSpPr>
        <p:spPr bwMode="auto">
          <a:xfrm>
            <a:off x="323850" y="2420938"/>
            <a:ext cx="1296988" cy="504825"/>
          </a:xfrm>
          <a:prstGeom prst="wedgeRoundRectCallout">
            <a:avLst>
              <a:gd name="adj1" fmla="val -551"/>
              <a:gd name="adj2" fmla="val -113838"/>
              <a:gd name="adj3" fmla="val 16667"/>
            </a:avLst>
          </a:prstGeom>
          <a:solidFill>
            <a:srgbClr val="009999"/>
          </a:solidFill>
          <a:ln w="9525">
            <a:solidFill>
              <a:schemeClr val="tx1"/>
            </a:solidFill>
            <a:miter lim="800000"/>
            <a:headEnd/>
            <a:tailEnd/>
          </a:ln>
        </p:spPr>
        <p:txBody>
          <a:bodyPr/>
          <a:lstStyle/>
          <a:p>
            <a:pPr algn="ctr"/>
            <a:r>
              <a:rPr lang="en-US" b="1">
                <a:solidFill>
                  <a:srgbClr val="FFFFCC"/>
                </a:solidFill>
              </a:rPr>
              <a:t>Genes</a:t>
            </a:r>
            <a:endParaRPr lang="ru-RU" b="1">
              <a:solidFill>
                <a:srgbClr val="FFFFCC"/>
              </a:solidFill>
            </a:endParaRPr>
          </a:p>
        </p:txBody>
      </p:sp>
      <p:sp>
        <p:nvSpPr>
          <p:cNvPr id="22541" name="AutoShape 13"/>
          <p:cNvSpPr>
            <a:spLocks noChangeArrowheads="1"/>
          </p:cNvSpPr>
          <p:nvPr/>
        </p:nvSpPr>
        <p:spPr bwMode="auto">
          <a:xfrm>
            <a:off x="323850" y="5734050"/>
            <a:ext cx="1296988" cy="576263"/>
          </a:xfrm>
          <a:prstGeom prst="wedgeRoundRectCallout">
            <a:avLst>
              <a:gd name="adj1" fmla="val -551"/>
              <a:gd name="adj2" fmla="val -104546"/>
              <a:gd name="adj3" fmla="val 16667"/>
            </a:avLst>
          </a:prstGeom>
          <a:solidFill>
            <a:srgbClr val="009999"/>
          </a:solidFill>
          <a:ln w="9525">
            <a:solidFill>
              <a:schemeClr val="tx1"/>
            </a:solidFill>
            <a:miter lim="800000"/>
            <a:headEnd/>
            <a:tailEnd/>
          </a:ln>
        </p:spPr>
        <p:txBody>
          <a:bodyPr/>
          <a:lstStyle/>
          <a:p>
            <a:pPr algn="ctr"/>
            <a:r>
              <a:rPr lang="en-US" b="1">
                <a:solidFill>
                  <a:srgbClr val="FFFFCC"/>
                </a:solidFill>
              </a:rPr>
              <a:t>Genes</a:t>
            </a:r>
            <a:endParaRPr lang="ru-RU" b="1">
              <a:solidFill>
                <a:srgbClr val="FFFFCC"/>
              </a:solidFill>
            </a:endParaRPr>
          </a:p>
        </p:txBody>
      </p:sp>
      <p:sp>
        <p:nvSpPr>
          <p:cNvPr id="22542" name="AutoShape 14"/>
          <p:cNvSpPr>
            <a:spLocks noChangeArrowheads="1"/>
          </p:cNvSpPr>
          <p:nvPr/>
        </p:nvSpPr>
        <p:spPr bwMode="auto">
          <a:xfrm>
            <a:off x="2484438" y="2420938"/>
            <a:ext cx="1439862" cy="865187"/>
          </a:xfrm>
          <a:prstGeom prst="wedgeRoundRectCallout">
            <a:avLst>
              <a:gd name="adj1" fmla="val -606"/>
              <a:gd name="adj2" fmla="val -85412"/>
              <a:gd name="adj3" fmla="val 16667"/>
            </a:avLst>
          </a:prstGeom>
          <a:solidFill>
            <a:srgbClr val="009999"/>
          </a:solidFill>
          <a:ln w="9525">
            <a:solidFill>
              <a:schemeClr val="tx1"/>
            </a:solidFill>
            <a:miter lim="800000"/>
            <a:headEnd/>
            <a:tailEnd/>
          </a:ln>
        </p:spPr>
        <p:txBody>
          <a:bodyPr/>
          <a:lstStyle/>
          <a:p>
            <a:pPr algn="ctr"/>
            <a:r>
              <a:rPr lang="en-US" b="1">
                <a:solidFill>
                  <a:srgbClr val="FFFFCC"/>
                </a:solidFill>
              </a:rPr>
              <a:t>Prenatal impacts</a:t>
            </a:r>
            <a:endParaRPr lang="ru-RU" b="1">
              <a:solidFill>
                <a:srgbClr val="FFFFCC"/>
              </a:solidFill>
            </a:endParaRPr>
          </a:p>
        </p:txBody>
      </p:sp>
      <p:sp>
        <p:nvSpPr>
          <p:cNvPr id="22543" name="AutoShape 15"/>
          <p:cNvSpPr>
            <a:spLocks noChangeArrowheads="1"/>
          </p:cNvSpPr>
          <p:nvPr/>
        </p:nvSpPr>
        <p:spPr bwMode="auto">
          <a:xfrm>
            <a:off x="2484438" y="5661025"/>
            <a:ext cx="1439862" cy="865188"/>
          </a:xfrm>
          <a:prstGeom prst="wedgeRoundRectCallout">
            <a:avLst>
              <a:gd name="adj1" fmla="val -1157"/>
              <a:gd name="adj2" fmla="val -80458"/>
              <a:gd name="adj3" fmla="val 16667"/>
            </a:avLst>
          </a:prstGeom>
          <a:solidFill>
            <a:srgbClr val="009999"/>
          </a:solidFill>
          <a:ln w="9525">
            <a:solidFill>
              <a:schemeClr val="tx1"/>
            </a:solidFill>
            <a:miter lim="800000"/>
            <a:headEnd/>
            <a:tailEnd/>
          </a:ln>
        </p:spPr>
        <p:txBody>
          <a:bodyPr/>
          <a:lstStyle/>
          <a:p>
            <a:pPr algn="ctr"/>
            <a:r>
              <a:rPr lang="en-US" b="1">
                <a:solidFill>
                  <a:srgbClr val="FFFFCC"/>
                </a:solidFill>
              </a:rPr>
              <a:t>Prenatal impacts</a:t>
            </a:r>
            <a:endParaRPr lang="ru-RU" b="1">
              <a:solidFill>
                <a:srgbClr val="FFFFCC"/>
              </a:solidFill>
            </a:endParaRPr>
          </a:p>
        </p:txBody>
      </p:sp>
      <p:sp>
        <p:nvSpPr>
          <p:cNvPr id="22544" name="AutoShape 16"/>
          <p:cNvSpPr>
            <a:spLocks noChangeArrowheads="1"/>
          </p:cNvSpPr>
          <p:nvPr/>
        </p:nvSpPr>
        <p:spPr bwMode="auto">
          <a:xfrm>
            <a:off x="4932363" y="2420938"/>
            <a:ext cx="1512887" cy="865187"/>
          </a:xfrm>
          <a:prstGeom prst="wedgeRoundRectCallout">
            <a:avLst>
              <a:gd name="adj1" fmla="val 8134"/>
              <a:gd name="adj2" fmla="val -85412"/>
              <a:gd name="adj3" fmla="val 16667"/>
            </a:avLst>
          </a:prstGeom>
          <a:solidFill>
            <a:srgbClr val="009999"/>
          </a:solidFill>
          <a:ln w="9525">
            <a:solidFill>
              <a:schemeClr val="tx1"/>
            </a:solidFill>
            <a:miter lim="800000"/>
            <a:headEnd/>
            <a:tailEnd/>
          </a:ln>
        </p:spPr>
        <p:txBody>
          <a:bodyPr/>
          <a:lstStyle/>
          <a:p>
            <a:pPr algn="ctr"/>
            <a:r>
              <a:rPr lang="en-US" b="1">
                <a:solidFill>
                  <a:srgbClr val="FFFFCC"/>
                </a:solidFill>
              </a:rPr>
              <a:t>Postnatal impacts</a:t>
            </a:r>
            <a:endParaRPr lang="ru-RU" b="1">
              <a:solidFill>
                <a:srgbClr val="FFFFCC"/>
              </a:solidFill>
            </a:endParaRPr>
          </a:p>
        </p:txBody>
      </p:sp>
      <p:sp>
        <p:nvSpPr>
          <p:cNvPr id="22545" name="Rectangle 17"/>
          <p:cNvSpPr>
            <a:spLocks noChangeArrowheads="1"/>
          </p:cNvSpPr>
          <p:nvPr/>
        </p:nvSpPr>
        <p:spPr bwMode="auto">
          <a:xfrm>
            <a:off x="1812925" y="1211263"/>
            <a:ext cx="5221288" cy="334962"/>
          </a:xfrm>
          <a:prstGeom prst="rect">
            <a:avLst/>
          </a:prstGeom>
          <a:solidFill>
            <a:srgbClr val="009999"/>
          </a:solidFill>
          <a:ln w="9525">
            <a:solidFill>
              <a:schemeClr val="tx1"/>
            </a:solidFill>
            <a:miter lim="800000"/>
            <a:headEnd/>
            <a:tailEnd/>
          </a:ln>
        </p:spPr>
        <p:txBody>
          <a:bodyPr wrap="none" anchor="ctr"/>
          <a:lstStyle/>
          <a:p>
            <a:pPr algn="ctr"/>
            <a:r>
              <a:rPr lang="en-US" sz="2500" b="1">
                <a:solidFill>
                  <a:srgbClr val="FFFFCC"/>
                </a:solidFill>
              </a:rPr>
              <a:t>December-born persons</a:t>
            </a:r>
            <a:endParaRPr lang="ru-RU" sz="2500" b="1">
              <a:solidFill>
                <a:srgbClr val="FFFFCC"/>
              </a:solidFill>
            </a:endParaRPr>
          </a:p>
        </p:txBody>
      </p:sp>
      <p:sp>
        <p:nvSpPr>
          <p:cNvPr id="22546" name="Rectangle 18"/>
          <p:cNvSpPr>
            <a:spLocks noChangeArrowheads="1"/>
          </p:cNvSpPr>
          <p:nvPr/>
        </p:nvSpPr>
        <p:spPr bwMode="auto">
          <a:xfrm>
            <a:off x="1476375" y="3789363"/>
            <a:ext cx="6264275" cy="574675"/>
          </a:xfrm>
          <a:prstGeom prst="rect">
            <a:avLst/>
          </a:prstGeom>
          <a:solidFill>
            <a:srgbClr val="009999"/>
          </a:solidFill>
          <a:ln w="9525">
            <a:solidFill>
              <a:schemeClr val="tx1"/>
            </a:solidFill>
            <a:miter lim="800000"/>
            <a:headEnd/>
            <a:tailEnd/>
          </a:ln>
        </p:spPr>
        <p:txBody>
          <a:bodyPr wrap="none" anchor="ctr"/>
          <a:lstStyle/>
          <a:p>
            <a:pPr algn="ctr"/>
            <a:r>
              <a:rPr lang="en-US" sz="3200" b="1">
                <a:solidFill>
                  <a:srgbClr val="FFFFCC"/>
                </a:solidFill>
              </a:rPr>
              <a:t>May-born persons</a:t>
            </a:r>
            <a:endParaRPr lang="ru-RU" sz="3200" b="1">
              <a:solidFill>
                <a:srgbClr val="FFFFCC"/>
              </a:solidFill>
            </a:endParaRPr>
          </a:p>
        </p:txBody>
      </p:sp>
      <p:sp>
        <p:nvSpPr>
          <p:cNvPr id="22547" name="AutoShape 19"/>
          <p:cNvSpPr>
            <a:spLocks noChangeArrowheads="1"/>
          </p:cNvSpPr>
          <p:nvPr/>
        </p:nvSpPr>
        <p:spPr bwMode="auto">
          <a:xfrm>
            <a:off x="4859338" y="5661025"/>
            <a:ext cx="1512887" cy="865188"/>
          </a:xfrm>
          <a:prstGeom prst="wedgeRoundRectCallout">
            <a:avLst>
              <a:gd name="adj1" fmla="val 6977"/>
              <a:gd name="adj2" fmla="val -78255"/>
              <a:gd name="adj3" fmla="val 16667"/>
            </a:avLst>
          </a:prstGeom>
          <a:solidFill>
            <a:srgbClr val="009999"/>
          </a:solidFill>
          <a:ln w="9525">
            <a:solidFill>
              <a:schemeClr val="tx1"/>
            </a:solidFill>
            <a:miter lim="800000"/>
            <a:headEnd/>
            <a:tailEnd/>
          </a:ln>
        </p:spPr>
        <p:txBody>
          <a:bodyPr/>
          <a:lstStyle/>
          <a:p>
            <a:pPr algn="ctr"/>
            <a:r>
              <a:rPr lang="en-US" b="1">
                <a:solidFill>
                  <a:srgbClr val="FFFFCC"/>
                </a:solidFill>
              </a:rPr>
              <a:t>Postnatal impacts</a:t>
            </a:r>
            <a:endParaRPr lang="ru-RU" b="1">
              <a:solidFill>
                <a:srgbClr val="FFFFCC"/>
              </a:solidFill>
            </a:endParaRPr>
          </a:p>
        </p:txBody>
      </p:sp>
      <p:sp>
        <p:nvSpPr>
          <p:cNvPr id="22548" name="AutoShape 20"/>
          <p:cNvSpPr>
            <a:spLocks noChangeArrowheads="1"/>
          </p:cNvSpPr>
          <p:nvPr/>
        </p:nvSpPr>
        <p:spPr bwMode="auto">
          <a:xfrm>
            <a:off x="7092950" y="2420938"/>
            <a:ext cx="1800225" cy="865187"/>
          </a:xfrm>
          <a:prstGeom prst="wedgeRoundRectCallout">
            <a:avLst>
              <a:gd name="adj1" fmla="val 12171"/>
              <a:gd name="adj2" fmla="val -88347"/>
              <a:gd name="adj3" fmla="val 16667"/>
            </a:avLst>
          </a:prstGeom>
          <a:solidFill>
            <a:srgbClr val="009999"/>
          </a:solidFill>
          <a:ln w="9525">
            <a:solidFill>
              <a:schemeClr val="tx1"/>
            </a:solidFill>
            <a:miter lim="800000"/>
            <a:headEnd/>
            <a:tailEnd/>
          </a:ln>
        </p:spPr>
        <p:txBody>
          <a:bodyPr/>
          <a:lstStyle/>
          <a:p>
            <a:pPr algn="ctr"/>
            <a:r>
              <a:rPr lang="en-US" b="1">
                <a:solidFill>
                  <a:srgbClr val="FFFFCC"/>
                </a:solidFill>
              </a:rPr>
              <a:t>Life-course impacts</a:t>
            </a:r>
            <a:endParaRPr lang="ru-RU" b="1">
              <a:solidFill>
                <a:srgbClr val="FFFFCC"/>
              </a:solidFill>
            </a:endParaRPr>
          </a:p>
        </p:txBody>
      </p:sp>
      <p:sp>
        <p:nvSpPr>
          <p:cNvPr id="22549" name="AutoShape 21"/>
          <p:cNvSpPr>
            <a:spLocks noChangeArrowheads="1"/>
          </p:cNvSpPr>
          <p:nvPr/>
        </p:nvSpPr>
        <p:spPr bwMode="auto">
          <a:xfrm>
            <a:off x="7019925" y="5661025"/>
            <a:ext cx="1798638" cy="865188"/>
          </a:xfrm>
          <a:prstGeom prst="wedgeRoundRectCallout">
            <a:avLst>
              <a:gd name="adj1" fmla="val 9931"/>
              <a:gd name="adj2" fmla="val -78255"/>
              <a:gd name="adj3" fmla="val 16667"/>
            </a:avLst>
          </a:prstGeom>
          <a:solidFill>
            <a:srgbClr val="009999"/>
          </a:solidFill>
          <a:ln w="9525">
            <a:solidFill>
              <a:schemeClr val="tx1"/>
            </a:solidFill>
            <a:miter lim="800000"/>
            <a:headEnd/>
            <a:tailEnd/>
          </a:ln>
        </p:spPr>
        <p:txBody>
          <a:bodyPr/>
          <a:lstStyle/>
          <a:p>
            <a:pPr algn="ctr"/>
            <a:r>
              <a:rPr lang="en-US" b="1">
                <a:solidFill>
                  <a:srgbClr val="FFFFCC"/>
                </a:solidFill>
              </a:rPr>
              <a:t>Life-course impacts</a:t>
            </a:r>
            <a:endParaRPr lang="ru-RU" b="1">
              <a:solidFill>
                <a:srgbClr val="FFFFCC"/>
              </a:solidFill>
            </a:endParaRPr>
          </a:p>
        </p:txBody>
      </p:sp>
      <p:pic>
        <p:nvPicPr>
          <p:cNvPr id="22550" name="Picture 5" descr="D:\POOJA\JGGR\EXTRA\JGGR PPT\Untitled.png"/>
          <p:cNvPicPr>
            <a:picLocks noChangeAspect="1" noChangeArrowheads="1"/>
          </p:cNvPicPr>
          <p:nvPr/>
        </p:nvPicPr>
        <p:blipFill>
          <a:blip r:embed="rId2"/>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season-final-p4"/>
          <p:cNvPicPr>
            <a:picLocks noChangeAspect="1" noChangeArrowheads="1"/>
          </p:cNvPicPr>
          <p:nvPr/>
        </p:nvPicPr>
        <p:blipFill>
          <a:blip r:embed="rId2"/>
          <a:srcRect/>
          <a:stretch>
            <a:fillRect/>
          </a:stretch>
        </p:blipFill>
        <p:spPr bwMode="auto">
          <a:xfrm>
            <a:off x="179388" y="1916113"/>
            <a:ext cx="7251700" cy="4287837"/>
          </a:xfrm>
          <a:prstGeom prst="rect">
            <a:avLst/>
          </a:prstGeom>
          <a:noFill/>
          <a:ln w="9525">
            <a:noFill/>
            <a:miter lim="800000"/>
            <a:headEnd/>
            <a:tailEnd/>
          </a:ln>
        </p:spPr>
      </p:pic>
      <p:sp>
        <p:nvSpPr>
          <p:cNvPr id="23555" name="Text Box 4"/>
          <p:cNvSpPr txBox="1">
            <a:spLocks noChangeArrowheads="1"/>
          </p:cNvSpPr>
          <p:nvPr/>
        </p:nvSpPr>
        <p:spPr bwMode="auto">
          <a:xfrm>
            <a:off x="5076825" y="6308725"/>
            <a:ext cx="3486150" cy="366713"/>
          </a:xfrm>
          <a:prstGeom prst="rect">
            <a:avLst/>
          </a:prstGeom>
          <a:noFill/>
          <a:ln w="9525">
            <a:noFill/>
            <a:miter lim="800000"/>
            <a:headEnd/>
            <a:tailEnd/>
          </a:ln>
        </p:spPr>
        <p:txBody>
          <a:bodyPr wrap="none">
            <a:spAutoFit/>
          </a:bodyPr>
          <a:lstStyle/>
          <a:p>
            <a:r>
              <a:rPr lang="en-US" sz="1800">
                <a:solidFill>
                  <a:srgbClr val="660033"/>
                </a:solidFill>
              </a:rPr>
              <a:t>Vaiserman et al., Diabetologia 2007</a:t>
            </a:r>
            <a:endParaRPr lang="ru-RU" sz="1800">
              <a:solidFill>
                <a:srgbClr val="660033"/>
              </a:solidFill>
            </a:endParaRPr>
          </a:p>
        </p:txBody>
      </p:sp>
      <p:sp>
        <p:nvSpPr>
          <p:cNvPr id="23556" name="Text Box 3"/>
          <p:cNvSpPr txBox="1">
            <a:spLocks noChangeArrowheads="1"/>
          </p:cNvSpPr>
          <p:nvPr/>
        </p:nvSpPr>
        <p:spPr bwMode="auto">
          <a:xfrm>
            <a:off x="-47625" y="1255713"/>
            <a:ext cx="9144000" cy="585787"/>
          </a:xfrm>
          <a:prstGeom prst="rect">
            <a:avLst/>
          </a:prstGeom>
          <a:noFill/>
          <a:ln w="9525">
            <a:noFill/>
            <a:miter lim="800000"/>
            <a:headEnd/>
            <a:tailEnd/>
          </a:ln>
        </p:spPr>
        <p:txBody>
          <a:bodyPr>
            <a:spAutoFit/>
          </a:bodyPr>
          <a:lstStyle/>
          <a:p>
            <a:pPr algn="ctr"/>
            <a:r>
              <a:rPr lang="en-US" sz="3200" b="1">
                <a:solidFill>
                  <a:srgbClr val="C00000"/>
                </a:solidFill>
                <a:latin typeface="Arial Black" pitchFamily="34" charset="0"/>
              </a:rPr>
              <a:t>Seasonality of birth for T1D in Ukraine</a:t>
            </a:r>
            <a:endParaRPr lang="ru-RU" sz="3200" b="1">
              <a:solidFill>
                <a:srgbClr val="C00000"/>
              </a:solidFill>
              <a:latin typeface="Arial Black" pitchFamily="34" charset="0"/>
            </a:endParaRPr>
          </a:p>
        </p:txBody>
      </p:sp>
      <p:pic>
        <p:nvPicPr>
          <p:cNvPr id="23557" name="Picture 5" descr="D:\POOJA\JGGR\EXTRA\JGGR PPT\Untitled.png"/>
          <p:cNvPicPr>
            <a:picLocks noChangeAspect="1" noChangeArrowheads="1"/>
          </p:cNvPicPr>
          <p:nvPr/>
        </p:nvPicPr>
        <p:blipFill>
          <a:blip r:embed="rId3"/>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0" y="1844675"/>
            <a:ext cx="7445375" cy="4391025"/>
          </a:xfrm>
          <a:prstGeom prst="rect">
            <a:avLst/>
          </a:prstGeom>
          <a:noFill/>
          <a:ln w="9525">
            <a:noFill/>
            <a:miter lim="800000"/>
            <a:headEnd/>
            <a:tailEnd/>
          </a:ln>
        </p:spPr>
      </p:pic>
      <p:sp>
        <p:nvSpPr>
          <p:cNvPr id="24579" name="Text Box 3"/>
          <p:cNvSpPr txBox="1">
            <a:spLocks noChangeArrowheads="1"/>
          </p:cNvSpPr>
          <p:nvPr/>
        </p:nvSpPr>
        <p:spPr bwMode="auto">
          <a:xfrm>
            <a:off x="0" y="1260475"/>
            <a:ext cx="9144000" cy="584200"/>
          </a:xfrm>
          <a:prstGeom prst="rect">
            <a:avLst/>
          </a:prstGeom>
          <a:noFill/>
          <a:ln w="9525">
            <a:noFill/>
            <a:miter lim="800000"/>
            <a:headEnd/>
            <a:tailEnd/>
          </a:ln>
        </p:spPr>
        <p:txBody>
          <a:bodyPr>
            <a:spAutoFit/>
          </a:bodyPr>
          <a:lstStyle/>
          <a:p>
            <a:pPr algn="ctr"/>
            <a:r>
              <a:rPr lang="en-US" sz="3200" b="1">
                <a:solidFill>
                  <a:srgbClr val="C00000"/>
                </a:solidFill>
                <a:latin typeface="Arial Black" pitchFamily="34" charset="0"/>
              </a:rPr>
              <a:t>Seasonality of birth for T2D in Ukraine</a:t>
            </a:r>
            <a:endParaRPr lang="ru-RU" sz="3200" b="1">
              <a:solidFill>
                <a:srgbClr val="C00000"/>
              </a:solidFill>
              <a:latin typeface="Arial Black" pitchFamily="34" charset="0"/>
            </a:endParaRPr>
          </a:p>
        </p:txBody>
      </p:sp>
      <p:sp>
        <p:nvSpPr>
          <p:cNvPr id="24580" name="TextBox 3"/>
          <p:cNvSpPr txBox="1">
            <a:spLocks noChangeArrowheads="1"/>
          </p:cNvSpPr>
          <p:nvPr/>
        </p:nvSpPr>
        <p:spPr bwMode="auto">
          <a:xfrm>
            <a:off x="7235825" y="6381750"/>
            <a:ext cx="1697038" cy="307975"/>
          </a:xfrm>
          <a:prstGeom prst="rect">
            <a:avLst/>
          </a:prstGeom>
          <a:noFill/>
          <a:ln w="9525">
            <a:noFill/>
            <a:miter lim="800000"/>
            <a:headEnd/>
            <a:tailEnd/>
          </a:ln>
        </p:spPr>
        <p:txBody>
          <a:bodyPr wrap="none">
            <a:spAutoFit/>
          </a:bodyPr>
          <a:lstStyle/>
          <a:p>
            <a:r>
              <a:rPr lang="en-US" sz="1400">
                <a:solidFill>
                  <a:srgbClr val="C00000"/>
                </a:solidFill>
              </a:rPr>
              <a:t>Vaiserman et al 2009</a:t>
            </a:r>
            <a:endParaRPr lang="ru-RU" sz="1400">
              <a:solidFill>
                <a:srgbClr val="C00000"/>
              </a:solidFill>
            </a:endParaRPr>
          </a:p>
        </p:txBody>
      </p:sp>
      <p:pic>
        <p:nvPicPr>
          <p:cNvPr id="24581" name="Picture 5" descr="D:\POOJA\JGGR\EXTRA\JGGR PPT\Untitled.png"/>
          <p:cNvPicPr>
            <a:picLocks noChangeAspect="1" noChangeArrowheads="1"/>
          </p:cNvPicPr>
          <p:nvPr/>
        </p:nvPicPr>
        <p:blipFill>
          <a:blip r:embed="rId3"/>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163513" y="2205038"/>
          <a:ext cx="4279900" cy="4537075"/>
        </p:xfrm>
        <a:graphic>
          <a:graphicData uri="http://schemas.openxmlformats.org/presentationml/2006/ole">
            <mc:AlternateContent xmlns:mc="http://schemas.openxmlformats.org/markup-compatibility/2006">
              <mc:Choice xmlns:v="urn:schemas-microsoft-com:vml" Requires="v">
                <p:oleObj spid="_x0000_s25634" r:id="rId4" imgW="4273666" imgH="4529721" progId="Excel.Chart.8">
                  <p:embed/>
                </p:oleObj>
              </mc:Choice>
              <mc:Fallback>
                <p:oleObj r:id="rId4" imgW="4273666" imgH="4529721"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13" y="2205038"/>
                        <a:ext cx="4279900" cy="453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nvGraphicFramePr>
        <p:xfrm>
          <a:off x="4791075" y="2320925"/>
          <a:ext cx="4176713" cy="4537075"/>
        </p:xfrm>
        <a:graphic>
          <a:graphicData uri="http://schemas.openxmlformats.org/presentationml/2006/ole">
            <mc:AlternateContent xmlns:mc="http://schemas.openxmlformats.org/markup-compatibility/2006">
              <mc:Choice xmlns:v="urn:schemas-microsoft-com:vml" Requires="v">
                <p:oleObj spid="_x0000_s25635" r:id="rId7" imgW="4176122" imgH="4541914" progId="Excel.Chart.8">
                  <p:embed/>
                </p:oleObj>
              </mc:Choice>
              <mc:Fallback>
                <p:oleObj r:id="rId7" imgW="4176122" imgH="4541914" progId="Excel.Char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1075" y="2320925"/>
                        <a:ext cx="4176713" cy="453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4" name="Line 6"/>
          <p:cNvSpPr>
            <a:spLocks noChangeShapeType="1"/>
          </p:cNvSpPr>
          <p:nvPr/>
        </p:nvSpPr>
        <p:spPr bwMode="auto">
          <a:xfrm>
            <a:off x="1258888" y="3429000"/>
            <a:ext cx="3168650" cy="0"/>
          </a:xfrm>
          <a:prstGeom prst="line">
            <a:avLst/>
          </a:prstGeom>
          <a:noFill/>
          <a:ln w="25400">
            <a:solidFill>
              <a:schemeClr val="bg2"/>
            </a:solidFill>
            <a:prstDash val="dash"/>
            <a:round/>
            <a:headEnd/>
            <a:tailEnd/>
          </a:ln>
        </p:spPr>
        <p:txBody>
          <a:bodyPr/>
          <a:lstStyle/>
          <a:p>
            <a:endParaRPr lang="en-US"/>
          </a:p>
        </p:txBody>
      </p:sp>
      <p:sp>
        <p:nvSpPr>
          <p:cNvPr id="25605" name="Line 9"/>
          <p:cNvSpPr>
            <a:spLocks noChangeShapeType="1"/>
          </p:cNvSpPr>
          <p:nvPr/>
        </p:nvSpPr>
        <p:spPr bwMode="auto">
          <a:xfrm>
            <a:off x="5076825" y="3429000"/>
            <a:ext cx="3168650" cy="0"/>
          </a:xfrm>
          <a:prstGeom prst="line">
            <a:avLst/>
          </a:prstGeom>
          <a:noFill/>
          <a:ln w="25400">
            <a:solidFill>
              <a:schemeClr val="bg2"/>
            </a:solidFill>
            <a:prstDash val="dash"/>
            <a:round/>
            <a:headEnd/>
            <a:tailEnd/>
          </a:ln>
        </p:spPr>
        <p:txBody>
          <a:bodyPr/>
          <a:lstStyle/>
          <a:p>
            <a:endParaRPr lang="en-US"/>
          </a:p>
        </p:txBody>
      </p:sp>
      <p:sp>
        <p:nvSpPr>
          <p:cNvPr id="25606" name="TextBox 5"/>
          <p:cNvSpPr txBox="1">
            <a:spLocks noChangeArrowheads="1"/>
          </p:cNvSpPr>
          <p:nvPr/>
        </p:nvSpPr>
        <p:spPr bwMode="auto">
          <a:xfrm>
            <a:off x="0" y="1196975"/>
            <a:ext cx="9144000" cy="1076325"/>
          </a:xfrm>
          <a:prstGeom prst="rect">
            <a:avLst/>
          </a:prstGeom>
          <a:noFill/>
          <a:ln w="9525">
            <a:noFill/>
            <a:miter lim="800000"/>
            <a:headEnd/>
            <a:tailEnd/>
          </a:ln>
        </p:spPr>
        <p:txBody>
          <a:bodyPr>
            <a:spAutoFit/>
          </a:bodyPr>
          <a:lstStyle/>
          <a:p>
            <a:pPr algn="ctr"/>
            <a:r>
              <a:rPr lang="en-US" sz="3200">
                <a:solidFill>
                  <a:srgbClr val="C00000"/>
                </a:solidFill>
                <a:latin typeface="Arial Black" pitchFamily="34" charset="0"/>
              </a:rPr>
              <a:t>Seasonal programming </a:t>
            </a:r>
          </a:p>
          <a:p>
            <a:pPr algn="ctr"/>
            <a:r>
              <a:rPr lang="en-US" sz="3200">
                <a:solidFill>
                  <a:srgbClr val="C00000"/>
                </a:solidFill>
                <a:latin typeface="Arial Black" pitchFamily="34" charset="0"/>
              </a:rPr>
              <a:t>of adult longevity in Ukraine</a:t>
            </a:r>
            <a:endParaRPr lang="ru-RU" sz="3200">
              <a:solidFill>
                <a:srgbClr val="C00000"/>
              </a:solidFill>
              <a:latin typeface="Arial Black" pitchFamily="34" charset="0"/>
            </a:endParaRPr>
          </a:p>
        </p:txBody>
      </p:sp>
      <p:sp>
        <p:nvSpPr>
          <p:cNvPr id="7" name="TextBox 6"/>
          <p:cNvSpPr txBox="1"/>
          <p:nvPr/>
        </p:nvSpPr>
        <p:spPr>
          <a:xfrm>
            <a:off x="7092950" y="6308725"/>
            <a:ext cx="1874838" cy="307975"/>
          </a:xfrm>
          <a:prstGeom prst="rect">
            <a:avLst/>
          </a:prstGeom>
          <a:noFill/>
        </p:spPr>
        <p:txBody>
          <a:bodyPr wrap="none">
            <a:spAutoFit/>
          </a:bodyPr>
          <a:lstStyle/>
          <a:p>
            <a:pPr>
              <a:defRPr/>
            </a:pPr>
            <a:r>
              <a:rPr lang="en-US" sz="1400" i="1" kern="0" dirty="0" err="1">
                <a:solidFill>
                  <a:srgbClr val="660066"/>
                </a:solidFill>
                <a:latin typeface="Arial"/>
              </a:rPr>
              <a:t>Vaiserman</a:t>
            </a:r>
            <a:r>
              <a:rPr lang="en-US" sz="1400" i="1" kern="0" dirty="0">
                <a:solidFill>
                  <a:srgbClr val="660066"/>
                </a:solidFill>
                <a:latin typeface="Arial"/>
              </a:rPr>
              <a:t> et al 2002</a:t>
            </a:r>
            <a:endParaRPr lang="ru-RU" sz="1400" dirty="0"/>
          </a:p>
        </p:txBody>
      </p:sp>
      <p:pic>
        <p:nvPicPr>
          <p:cNvPr id="25608" name="Picture 5" descr="D:\POOJA\JGGR\EXTRA\JGGR PPT\Untitled.png"/>
          <p:cNvPicPr>
            <a:picLocks noChangeAspect="1" noChangeArrowheads="1"/>
          </p:cNvPicPr>
          <p:nvPr/>
        </p:nvPicPr>
        <p:blipFill>
          <a:blip r:embed="rId9"/>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0" y="2133600"/>
            <a:ext cx="9144000" cy="1662113"/>
          </a:xfrm>
          <a:prstGeom prst="rect">
            <a:avLst/>
          </a:prstGeom>
          <a:noFill/>
          <a:ln w="9525">
            <a:noFill/>
            <a:miter lim="800000"/>
            <a:headEnd/>
            <a:tailEnd/>
          </a:ln>
        </p:spPr>
        <p:txBody>
          <a:bodyPr>
            <a:spAutoFit/>
          </a:bodyPr>
          <a:lstStyle/>
          <a:p>
            <a:pPr algn="ctr">
              <a:spcBef>
                <a:spcPct val="50000"/>
              </a:spcBef>
            </a:pPr>
            <a:r>
              <a:rPr lang="en-US" sz="6000" b="1">
                <a:solidFill>
                  <a:srgbClr val="C00000"/>
                </a:solidFill>
                <a:latin typeface="Arial Black" pitchFamily="34" charset="0"/>
              </a:rPr>
              <a:t>Aging trajectory: </a:t>
            </a:r>
          </a:p>
          <a:p>
            <a:pPr algn="ctr">
              <a:spcBef>
                <a:spcPct val="50000"/>
              </a:spcBef>
            </a:pPr>
            <a:r>
              <a:rPr lang="en-US" sz="2800" b="1">
                <a:solidFill>
                  <a:srgbClr val="C00000"/>
                </a:solidFill>
                <a:latin typeface="Arial Black" pitchFamily="34" charset="0"/>
              </a:rPr>
              <a:t>could it be epigenetically programmed?</a:t>
            </a:r>
            <a:endParaRPr lang="ru-RU" sz="2800" b="1">
              <a:solidFill>
                <a:srgbClr val="C00000"/>
              </a:solidFill>
              <a:latin typeface="Arial Black" pitchFamily="34" charset="0"/>
            </a:endParaRPr>
          </a:p>
        </p:txBody>
      </p:sp>
      <p:pic>
        <p:nvPicPr>
          <p:cNvPr id="26627" name="Picture 5" descr="D:\POOJA\JGGR\EXTRA\JGGR PPT\Untitled.png"/>
          <p:cNvPicPr>
            <a:picLocks noChangeAspect="1" noChangeArrowheads="1"/>
          </p:cNvPicPr>
          <p:nvPr/>
        </p:nvPicPr>
        <p:blipFill>
          <a:blip r:embed="rId2"/>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0" y="1350963"/>
            <a:ext cx="9144000" cy="584200"/>
          </a:xfrm>
          <a:prstGeom prst="rect">
            <a:avLst/>
          </a:prstGeom>
          <a:noFill/>
          <a:ln w="9525">
            <a:noFill/>
            <a:miter lim="800000"/>
            <a:headEnd/>
            <a:tailEnd/>
          </a:ln>
        </p:spPr>
        <p:txBody>
          <a:bodyPr>
            <a:spAutoFit/>
          </a:bodyPr>
          <a:lstStyle/>
          <a:p>
            <a:pPr algn="ctr">
              <a:spcAft>
                <a:spcPts val="1200"/>
              </a:spcAft>
            </a:pPr>
            <a:r>
              <a:rPr lang="en-US" sz="3100" b="1">
                <a:solidFill>
                  <a:srgbClr val="C00000"/>
                </a:solidFill>
                <a:latin typeface="Arial Black" pitchFamily="34" charset="0"/>
              </a:rPr>
              <a:t>‘Diabetic’ aging trajectory (BW&lt;2.5 kg)</a:t>
            </a:r>
            <a:endParaRPr lang="ru-RU" sz="3100" b="1">
              <a:solidFill>
                <a:srgbClr val="C00000"/>
              </a:solidFill>
              <a:latin typeface="Arial Black" pitchFamily="34" charset="0"/>
            </a:endParaRPr>
          </a:p>
        </p:txBody>
      </p:sp>
      <p:pic>
        <p:nvPicPr>
          <p:cNvPr id="27651" name="Picture 2"/>
          <p:cNvPicPr>
            <a:picLocks noChangeAspect="1" noChangeArrowheads="1"/>
          </p:cNvPicPr>
          <p:nvPr/>
        </p:nvPicPr>
        <p:blipFill>
          <a:blip r:embed="rId2"/>
          <a:srcRect/>
          <a:stretch>
            <a:fillRect/>
          </a:stretch>
        </p:blipFill>
        <p:spPr bwMode="auto">
          <a:xfrm>
            <a:off x="127000" y="1935163"/>
            <a:ext cx="8804275" cy="4713287"/>
          </a:xfrm>
          <a:prstGeom prst="rect">
            <a:avLst/>
          </a:prstGeom>
          <a:noFill/>
          <a:ln w="9525">
            <a:noFill/>
            <a:miter lim="800000"/>
            <a:headEnd/>
            <a:tailEnd/>
          </a:ln>
        </p:spPr>
      </p:pic>
      <p:sp>
        <p:nvSpPr>
          <p:cNvPr id="27652" name="TextBox 35"/>
          <p:cNvSpPr txBox="1">
            <a:spLocks noChangeArrowheads="1"/>
          </p:cNvSpPr>
          <p:nvPr/>
        </p:nvSpPr>
        <p:spPr bwMode="auto">
          <a:xfrm>
            <a:off x="6011863" y="6308725"/>
            <a:ext cx="2919412" cy="339725"/>
          </a:xfrm>
          <a:prstGeom prst="rect">
            <a:avLst/>
          </a:prstGeom>
          <a:noFill/>
          <a:ln w="9525">
            <a:noFill/>
            <a:miter lim="800000"/>
            <a:headEnd/>
            <a:tailEnd/>
          </a:ln>
        </p:spPr>
        <p:txBody>
          <a:bodyPr wrap="none">
            <a:spAutoFit/>
          </a:bodyPr>
          <a:lstStyle/>
          <a:p>
            <a:r>
              <a:rPr lang="en-US" sz="1600" b="1">
                <a:solidFill>
                  <a:srgbClr val="800000"/>
                </a:solidFill>
              </a:rPr>
              <a:t>Adapted from Vaiserman, 2014</a:t>
            </a:r>
            <a:endParaRPr lang="ru-RU" sz="1600" b="1">
              <a:solidFill>
                <a:srgbClr val="800000"/>
              </a:solidFill>
            </a:endParaRPr>
          </a:p>
        </p:txBody>
      </p:sp>
      <p:pic>
        <p:nvPicPr>
          <p:cNvPr id="27653" name="Picture 5" descr="D:\POOJA\JGGR\EXTRA\JGGR PPT\Untitled.png"/>
          <p:cNvPicPr>
            <a:picLocks noChangeAspect="1" noChangeArrowheads="1"/>
          </p:cNvPicPr>
          <p:nvPr/>
        </p:nvPicPr>
        <p:blipFill>
          <a:blip r:embed="rId3"/>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19088" y="165100"/>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graphicFrame>
        <p:nvGraphicFramePr>
          <p:cNvPr id="5" name="Diagram 4"/>
          <p:cNvGraphicFramePr/>
          <p:nvPr>
            <p:extLst>
              <p:ext uri="{D42A27DB-BD31-4B8C-83A1-F6EECF244321}">
                <p14:modId xmlns:p14="http://schemas.microsoft.com/office/powerpoint/2010/main" val="2905715561"/>
              </p:ext>
            </p:extLst>
          </p:nvPr>
        </p:nvGraphicFramePr>
        <p:xfrm>
          <a:off x="319088" y="857539"/>
          <a:ext cx="8534400" cy="469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0" y="5567363"/>
            <a:ext cx="9144000" cy="922337"/>
          </a:xfrm>
          <a:prstGeom prst="rect">
            <a:avLst/>
          </a:prstGeom>
          <a:ln/>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7"/>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srcRect/>
          <a:stretch>
            <a:fillRect/>
          </a:stretch>
        </p:blipFill>
        <p:spPr bwMode="auto">
          <a:xfrm>
            <a:off x="179388" y="2122488"/>
            <a:ext cx="8789987" cy="4525962"/>
          </a:xfrm>
          <a:prstGeom prst="rect">
            <a:avLst/>
          </a:prstGeom>
          <a:noFill/>
          <a:ln w="9525">
            <a:noFill/>
            <a:miter lim="800000"/>
            <a:headEnd/>
            <a:tailEnd/>
          </a:ln>
        </p:spPr>
      </p:pic>
      <p:sp>
        <p:nvSpPr>
          <p:cNvPr id="28675" name="TextBox 3"/>
          <p:cNvSpPr txBox="1">
            <a:spLocks noChangeArrowheads="1"/>
          </p:cNvSpPr>
          <p:nvPr/>
        </p:nvSpPr>
        <p:spPr bwMode="auto">
          <a:xfrm>
            <a:off x="6011863" y="6308725"/>
            <a:ext cx="2919412" cy="339725"/>
          </a:xfrm>
          <a:prstGeom prst="rect">
            <a:avLst/>
          </a:prstGeom>
          <a:noFill/>
          <a:ln w="9525">
            <a:noFill/>
            <a:miter lim="800000"/>
            <a:headEnd/>
            <a:tailEnd/>
          </a:ln>
        </p:spPr>
        <p:txBody>
          <a:bodyPr wrap="none">
            <a:spAutoFit/>
          </a:bodyPr>
          <a:lstStyle/>
          <a:p>
            <a:r>
              <a:rPr lang="en-US" sz="1600" b="1">
                <a:solidFill>
                  <a:srgbClr val="800000"/>
                </a:solidFill>
              </a:rPr>
              <a:t>Adapted from Vaiserman, 2014</a:t>
            </a:r>
            <a:endParaRPr lang="ru-RU" sz="1600" b="1">
              <a:solidFill>
                <a:srgbClr val="800000"/>
              </a:solidFill>
            </a:endParaRPr>
          </a:p>
        </p:txBody>
      </p:sp>
      <p:sp>
        <p:nvSpPr>
          <p:cNvPr id="28676" name="TextBox 4"/>
          <p:cNvSpPr txBox="1">
            <a:spLocks noChangeArrowheads="1"/>
          </p:cNvSpPr>
          <p:nvPr/>
        </p:nvSpPr>
        <p:spPr bwMode="auto">
          <a:xfrm>
            <a:off x="0" y="1341438"/>
            <a:ext cx="9144000" cy="569912"/>
          </a:xfrm>
          <a:prstGeom prst="rect">
            <a:avLst/>
          </a:prstGeom>
          <a:noFill/>
          <a:ln w="9525">
            <a:noFill/>
            <a:miter lim="800000"/>
            <a:headEnd/>
            <a:tailEnd/>
          </a:ln>
        </p:spPr>
        <p:txBody>
          <a:bodyPr>
            <a:spAutoFit/>
          </a:bodyPr>
          <a:lstStyle/>
          <a:p>
            <a:pPr algn="ctr">
              <a:spcAft>
                <a:spcPts val="1200"/>
              </a:spcAft>
            </a:pPr>
            <a:r>
              <a:rPr lang="en-US" sz="3100" b="1">
                <a:solidFill>
                  <a:srgbClr val="C00000"/>
                </a:solidFill>
                <a:latin typeface="Arial Black" pitchFamily="34" charset="0"/>
              </a:rPr>
              <a:t>‘Cancerous’ aging trajectory (BW&gt;4.5 kg)</a:t>
            </a:r>
            <a:endParaRPr lang="ru-RU" sz="3100" b="1">
              <a:solidFill>
                <a:srgbClr val="C00000"/>
              </a:solidFill>
              <a:latin typeface="Arial Black" pitchFamily="34" charset="0"/>
            </a:endParaRPr>
          </a:p>
        </p:txBody>
      </p:sp>
      <p:pic>
        <p:nvPicPr>
          <p:cNvPr id="28677" name="Picture 5" descr="D:\POOJA\JGGR\EXTRA\JGGR PPT\Untitled.png"/>
          <p:cNvPicPr>
            <a:picLocks noChangeAspect="1" noChangeArrowheads="1"/>
          </p:cNvPicPr>
          <p:nvPr/>
        </p:nvPicPr>
        <p:blipFill>
          <a:blip r:embed="rId3"/>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932363" y="4941888"/>
            <a:ext cx="3816350" cy="1366837"/>
          </a:xfrm>
          <a:prstGeom prst="rect">
            <a:avLst/>
          </a:prstGeom>
          <a:noFill/>
        </p:spPr>
        <p:txBody>
          <a:bodyPr/>
          <a:lstStyle/>
          <a:p>
            <a:pPr marL="342900" indent="-342900">
              <a:spcBef>
                <a:spcPct val="20000"/>
              </a:spcBef>
              <a:defRPr/>
            </a:pPr>
            <a:r>
              <a:rPr lang="en-US" sz="2800" b="1" kern="0" dirty="0">
                <a:solidFill>
                  <a:srgbClr val="FF3300"/>
                </a:solidFill>
                <a:latin typeface="+mn-lt"/>
              </a:rPr>
              <a:t>          </a:t>
            </a:r>
            <a:endParaRPr lang="en-US" sz="800" kern="0" dirty="0">
              <a:latin typeface="+mn-lt"/>
            </a:endParaRPr>
          </a:p>
        </p:txBody>
      </p:sp>
      <p:sp>
        <p:nvSpPr>
          <p:cNvPr id="29699" name="Прямоугольник 7"/>
          <p:cNvSpPr>
            <a:spLocks noChangeArrowheads="1"/>
          </p:cNvSpPr>
          <p:nvPr/>
        </p:nvSpPr>
        <p:spPr bwMode="auto">
          <a:xfrm>
            <a:off x="714375" y="5000625"/>
            <a:ext cx="7745413" cy="1016000"/>
          </a:xfrm>
          <a:prstGeom prst="rect">
            <a:avLst/>
          </a:prstGeom>
          <a:noFill/>
          <a:ln w="9525">
            <a:noFill/>
            <a:miter lim="800000"/>
            <a:headEnd/>
            <a:tailEnd/>
          </a:ln>
        </p:spPr>
        <p:txBody>
          <a:bodyPr>
            <a:spAutoFit/>
          </a:bodyPr>
          <a:lstStyle/>
          <a:p>
            <a:pPr marL="914400" indent="-914400"/>
            <a:r>
              <a:rPr lang="en-US" sz="3600" b="1">
                <a:solidFill>
                  <a:srgbClr val="CC0000"/>
                </a:solidFill>
              </a:rPr>
              <a:t>Alexander Vaiserman</a:t>
            </a:r>
            <a:r>
              <a:rPr lang="en-US" sz="1800" b="1">
                <a:solidFill>
                  <a:srgbClr val="CC0000"/>
                </a:solidFill>
              </a:rPr>
              <a:t>,</a:t>
            </a:r>
          </a:p>
          <a:p>
            <a:pPr marL="914400" indent="-914400"/>
            <a:r>
              <a:rPr lang="en-US" b="1" i="1">
                <a:solidFill>
                  <a:srgbClr val="CC0000"/>
                </a:solidFill>
              </a:rPr>
              <a:t>Institute of Gerontology, Kiev</a:t>
            </a:r>
          </a:p>
        </p:txBody>
      </p:sp>
      <p:sp>
        <p:nvSpPr>
          <p:cNvPr id="29700" name="Прямоугольник 6"/>
          <p:cNvSpPr>
            <a:spLocks noChangeArrowheads="1"/>
          </p:cNvSpPr>
          <p:nvPr/>
        </p:nvSpPr>
        <p:spPr bwMode="auto">
          <a:xfrm>
            <a:off x="395288" y="3213100"/>
            <a:ext cx="8353425" cy="1323975"/>
          </a:xfrm>
          <a:prstGeom prst="rect">
            <a:avLst/>
          </a:prstGeom>
          <a:noFill/>
          <a:ln w="9525">
            <a:noFill/>
            <a:miter lim="800000"/>
            <a:headEnd/>
            <a:tailEnd/>
          </a:ln>
        </p:spPr>
        <p:txBody>
          <a:bodyPr>
            <a:spAutoFit/>
          </a:bodyPr>
          <a:lstStyle/>
          <a:p>
            <a:pPr algn="ctr"/>
            <a:r>
              <a:rPr lang="en-US" sz="4000" b="1">
                <a:solidFill>
                  <a:srgbClr val="C00000"/>
                </a:solidFill>
                <a:latin typeface="Aharoni" pitchFamily="2" charset="-79"/>
                <a:cs typeface="Aharoni" pitchFamily="2" charset="-79"/>
              </a:rPr>
              <a:t>Epigenetic programming of aging trajectories in early life</a:t>
            </a:r>
          </a:p>
        </p:txBody>
      </p:sp>
      <p:pic>
        <p:nvPicPr>
          <p:cNvPr id="29701" name="Picture 3"/>
          <p:cNvPicPr>
            <a:picLocks noChangeAspect="1" noChangeArrowheads="1"/>
          </p:cNvPicPr>
          <p:nvPr/>
        </p:nvPicPr>
        <p:blipFill>
          <a:blip r:embed="rId2"/>
          <a:srcRect/>
          <a:stretch>
            <a:fillRect/>
          </a:stretch>
        </p:blipFill>
        <p:spPr bwMode="auto">
          <a:xfrm>
            <a:off x="6808788" y="836613"/>
            <a:ext cx="2411412" cy="2609850"/>
          </a:xfrm>
          <a:prstGeom prst="rect">
            <a:avLst/>
          </a:prstGeom>
          <a:noFill/>
          <a:ln w="9525">
            <a:noFill/>
            <a:round/>
            <a:headEnd/>
            <a:tailEnd/>
          </a:ln>
        </p:spPr>
      </p:pic>
      <p:pic>
        <p:nvPicPr>
          <p:cNvPr id="29702" name="Picture 5" descr="D:\POOJA\JGGR\EXTRA\JGGR PPT\Untitled.png"/>
          <p:cNvPicPr>
            <a:picLocks noChangeAspect="1" noChangeArrowheads="1"/>
          </p:cNvPicPr>
          <p:nvPr/>
        </p:nvPicPr>
        <p:blipFill>
          <a:blip r:embed="rId3"/>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81012" y="253902"/>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3600" dirty="0" smtClean="0">
                <a:latin typeface="Times New Roman" pitchFamily="18" charset="0"/>
                <a:cs typeface="Times New Roman" pitchFamily="18" charset="0"/>
              </a:rPr>
              <a:t>Journal of Gerontology&amp; Geriatric Research Related Journals</a:t>
            </a:r>
            <a:endParaRPr lang="en-US" sz="3600" dirty="0">
              <a:latin typeface="Times New Roman" pitchFamily="18" charset="0"/>
              <a:cs typeface="Times New Roman" pitchFamily="18" charset="0"/>
            </a:endParaRPr>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t>Aging Science</a:t>
            </a:r>
          </a:p>
          <a:p>
            <a:pPr marL="342900" indent="-342900">
              <a:buFont typeface="Wingdings" panose="05000000000000000000" pitchFamily="2" charset="2"/>
              <a:buChar char="Ø"/>
              <a:defRPr/>
            </a:pPr>
            <a:r>
              <a:rPr lang="en-US" sz="2000" dirty="0" smtClean="0"/>
              <a:t>Alzheimer's </a:t>
            </a:r>
            <a:r>
              <a:rPr lang="en-US" sz="2000" dirty="0"/>
              <a:t>Disease &amp; Parkinsonism</a:t>
            </a:r>
          </a:p>
          <a:p>
            <a:pPr marL="342900" indent="-342900">
              <a:buFont typeface="Wingdings" panose="05000000000000000000" pitchFamily="2" charset="2"/>
              <a:buChar char="Ø"/>
              <a:defRPr/>
            </a:pPr>
            <a:r>
              <a:rPr lang="en-US" sz="2000" dirty="0"/>
              <a:t>Depression and Anxiety</a:t>
            </a:r>
          </a:p>
          <a:p>
            <a:pPr marL="342900" indent="-342900">
              <a:buFont typeface="Wingdings" panose="05000000000000000000" pitchFamily="2" charset="2"/>
              <a:buChar char="Ø"/>
              <a:defRPr/>
            </a:pPr>
            <a:r>
              <a:rPr lang="en-US" sz="2000" dirty="0"/>
              <a:t>Emergency Mental Health</a:t>
            </a:r>
          </a:p>
          <a:p>
            <a:pPr marL="342900" indent="-342900">
              <a:buFont typeface="Wingdings" panose="05000000000000000000" pitchFamily="2" charset="2"/>
              <a:buChar char="Ø"/>
              <a:defRPr/>
            </a:pPr>
            <a:r>
              <a:rPr lang="en-US" sz="2000" dirty="0"/>
              <a:t>Palliative Care &amp; Medicine</a:t>
            </a:r>
            <a:endParaRPr lang="en-US" sz="2000" dirty="0">
              <a:solidFill>
                <a:schemeClr val="bg2">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6553200" y="4572000"/>
            <a:ext cx="2400300" cy="1905000"/>
          </a:xfrm>
          <a:prstGeom prst="rect">
            <a:avLst/>
          </a:prstGeom>
          <a:noFill/>
          <a:ln w="9525">
            <a:noFill/>
            <a:miter lim="800000"/>
            <a:headEnd/>
            <a:tailEnd/>
          </a:ln>
          <a:effectLst/>
        </p:spPr>
      </p:pic>
    </p:spTree>
    <p:extLst>
      <p:ext uri="{BB962C8B-B14F-4D97-AF65-F5344CB8AC3E}">
        <p14:creationId xmlns:p14="http://schemas.microsoft.com/office/powerpoint/2010/main" val="3759868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1143000"/>
            <a:ext cx="8229600" cy="32004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200" dirty="0">
                <a:latin typeface="Times New Roman" pitchFamily="18" charset="0"/>
                <a:cs typeface="Times New Roman" pitchFamily="18" charset="0"/>
                <a:hlinkClick r:id="rId3"/>
              </a:rPr>
              <a:t>http://www.conferenceseries.com</a:t>
            </a:r>
            <a:r>
              <a:rPr lang="en-US" sz="2200" dirty="0" smtClean="0">
                <a:latin typeface="Times New Roman" pitchFamily="18" charset="0"/>
                <a:cs typeface="Times New Roman" pitchFamily="18" charset="0"/>
                <a:hlinkClick r:id="rId3"/>
              </a:rPr>
              <a:t>/</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7" name="Double Wave 6"/>
          <p:cNvSpPr/>
          <p:nvPr/>
        </p:nvSpPr>
        <p:spPr>
          <a:xfrm>
            <a:off x="180096" y="15240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200" dirty="0" smtClean="0">
                <a:latin typeface="Times New Roman" pitchFamily="18" charset="0"/>
                <a:cs typeface="Times New Roman" pitchFamily="18" charset="0"/>
              </a:rPr>
              <a:t>Journal of </a:t>
            </a:r>
            <a:r>
              <a:rPr lang="en-US" sz="3200" dirty="0">
                <a:latin typeface="Times New Roman" pitchFamily="18" charset="0"/>
                <a:cs typeface="Times New Roman" pitchFamily="18" charset="0"/>
              </a:rPr>
              <a:t>Gerontology&amp; Geriatric Research Upcoming Conferences</a:t>
            </a:r>
          </a:p>
        </p:txBody>
      </p:sp>
    </p:spTree>
    <p:extLst>
      <p:ext uri="{BB962C8B-B14F-4D97-AF65-F5344CB8AC3E}">
        <p14:creationId xmlns:p14="http://schemas.microsoft.com/office/powerpoint/2010/main" val="1714097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p:cNvPicPr>
            <a:picLocks noChangeAspect="1" noChangeArrowheads="1"/>
          </p:cNvPicPr>
          <p:nvPr/>
        </p:nvPicPr>
        <p:blipFill>
          <a:blip r:embed="rId2"/>
          <a:srcRect/>
          <a:stretch>
            <a:fillRect/>
          </a:stretch>
        </p:blipFill>
        <p:spPr bwMode="auto">
          <a:xfrm>
            <a:off x="3470275" y="4452938"/>
            <a:ext cx="2268538" cy="766762"/>
          </a:xfrm>
          <a:prstGeom prst="rect">
            <a:avLst/>
          </a:prstGeom>
          <a:noFill/>
          <a:ln w="9525">
            <a:noFill/>
            <a:miter lim="800000"/>
            <a:headEnd/>
            <a:tailEnd/>
          </a:ln>
        </p:spPr>
      </p:pic>
      <p:sp>
        <p:nvSpPr>
          <p:cNvPr id="32771" name="CasellaDiTesto 3"/>
          <p:cNvSpPr txBox="1">
            <a:spLocks noChangeArrowheads="1"/>
          </p:cNvSpPr>
          <p:nvPr/>
        </p:nvSpPr>
        <p:spPr bwMode="auto">
          <a:xfrm>
            <a:off x="3775075" y="5207000"/>
            <a:ext cx="1570038" cy="369888"/>
          </a:xfrm>
          <a:prstGeom prst="rect">
            <a:avLst/>
          </a:prstGeom>
          <a:noFill/>
          <a:ln w="9525">
            <a:noFill/>
            <a:miter lim="800000"/>
            <a:headEnd/>
            <a:tailEnd/>
          </a:ln>
        </p:spPr>
        <p:txBody>
          <a:bodyPr>
            <a:spAutoFit/>
          </a:bodyPr>
          <a:lstStyle/>
          <a:p>
            <a:pPr algn="ctr" eaLnBrk="1" hangingPunct="1"/>
            <a:r>
              <a:rPr lang="it-IT">
                <a:solidFill>
                  <a:srgbClr val="2D2C48"/>
                </a:solidFill>
                <a:latin typeface="Arial" charset="0"/>
                <a:ea typeface="ＭＳ Ｐゴシック" pitchFamily="34" charset="-128"/>
              </a:rPr>
              <a:t>www.ilmo.it</a:t>
            </a:r>
          </a:p>
        </p:txBody>
      </p:sp>
      <p:sp>
        <p:nvSpPr>
          <p:cNvPr id="2" name="Rectangle 1"/>
          <p:cNvSpPr/>
          <p:nvPr/>
        </p:nvSpPr>
        <p:spPr>
          <a:xfrm>
            <a:off x="138113" y="1349375"/>
            <a:ext cx="9005887" cy="861774"/>
          </a:xfrm>
          <a:prstGeom prst="rect">
            <a:avLst/>
          </a:prstGeom>
        </p:spPr>
        <p:txBody>
          <a:bodyPr>
            <a:spAutoFit/>
          </a:bodyPr>
          <a:lstStyle/>
          <a:p>
            <a:pPr>
              <a:defRPr/>
            </a:pPr>
            <a:r>
              <a:rPr lang="en-US" sz="2500" dirty="0">
                <a:solidFill>
                  <a:schemeClr val="accent5">
                    <a:lumMod val="10000"/>
                  </a:schemeClr>
                </a:solidFill>
                <a:latin typeface="Algerian" pitchFamily="82" charset="0"/>
                <a:cs typeface="Andalus" panose="02020603050405020304" pitchFamily="18" charset="-78"/>
              </a:rPr>
              <a:t>OMICS </a:t>
            </a:r>
            <a:r>
              <a:rPr lang="en-US" sz="2500" dirty="0" smtClean="0">
                <a:solidFill>
                  <a:schemeClr val="accent5">
                    <a:lumMod val="10000"/>
                  </a:schemeClr>
                </a:solidFill>
                <a:latin typeface="Algerian" pitchFamily="82" charset="0"/>
                <a:cs typeface="Andalus" panose="02020603050405020304" pitchFamily="18" charset="-78"/>
              </a:rPr>
              <a:t>International </a:t>
            </a:r>
            <a:r>
              <a:rPr lang="en-US" sz="2500" b="1" dirty="0" smtClean="0">
                <a:solidFill>
                  <a:schemeClr val="accent5">
                    <a:lumMod val="10000"/>
                  </a:schemeClr>
                </a:solidFill>
                <a:latin typeface="Algerian" pitchFamily="82" charset="0"/>
                <a:cs typeface="Andalus" panose="02020603050405020304" pitchFamily="18" charset="-78"/>
              </a:rPr>
              <a:t>Open Access Membership</a:t>
            </a:r>
            <a:br>
              <a:rPr lang="en-US" sz="2500" b="1" dirty="0" smtClean="0">
                <a:solidFill>
                  <a:schemeClr val="accent5">
                    <a:lumMod val="10000"/>
                  </a:schemeClr>
                </a:solidFill>
                <a:latin typeface="Algerian" pitchFamily="82" charset="0"/>
                <a:cs typeface="Andalus" panose="02020603050405020304" pitchFamily="18" charset="-78"/>
              </a:rPr>
            </a:br>
            <a:endParaRPr lang="en-US" sz="2500" dirty="0">
              <a:solidFill>
                <a:schemeClr val="accent5">
                  <a:lumMod val="10000"/>
                </a:schemeClr>
              </a:solidFill>
              <a:latin typeface="Algerian" pitchFamily="82" charset="0"/>
              <a:cs typeface="Andalus" panose="02020603050405020304" pitchFamily="18" charset="-78"/>
            </a:endParaRPr>
          </a:p>
        </p:txBody>
      </p:sp>
      <p:sp>
        <p:nvSpPr>
          <p:cNvPr id="10" name="Teardrop 9"/>
          <p:cNvSpPr/>
          <p:nvPr/>
        </p:nvSpPr>
        <p:spPr>
          <a:xfrm>
            <a:off x="712788" y="1852613"/>
            <a:ext cx="7696200" cy="3003550"/>
          </a:xfrm>
          <a:prstGeom prst="teardrop">
            <a:avLst/>
          </a:prstGeom>
          <a:solidFill>
            <a:schemeClr val="accent1">
              <a:lumMod val="75000"/>
            </a:schemeClr>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defRPr/>
            </a:pPr>
            <a:r>
              <a:rPr lang="en-US" sz="1700" dirty="0">
                <a:latin typeface="Calisto MT" panose="02040603050505030304" pitchFamily="18" charset="0"/>
              </a:rPr>
              <a:t>OMICS </a:t>
            </a:r>
            <a:r>
              <a:rPr lang="en-US" sz="1700" dirty="0" smtClean="0">
                <a:latin typeface="Calisto MT" panose="02040603050505030304" pitchFamily="18" charset="0"/>
              </a:rPr>
              <a:t>International Open Access Membership enables academic and research institutions, funders and corporations to actively encourage open access in scholarly communication and the dissemination of research published by their authors.</a:t>
            </a:r>
          </a:p>
          <a:p>
            <a:pPr>
              <a:defRPr/>
            </a:pPr>
            <a:r>
              <a:rPr lang="en-US" sz="1700" dirty="0" smtClean="0">
                <a:latin typeface="Calisto MT" panose="02040603050505030304" pitchFamily="18" charset="0"/>
              </a:rPr>
              <a:t>For </a:t>
            </a:r>
            <a:r>
              <a:rPr lang="en-US" sz="1700" dirty="0">
                <a:latin typeface="Calisto MT" panose="02040603050505030304" pitchFamily="18" charset="0"/>
              </a:rPr>
              <a:t>more details and benefits, click on the link below:</a:t>
            </a:r>
          </a:p>
          <a:p>
            <a:pPr>
              <a:defRPr/>
            </a:pPr>
            <a:r>
              <a:rPr lang="en-US" sz="1500" dirty="0">
                <a:solidFill>
                  <a:schemeClr val="accent4">
                    <a:lumMod val="10000"/>
                  </a:schemeClr>
                </a:solidFill>
                <a:latin typeface="Calisto MT" panose="02040603050505030304" pitchFamily="18" charset="0"/>
                <a:hlinkClick r:id="rId3"/>
              </a:rPr>
              <a:t>http://omicsonline.org/membership.php</a:t>
            </a:r>
            <a:r>
              <a:rPr lang="en-US" sz="1500" dirty="0">
                <a:solidFill>
                  <a:schemeClr val="accent4">
                    <a:lumMod val="10000"/>
                  </a:schemeClr>
                </a:solidFill>
                <a:latin typeface="Calisto MT" panose="02040603050505030304" pitchFamily="18" charset="0"/>
              </a:rPr>
              <a:t> </a:t>
            </a:r>
          </a:p>
        </p:txBody>
      </p:sp>
      <p:pic>
        <p:nvPicPr>
          <p:cNvPr id="32774" name="Picture 3" descr="C:\Users\rakesh-s\Desktop\membership.jpg"/>
          <p:cNvPicPr>
            <a:picLocks noChangeAspect="1" noChangeArrowheads="1"/>
          </p:cNvPicPr>
          <p:nvPr/>
        </p:nvPicPr>
        <p:blipFill>
          <a:blip r:embed="rId4"/>
          <a:srcRect/>
          <a:stretch>
            <a:fillRect/>
          </a:stretch>
        </p:blipFill>
        <p:spPr bwMode="auto">
          <a:xfrm>
            <a:off x="0" y="4856163"/>
            <a:ext cx="9144000" cy="2001837"/>
          </a:xfrm>
          <a:prstGeom prst="rect">
            <a:avLst/>
          </a:prstGeom>
          <a:noFill/>
          <a:ln w="9525">
            <a:noFill/>
            <a:miter lim="800000"/>
            <a:headEnd/>
            <a:tailEnd/>
          </a:ln>
        </p:spPr>
      </p:pic>
      <p:pic>
        <p:nvPicPr>
          <p:cNvPr id="32775" name="Picture 5" descr="D:\POOJA\JGGR\EXTRA\JGGR PPT\Untitled.png"/>
          <p:cNvPicPr>
            <a:picLocks noChangeAspect="1" noChangeArrowheads="1"/>
          </p:cNvPicPr>
          <p:nvPr/>
        </p:nvPicPr>
        <p:blipFill>
          <a:blip r:embed="rId5"/>
          <a:srcRect/>
          <a:stretch>
            <a:fillRect/>
          </a:stretch>
        </p:blipFill>
        <p:spPr bwMode="auto">
          <a:xfrm>
            <a:off x="0" y="0"/>
            <a:ext cx="9144000" cy="1255713"/>
          </a:xfrm>
          <a:prstGeom prst="rect">
            <a:avLst/>
          </a:prstGeom>
          <a:noFill/>
          <a:ln w="9525">
            <a:noFill/>
            <a:miter lim="800000"/>
            <a:headEnd/>
            <a:tailEnd/>
          </a:ln>
        </p:spPr>
      </p:pic>
    </p:spTree>
    <p:extLst>
      <p:ext uri="{BB962C8B-B14F-4D97-AF65-F5344CB8AC3E}">
        <p14:creationId xmlns:p14="http://schemas.microsoft.com/office/powerpoint/2010/main" val="23270581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1235075"/>
            <a:ext cx="9144000" cy="1108075"/>
          </a:xfrm>
          <a:prstGeom prst="rect">
            <a:avLst/>
          </a:prstGeom>
          <a:noFill/>
          <a:ln w="9525">
            <a:noFill/>
            <a:miter lim="800000"/>
            <a:headEnd/>
            <a:tailEnd/>
          </a:ln>
        </p:spPr>
        <p:txBody>
          <a:bodyPr>
            <a:spAutoFit/>
          </a:bodyPr>
          <a:lstStyle/>
          <a:p>
            <a:pPr algn="ctr">
              <a:spcBef>
                <a:spcPct val="50000"/>
              </a:spcBef>
            </a:pPr>
            <a:r>
              <a:rPr lang="en-US" sz="6600" b="1">
                <a:solidFill>
                  <a:srgbClr val="C00000"/>
                </a:solidFill>
                <a:latin typeface="Arial Black" pitchFamily="34" charset="0"/>
              </a:rPr>
              <a:t>EPIGENETICS</a:t>
            </a:r>
            <a:endParaRPr lang="ru-RU" sz="6600" b="1">
              <a:solidFill>
                <a:srgbClr val="C00000"/>
              </a:solidFill>
              <a:latin typeface="Arial Black" pitchFamily="34" charset="0"/>
            </a:endParaRPr>
          </a:p>
        </p:txBody>
      </p:sp>
      <p:sp>
        <p:nvSpPr>
          <p:cNvPr id="11267" name="Text Box 5"/>
          <p:cNvSpPr txBox="1">
            <a:spLocks noChangeArrowheads="1"/>
          </p:cNvSpPr>
          <p:nvPr/>
        </p:nvSpPr>
        <p:spPr bwMode="auto">
          <a:xfrm>
            <a:off x="395288" y="2276475"/>
            <a:ext cx="8569325" cy="3786188"/>
          </a:xfrm>
          <a:prstGeom prst="rect">
            <a:avLst/>
          </a:prstGeom>
          <a:noFill/>
          <a:ln w="9525">
            <a:noFill/>
            <a:miter lim="800000"/>
            <a:headEnd/>
            <a:tailEnd/>
          </a:ln>
        </p:spPr>
        <p:txBody>
          <a:bodyPr>
            <a:spAutoFit/>
          </a:bodyPr>
          <a:lstStyle/>
          <a:p>
            <a:r>
              <a:rPr lang="en-GB" sz="4400" b="1"/>
              <a:t>‘</a:t>
            </a:r>
            <a:r>
              <a:rPr lang="en-US" sz="4400" b="1"/>
              <a:t>the study of mitotically and/or meiotically heritable changes in gene function that cannot be  explained by changes in DNA sequence</a:t>
            </a:r>
            <a:r>
              <a:rPr lang="en-GB" sz="4400" b="1"/>
              <a:t>’</a:t>
            </a:r>
            <a:r>
              <a:rPr lang="ru-RU" sz="4400" b="1"/>
              <a:t> </a:t>
            </a:r>
            <a:endParaRPr lang="en-US" sz="4400" b="1"/>
          </a:p>
          <a:p>
            <a:endParaRPr lang="ru-RU" sz="2000" b="1">
              <a:solidFill>
                <a:schemeClr val="bg2"/>
              </a:solidFill>
            </a:endParaRPr>
          </a:p>
        </p:txBody>
      </p:sp>
      <p:sp>
        <p:nvSpPr>
          <p:cNvPr id="11268" name="TextBox 16"/>
          <p:cNvSpPr txBox="1">
            <a:spLocks noChangeArrowheads="1"/>
          </p:cNvSpPr>
          <p:nvPr/>
        </p:nvSpPr>
        <p:spPr bwMode="auto">
          <a:xfrm>
            <a:off x="6156325" y="6092825"/>
            <a:ext cx="2770188" cy="830263"/>
          </a:xfrm>
          <a:prstGeom prst="rect">
            <a:avLst/>
          </a:prstGeom>
          <a:noFill/>
          <a:ln w="9525">
            <a:noFill/>
            <a:miter lim="800000"/>
            <a:headEnd/>
            <a:tailEnd/>
          </a:ln>
        </p:spPr>
        <p:txBody>
          <a:bodyPr>
            <a:spAutoFit/>
          </a:bodyPr>
          <a:lstStyle/>
          <a:p>
            <a:r>
              <a:rPr lang="ru-RU" b="1">
                <a:solidFill>
                  <a:srgbClr val="C00000"/>
                </a:solidFill>
              </a:rPr>
              <a:t>A</a:t>
            </a:r>
            <a:r>
              <a:rPr lang="en-US" b="1">
                <a:solidFill>
                  <a:srgbClr val="C00000"/>
                </a:solidFill>
              </a:rPr>
              <a:t>drian</a:t>
            </a:r>
            <a:r>
              <a:rPr lang="ru-RU" b="1">
                <a:solidFill>
                  <a:srgbClr val="C00000"/>
                </a:solidFill>
              </a:rPr>
              <a:t> Bird</a:t>
            </a:r>
            <a:r>
              <a:rPr lang="en-GB" b="1">
                <a:solidFill>
                  <a:srgbClr val="C00000"/>
                </a:solidFill>
              </a:rPr>
              <a:t> (2007)</a:t>
            </a:r>
          </a:p>
          <a:p>
            <a:endParaRPr lang="ru-RU"/>
          </a:p>
        </p:txBody>
      </p:sp>
      <p:pic>
        <p:nvPicPr>
          <p:cNvPr id="11269" name="Picture 5" descr="D:\POOJA\JGGR\EXTRA\JGGR PPT\Untitled.png"/>
          <p:cNvPicPr>
            <a:picLocks noChangeAspect="1" noChangeArrowheads="1"/>
          </p:cNvPicPr>
          <p:nvPr/>
        </p:nvPicPr>
        <p:blipFill>
          <a:blip r:embed="rId2"/>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EJM-F1"/>
          <p:cNvPicPr>
            <a:picLocks noChangeAspect="1" noChangeArrowheads="1"/>
          </p:cNvPicPr>
          <p:nvPr/>
        </p:nvPicPr>
        <p:blipFill>
          <a:blip r:embed="rId2"/>
          <a:srcRect/>
          <a:stretch>
            <a:fillRect/>
          </a:stretch>
        </p:blipFill>
        <p:spPr bwMode="auto">
          <a:xfrm>
            <a:off x="323850" y="2136775"/>
            <a:ext cx="8604250" cy="4678363"/>
          </a:xfrm>
          <a:prstGeom prst="rect">
            <a:avLst/>
          </a:prstGeom>
          <a:noFill/>
          <a:ln w="9525">
            <a:noFill/>
            <a:miter lim="800000"/>
            <a:headEnd/>
            <a:tailEnd/>
          </a:ln>
        </p:spPr>
      </p:pic>
      <p:sp>
        <p:nvSpPr>
          <p:cNvPr id="12291" name="Прямоугольник 5"/>
          <p:cNvSpPr>
            <a:spLocks noChangeArrowheads="1"/>
          </p:cNvSpPr>
          <p:nvPr/>
        </p:nvSpPr>
        <p:spPr bwMode="auto">
          <a:xfrm>
            <a:off x="-6350" y="1176338"/>
            <a:ext cx="9145588" cy="923925"/>
          </a:xfrm>
          <a:prstGeom prst="rect">
            <a:avLst/>
          </a:prstGeom>
          <a:noFill/>
          <a:ln w="9525">
            <a:noFill/>
            <a:miter lim="800000"/>
            <a:headEnd/>
            <a:tailEnd/>
          </a:ln>
        </p:spPr>
        <p:txBody>
          <a:bodyPr>
            <a:spAutoFit/>
          </a:bodyPr>
          <a:lstStyle/>
          <a:p>
            <a:pPr algn="ctr"/>
            <a:r>
              <a:rPr lang="en-US" sz="3200" b="1">
                <a:solidFill>
                  <a:srgbClr val="C00000"/>
                </a:solidFill>
                <a:latin typeface="Arial Black" pitchFamily="34" charset="0"/>
              </a:rPr>
              <a:t>Epigenetic</a:t>
            </a:r>
            <a:r>
              <a:rPr lang="en-US" sz="5400" b="1">
                <a:solidFill>
                  <a:srgbClr val="C00000"/>
                </a:solidFill>
                <a:latin typeface="Arial Black" pitchFamily="34" charset="0"/>
              </a:rPr>
              <a:t> mechanisms</a:t>
            </a:r>
            <a:endParaRPr lang="ru-RU" sz="5400" b="1">
              <a:solidFill>
                <a:srgbClr val="C00000"/>
              </a:solidFill>
              <a:latin typeface="Arial Black" pitchFamily="34" charset="0"/>
            </a:endParaRPr>
          </a:p>
        </p:txBody>
      </p:sp>
      <p:pic>
        <p:nvPicPr>
          <p:cNvPr id="12292" name="Picture 13"/>
          <p:cNvPicPr>
            <a:picLocks noChangeAspect="1" noChangeArrowheads="1"/>
          </p:cNvPicPr>
          <p:nvPr/>
        </p:nvPicPr>
        <p:blipFill>
          <a:blip r:embed="rId3"/>
          <a:srcRect/>
          <a:stretch>
            <a:fillRect/>
          </a:stretch>
        </p:blipFill>
        <p:spPr bwMode="auto">
          <a:xfrm>
            <a:off x="5148263" y="1774825"/>
            <a:ext cx="857250" cy="723900"/>
          </a:xfrm>
          <a:prstGeom prst="rect">
            <a:avLst/>
          </a:prstGeom>
          <a:noFill/>
          <a:ln w="9525">
            <a:noFill/>
            <a:miter lim="800000"/>
            <a:headEnd/>
            <a:tailEnd/>
          </a:ln>
        </p:spPr>
      </p:pic>
      <p:pic>
        <p:nvPicPr>
          <p:cNvPr id="12293" name="Picture 14"/>
          <p:cNvPicPr>
            <a:picLocks noChangeAspect="1" noChangeArrowheads="1"/>
          </p:cNvPicPr>
          <p:nvPr/>
        </p:nvPicPr>
        <p:blipFill>
          <a:blip r:embed="rId4"/>
          <a:srcRect/>
          <a:stretch>
            <a:fillRect/>
          </a:stretch>
        </p:blipFill>
        <p:spPr bwMode="auto">
          <a:xfrm>
            <a:off x="5292725" y="5373688"/>
            <a:ext cx="552450" cy="466725"/>
          </a:xfrm>
          <a:prstGeom prst="rect">
            <a:avLst/>
          </a:prstGeom>
          <a:noFill/>
          <a:ln w="9525">
            <a:noFill/>
            <a:miter lim="800000"/>
            <a:headEnd/>
            <a:tailEnd/>
          </a:ln>
        </p:spPr>
      </p:pic>
      <p:sp>
        <p:nvSpPr>
          <p:cNvPr id="12294" name="TextBox 5"/>
          <p:cNvSpPr txBox="1">
            <a:spLocks noChangeArrowheads="1"/>
          </p:cNvSpPr>
          <p:nvPr/>
        </p:nvSpPr>
        <p:spPr bwMode="auto">
          <a:xfrm>
            <a:off x="5795963" y="5300663"/>
            <a:ext cx="2736850" cy="461962"/>
          </a:xfrm>
          <a:prstGeom prst="rect">
            <a:avLst/>
          </a:prstGeom>
          <a:noFill/>
          <a:ln w="9525">
            <a:noFill/>
            <a:miter lim="800000"/>
            <a:headEnd/>
            <a:tailEnd/>
          </a:ln>
        </p:spPr>
        <p:txBody>
          <a:bodyPr>
            <a:spAutoFit/>
          </a:bodyPr>
          <a:lstStyle/>
          <a:p>
            <a:r>
              <a:rPr lang="en-US" b="1">
                <a:solidFill>
                  <a:schemeClr val="bg2"/>
                </a:solidFill>
              </a:rPr>
              <a:t>-</a:t>
            </a:r>
            <a:r>
              <a:rPr lang="en-US">
                <a:solidFill>
                  <a:schemeClr val="bg2"/>
                </a:solidFill>
              </a:rPr>
              <a:t> </a:t>
            </a:r>
            <a:r>
              <a:rPr lang="en-US" sz="2000" b="1">
                <a:solidFill>
                  <a:schemeClr val="bg2"/>
                </a:solidFill>
              </a:rPr>
              <a:t>Me</a:t>
            </a:r>
            <a:endParaRPr lang="ru-RU" sz="2000" b="1">
              <a:solidFill>
                <a:schemeClr val="bg2"/>
              </a:solidFill>
            </a:endParaRPr>
          </a:p>
        </p:txBody>
      </p:sp>
      <p:sp>
        <p:nvSpPr>
          <p:cNvPr id="12295" name="TextBox 6"/>
          <p:cNvSpPr txBox="1">
            <a:spLocks noChangeArrowheads="1"/>
          </p:cNvSpPr>
          <p:nvPr/>
        </p:nvSpPr>
        <p:spPr bwMode="auto">
          <a:xfrm>
            <a:off x="5940425" y="1700213"/>
            <a:ext cx="2735263" cy="400050"/>
          </a:xfrm>
          <a:prstGeom prst="rect">
            <a:avLst/>
          </a:prstGeom>
          <a:noFill/>
          <a:ln w="9525">
            <a:noFill/>
            <a:miter lim="800000"/>
            <a:headEnd/>
            <a:tailEnd/>
          </a:ln>
        </p:spPr>
        <p:txBody>
          <a:bodyPr>
            <a:spAutoFit/>
          </a:bodyPr>
          <a:lstStyle/>
          <a:p>
            <a:r>
              <a:rPr lang="en-US" sz="2000" b="1">
                <a:solidFill>
                  <a:schemeClr val="bg2"/>
                </a:solidFill>
              </a:rPr>
              <a:t>Ac</a:t>
            </a:r>
            <a:endParaRPr lang="ru-RU" sz="2000" b="1">
              <a:solidFill>
                <a:schemeClr val="bg2"/>
              </a:solidFill>
            </a:endParaRPr>
          </a:p>
        </p:txBody>
      </p:sp>
      <p:pic>
        <p:nvPicPr>
          <p:cNvPr id="12296" name="Picture 5" descr="D:\POOJA\JGGR\EXTRA\JGGR PPT\Untitled.png"/>
          <p:cNvPicPr>
            <a:picLocks noChangeAspect="1" noChangeArrowheads="1"/>
          </p:cNvPicPr>
          <p:nvPr/>
        </p:nvPicPr>
        <p:blipFill>
          <a:blip r:embed="rId5"/>
          <a:srcRect/>
          <a:stretch>
            <a:fillRect/>
          </a:stretch>
        </p:blipFill>
        <p:spPr bwMode="auto">
          <a:xfrm>
            <a:off x="0" y="-9525"/>
            <a:ext cx="9144000" cy="12541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23850" y="4724400"/>
            <a:ext cx="8820150" cy="914400"/>
          </a:xfrm>
          <a:prstGeom prst="rect">
            <a:avLst/>
          </a:prstGeom>
          <a:noFill/>
          <a:ln w="9525">
            <a:noFill/>
            <a:miter lim="800000"/>
            <a:headEnd/>
            <a:tailEnd/>
          </a:ln>
        </p:spPr>
        <p:txBody>
          <a:bodyPr>
            <a:spAutoFit/>
          </a:bodyPr>
          <a:lstStyle/>
          <a:p>
            <a:pPr>
              <a:spcBef>
                <a:spcPct val="50000"/>
              </a:spcBef>
            </a:pPr>
            <a:endParaRPr lang="ru-RU"/>
          </a:p>
        </p:txBody>
      </p:sp>
      <p:sp>
        <p:nvSpPr>
          <p:cNvPr id="13315" name="Text Box 4"/>
          <p:cNvSpPr txBox="1">
            <a:spLocks noChangeArrowheads="1"/>
          </p:cNvSpPr>
          <p:nvPr/>
        </p:nvSpPr>
        <p:spPr bwMode="auto">
          <a:xfrm>
            <a:off x="755650" y="3429000"/>
            <a:ext cx="6840538" cy="914400"/>
          </a:xfrm>
          <a:prstGeom prst="rect">
            <a:avLst/>
          </a:prstGeom>
          <a:noFill/>
          <a:ln w="9525">
            <a:noFill/>
            <a:miter lim="800000"/>
            <a:headEnd/>
            <a:tailEnd/>
          </a:ln>
        </p:spPr>
        <p:txBody>
          <a:bodyPr>
            <a:spAutoFit/>
          </a:bodyPr>
          <a:lstStyle/>
          <a:p>
            <a:pPr>
              <a:spcBef>
                <a:spcPct val="50000"/>
              </a:spcBef>
            </a:pPr>
            <a:endParaRPr lang="ru-RU"/>
          </a:p>
        </p:txBody>
      </p:sp>
      <p:pic>
        <p:nvPicPr>
          <p:cNvPr id="13316" name="Picture 9"/>
          <p:cNvPicPr>
            <a:picLocks noGrp="1" noChangeAspect="1" noChangeArrowheads="1"/>
          </p:cNvPicPr>
          <p:nvPr>
            <p:ph sz="half" idx="1"/>
          </p:nvPr>
        </p:nvPicPr>
        <p:blipFill>
          <a:blip r:embed="rId3"/>
          <a:srcRect/>
          <a:stretch>
            <a:fillRect/>
          </a:stretch>
        </p:blipFill>
        <p:spPr>
          <a:xfrm>
            <a:off x="0" y="1308100"/>
            <a:ext cx="9144000" cy="2146300"/>
          </a:xfrm>
        </p:spPr>
      </p:pic>
      <p:graphicFrame>
        <p:nvGraphicFramePr>
          <p:cNvPr id="13317" name="Object 5"/>
          <p:cNvGraphicFramePr>
            <a:graphicFrameLocks noGrp="1" noChangeAspect="1"/>
          </p:cNvGraphicFramePr>
          <p:nvPr>
            <p:ph sz="half" idx="2"/>
          </p:nvPr>
        </p:nvGraphicFramePr>
        <p:xfrm>
          <a:off x="0" y="3870325"/>
          <a:ext cx="9144000" cy="2159000"/>
        </p:xfrm>
        <a:graphic>
          <a:graphicData uri="http://schemas.openxmlformats.org/presentationml/2006/ole">
            <mc:AlternateContent xmlns:mc="http://schemas.openxmlformats.org/markup-compatibility/2006">
              <mc:Choice xmlns:v="urn:schemas-microsoft-com:vml" Requires="v">
                <p:oleObj spid="_x0000_s13333" name="Точечный рисунок" r:id="rId4" imgW="8228571" imgH="1943371" progId="PBrush">
                  <p:embed/>
                </p:oleObj>
              </mc:Choice>
              <mc:Fallback>
                <p:oleObj name="Точечный рисунок" r:id="rId4" imgW="8228571" imgH="1943371" progId="PBrush">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0325"/>
                        <a:ext cx="914400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Text Box 6"/>
          <p:cNvSpPr txBox="1">
            <a:spLocks noChangeArrowheads="1"/>
          </p:cNvSpPr>
          <p:nvPr/>
        </p:nvSpPr>
        <p:spPr bwMode="auto">
          <a:xfrm>
            <a:off x="5940425" y="5949950"/>
            <a:ext cx="2951163" cy="400050"/>
          </a:xfrm>
          <a:prstGeom prst="rect">
            <a:avLst/>
          </a:prstGeom>
          <a:noFill/>
          <a:ln w="9525">
            <a:noFill/>
            <a:miter lim="800000"/>
            <a:headEnd/>
            <a:tailEnd/>
          </a:ln>
        </p:spPr>
        <p:txBody>
          <a:bodyPr>
            <a:spAutoFit/>
          </a:bodyPr>
          <a:lstStyle/>
          <a:p>
            <a:pPr algn="r"/>
            <a:r>
              <a:rPr lang="en-US" sz="2000" b="1">
                <a:solidFill>
                  <a:srgbClr val="C00000"/>
                </a:solidFill>
                <a:cs typeface="Arial" charset="0"/>
              </a:rPr>
              <a:t>Gluckman </a:t>
            </a:r>
            <a:r>
              <a:rPr lang="en-US" sz="2000" b="1">
                <a:solidFill>
                  <a:srgbClr val="C00000"/>
                </a:solidFill>
                <a:cs typeface="Times New Roman" pitchFamily="18" charset="0"/>
              </a:rPr>
              <a:t>et al.</a:t>
            </a:r>
            <a:r>
              <a:rPr lang="en-US" sz="2000" b="1">
                <a:solidFill>
                  <a:srgbClr val="C00000"/>
                </a:solidFill>
                <a:cs typeface="Arial" charset="0"/>
              </a:rPr>
              <a:t> </a:t>
            </a:r>
            <a:r>
              <a:rPr lang="en-GB" sz="2000" b="1">
                <a:solidFill>
                  <a:srgbClr val="C00000"/>
                </a:solidFill>
                <a:cs typeface="Arial" charset="0"/>
              </a:rPr>
              <a:t>2009</a:t>
            </a:r>
          </a:p>
        </p:txBody>
      </p:sp>
      <p:pic>
        <p:nvPicPr>
          <p:cNvPr id="13319" name="Picture 5" descr="D:\POOJA\JGGR\EXTRA\JGGR PPT\Untitled.png"/>
          <p:cNvPicPr>
            <a:picLocks noChangeAspect="1" noChangeArrowheads="1"/>
          </p:cNvPicPr>
          <p:nvPr/>
        </p:nvPicPr>
        <p:blipFill>
          <a:blip r:embed="rId6"/>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23850" y="4724400"/>
            <a:ext cx="8820150" cy="914400"/>
          </a:xfrm>
          <a:prstGeom prst="rect">
            <a:avLst/>
          </a:prstGeom>
          <a:noFill/>
          <a:ln w="9525">
            <a:noFill/>
            <a:miter lim="800000"/>
            <a:headEnd/>
            <a:tailEnd/>
          </a:ln>
        </p:spPr>
        <p:txBody>
          <a:bodyPr>
            <a:spAutoFit/>
          </a:bodyPr>
          <a:lstStyle/>
          <a:p>
            <a:pPr>
              <a:spcBef>
                <a:spcPct val="50000"/>
              </a:spcBef>
            </a:pPr>
            <a:endParaRPr lang="ru-RU"/>
          </a:p>
        </p:txBody>
      </p:sp>
      <p:sp>
        <p:nvSpPr>
          <p:cNvPr id="14339" name="Text Box 4"/>
          <p:cNvSpPr txBox="1">
            <a:spLocks noChangeArrowheads="1"/>
          </p:cNvSpPr>
          <p:nvPr/>
        </p:nvSpPr>
        <p:spPr bwMode="auto">
          <a:xfrm>
            <a:off x="755650" y="3429000"/>
            <a:ext cx="6840538" cy="914400"/>
          </a:xfrm>
          <a:prstGeom prst="rect">
            <a:avLst/>
          </a:prstGeom>
          <a:noFill/>
          <a:ln w="9525">
            <a:noFill/>
            <a:miter lim="800000"/>
            <a:headEnd/>
            <a:tailEnd/>
          </a:ln>
        </p:spPr>
        <p:txBody>
          <a:bodyPr>
            <a:spAutoFit/>
          </a:bodyPr>
          <a:lstStyle/>
          <a:p>
            <a:pPr>
              <a:spcBef>
                <a:spcPct val="50000"/>
              </a:spcBef>
            </a:pPr>
            <a:endParaRPr lang="ru-RU"/>
          </a:p>
        </p:txBody>
      </p:sp>
      <p:sp>
        <p:nvSpPr>
          <p:cNvPr id="14340" name="TextBox 4"/>
          <p:cNvSpPr txBox="1">
            <a:spLocks noChangeArrowheads="1"/>
          </p:cNvSpPr>
          <p:nvPr/>
        </p:nvSpPr>
        <p:spPr bwMode="auto">
          <a:xfrm>
            <a:off x="0" y="1844675"/>
            <a:ext cx="9144000" cy="2400300"/>
          </a:xfrm>
          <a:prstGeom prst="rect">
            <a:avLst/>
          </a:prstGeom>
          <a:noFill/>
          <a:ln w="9525">
            <a:noFill/>
            <a:miter lim="800000"/>
            <a:headEnd/>
            <a:tailEnd/>
          </a:ln>
        </p:spPr>
        <p:txBody>
          <a:bodyPr>
            <a:spAutoFit/>
          </a:bodyPr>
          <a:lstStyle/>
          <a:p>
            <a:pPr algn="ctr"/>
            <a:r>
              <a:rPr lang="en-US" sz="9600" b="1">
                <a:solidFill>
                  <a:srgbClr val="C00000"/>
                </a:solidFill>
                <a:latin typeface="Arial Black" pitchFamily="34" charset="0"/>
              </a:rPr>
              <a:t>Disease:</a:t>
            </a:r>
          </a:p>
          <a:p>
            <a:pPr algn="ctr"/>
            <a:r>
              <a:rPr lang="en-US" sz="5400" b="1">
                <a:solidFill>
                  <a:srgbClr val="C00000"/>
                </a:solidFill>
                <a:latin typeface="Arial Black" pitchFamily="34" charset="0"/>
              </a:rPr>
              <a:t>a price of adaptation?</a:t>
            </a:r>
            <a:endParaRPr lang="ru-RU" sz="5400" b="1">
              <a:solidFill>
                <a:srgbClr val="C00000"/>
              </a:solidFill>
              <a:latin typeface="Arial Black" pitchFamily="34" charset="0"/>
            </a:endParaRPr>
          </a:p>
        </p:txBody>
      </p:sp>
      <p:pic>
        <p:nvPicPr>
          <p:cNvPr id="14341" name="Picture 5" descr="D:\POOJA\JGGR\EXTRA\JGGR PPT\Untitled.png"/>
          <p:cNvPicPr>
            <a:picLocks noChangeAspect="1" noChangeArrowheads="1"/>
          </p:cNvPicPr>
          <p:nvPr/>
        </p:nvPicPr>
        <p:blipFill>
          <a:blip r:embed="rId2"/>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Прямоугольник 5"/>
          <p:cNvSpPr>
            <a:spLocks noChangeArrowheads="1"/>
          </p:cNvSpPr>
          <p:nvPr/>
        </p:nvSpPr>
        <p:spPr bwMode="auto">
          <a:xfrm>
            <a:off x="4284663" y="4221163"/>
            <a:ext cx="4645025" cy="954087"/>
          </a:xfrm>
          <a:prstGeom prst="rect">
            <a:avLst/>
          </a:prstGeom>
          <a:noFill/>
          <a:ln w="9525">
            <a:noFill/>
            <a:miter lim="800000"/>
            <a:headEnd/>
            <a:tailEnd/>
          </a:ln>
        </p:spPr>
        <p:txBody>
          <a:bodyPr>
            <a:spAutoFit/>
          </a:bodyPr>
          <a:lstStyle/>
          <a:p>
            <a:r>
              <a:rPr lang="en-US" sz="2800" i="1"/>
              <a:t>spring-born</a:t>
            </a:r>
            <a:r>
              <a:rPr lang="uk-UA" sz="2800" i="1"/>
              <a:t> </a:t>
            </a:r>
            <a:r>
              <a:rPr lang="en-US" sz="2800" i="1"/>
              <a:t>offspring</a:t>
            </a:r>
            <a:r>
              <a:rPr lang="uk-UA" sz="2800" i="1"/>
              <a:t> –</a:t>
            </a:r>
          </a:p>
          <a:p>
            <a:r>
              <a:rPr lang="en-US" sz="2800"/>
              <a:t>thin coat</a:t>
            </a:r>
            <a:endParaRPr lang="ru-RU" sz="2800"/>
          </a:p>
        </p:txBody>
      </p:sp>
      <p:sp>
        <p:nvSpPr>
          <p:cNvPr id="12293" name="Прямоугольник 8"/>
          <p:cNvSpPr>
            <a:spLocks noChangeArrowheads="1"/>
          </p:cNvSpPr>
          <p:nvPr/>
        </p:nvSpPr>
        <p:spPr bwMode="auto">
          <a:xfrm>
            <a:off x="4284663" y="5229225"/>
            <a:ext cx="4500562" cy="954088"/>
          </a:xfrm>
          <a:prstGeom prst="rect">
            <a:avLst/>
          </a:prstGeom>
          <a:noFill/>
          <a:ln w="9525">
            <a:noFill/>
            <a:miter lim="800000"/>
            <a:headEnd/>
            <a:tailEnd/>
          </a:ln>
        </p:spPr>
        <p:txBody>
          <a:bodyPr>
            <a:spAutoFit/>
          </a:bodyPr>
          <a:lstStyle/>
          <a:p>
            <a:r>
              <a:rPr lang="en-US" sz="2800" i="1"/>
              <a:t>autumn-born offspring</a:t>
            </a:r>
            <a:r>
              <a:rPr lang="uk-UA" sz="2800" i="1"/>
              <a:t> –</a:t>
            </a:r>
          </a:p>
          <a:p>
            <a:r>
              <a:rPr lang="en-US" sz="2800"/>
              <a:t>thick</a:t>
            </a:r>
            <a:r>
              <a:rPr lang="uk-UA" sz="2800"/>
              <a:t> </a:t>
            </a:r>
            <a:r>
              <a:rPr lang="en-US" sz="2800"/>
              <a:t>coat</a:t>
            </a:r>
            <a:endParaRPr lang="ru-RU" sz="2800" i="1"/>
          </a:p>
        </p:txBody>
      </p:sp>
      <p:pic>
        <p:nvPicPr>
          <p:cNvPr id="15364" name="Picture 7" descr="http://t3.gstatic.com/images?q=tbn:ANd9GcR6mPvus-Gi2cYqzwP74IUJoQvEoup79TOTDncq9fPJkgxZ1hPC3w"/>
          <p:cNvPicPr>
            <a:picLocks noChangeAspect="1" noChangeArrowheads="1"/>
          </p:cNvPicPr>
          <p:nvPr/>
        </p:nvPicPr>
        <p:blipFill>
          <a:blip r:embed="rId2"/>
          <a:srcRect/>
          <a:stretch>
            <a:fillRect/>
          </a:stretch>
        </p:blipFill>
        <p:spPr bwMode="auto">
          <a:xfrm>
            <a:off x="611188" y="2636838"/>
            <a:ext cx="2952750" cy="3941762"/>
          </a:xfrm>
          <a:prstGeom prst="rect">
            <a:avLst/>
          </a:prstGeom>
          <a:noFill/>
          <a:ln w="9525">
            <a:noFill/>
            <a:miter lim="800000"/>
            <a:headEnd/>
            <a:tailEnd/>
          </a:ln>
        </p:spPr>
      </p:pic>
      <p:sp>
        <p:nvSpPr>
          <p:cNvPr id="15365" name="Прямоугольник 4"/>
          <p:cNvSpPr>
            <a:spLocks noChangeArrowheads="1"/>
          </p:cNvSpPr>
          <p:nvPr/>
        </p:nvSpPr>
        <p:spPr bwMode="auto">
          <a:xfrm>
            <a:off x="179388" y="1641475"/>
            <a:ext cx="8713787" cy="1016000"/>
          </a:xfrm>
          <a:prstGeom prst="rect">
            <a:avLst/>
          </a:prstGeom>
          <a:noFill/>
          <a:ln w="9525">
            <a:noFill/>
            <a:miter lim="800000"/>
            <a:headEnd/>
            <a:tailEnd/>
          </a:ln>
        </p:spPr>
        <p:txBody>
          <a:bodyPr>
            <a:spAutoFit/>
          </a:bodyPr>
          <a:lstStyle/>
          <a:p>
            <a:r>
              <a:rPr lang="en-US" sz="2000" i="1"/>
              <a:t>The epigenetic adaptation processes implying alterations of gene expression to buffer the organism against environmental changes</a:t>
            </a:r>
            <a:r>
              <a:rPr lang="en-US" sz="2000" i="1" baseline="30000"/>
              <a:t> </a:t>
            </a:r>
            <a:r>
              <a:rPr lang="en-US" sz="2000" i="1"/>
              <a:t>support adaptability to the expected life-course conditions.</a:t>
            </a:r>
            <a:endParaRPr lang="ru-RU" sz="2000" i="1"/>
          </a:p>
        </p:txBody>
      </p:sp>
      <p:sp>
        <p:nvSpPr>
          <p:cNvPr id="15366" name="Rectangle 5"/>
          <p:cNvSpPr>
            <a:spLocks noChangeArrowheads="1"/>
          </p:cNvSpPr>
          <p:nvPr/>
        </p:nvSpPr>
        <p:spPr bwMode="auto">
          <a:xfrm>
            <a:off x="4284663" y="3357563"/>
            <a:ext cx="4133850" cy="522287"/>
          </a:xfrm>
          <a:prstGeom prst="rect">
            <a:avLst/>
          </a:prstGeom>
          <a:noFill/>
          <a:ln w="9525">
            <a:noFill/>
            <a:miter lim="800000"/>
            <a:headEnd/>
            <a:tailEnd/>
          </a:ln>
        </p:spPr>
        <p:txBody>
          <a:bodyPr wrap="none" anchor="ctr">
            <a:spAutoFit/>
          </a:bodyPr>
          <a:lstStyle/>
          <a:p>
            <a:pPr algn="ctr"/>
            <a:r>
              <a:rPr lang="en-US" sz="2800" b="1">
                <a:solidFill>
                  <a:srgbClr val="C00000"/>
                </a:solidFill>
                <a:latin typeface="Calibri" pitchFamily="34" charset="0"/>
                <a:ea typeface="Calibri" pitchFamily="34" charset="0"/>
                <a:cs typeface="Times New Roman" pitchFamily="18" charset="0"/>
              </a:rPr>
              <a:t>EXAMPLE: MEADOW VOLE</a:t>
            </a:r>
          </a:p>
        </p:txBody>
      </p:sp>
      <p:sp>
        <p:nvSpPr>
          <p:cNvPr id="15367" name="Прямоугольник 5"/>
          <p:cNvSpPr>
            <a:spLocks noChangeArrowheads="1"/>
          </p:cNvSpPr>
          <p:nvPr/>
        </p:nvSpPr>
        <p:spPr bwMode="auto">
          <a:xfrm>
            <a:off x="3779838" y="2349500"/>
            <a:ext cx="5148262" cy="400050"/>
          </a:xfrm>
          <a:prstGeom prst="rect">
            <a:avLst/>
          </a:prstGeom>
          <a:noFill/>
          <a:ln w="9525">
            <a:noFill/>
            <a:miter lim="800000"/>
            <a:headEnd/>
            <a:tailEnd/>
          </a:ln>
        </p:spPr>
        <p:txBody>
          <a:bodyPr>
            <a:spAutoFit/>
          </a:bodyPr>
          <a:lstStyle/>
          <a:p>
            <a:pPr algn="r"/>
            <a:r>
              <a:rPr lang="ru-RU" sz="2000" b="1" i="1">
                <a:solidFill>
                  <a:srgbClr val="C00000"/>
                </a:solidFill>
              </a:rPr>
              <a:t>Gluckman and Hanson, </a:t>
            </a:r>
            <a:r>
              <a:rPr lang="en-US" sz="2000" b="1" i="1">
                <a:solidFill>
                  <a:srgbClr val="C00000"/>
                </a:solidFill>
              </a:rPr>
              <a:t>2004</a:t>
            </a:r>
            <a:endParaRPr lang="ru-RU" sz="2000" b="1" i="1">
              <a:solidFill>
                <a:srgbClr val="C00000"/>
              </a:solidFill>
            </a:endParaRPr>
          </a:p>
        </p:txBody>
      </p:sp>
      <p:sp>
        <p:nvSpPr>
          <p:cNvPr id="11272" name="Содержимое 3"/>
          <p:cNvSpPr>
            <a:spLocks noGrp="1"/>
          </p:cNvSpPr>
          <p:nvPr>
            <p:ph/>
          </p:nvPr>
        </p:nvSpPr>
        <p:spPr>
          <a:xfrm>
            <a:off x="-36513" y="1271588"/>
            <a:ext cx="9144001" cy="504825"/>
          </a:xfrm>
        </p:spPr>
        <p:txBody>
          <a:bodyPr>
            <a:normAutofit lnSpcReduction="10000"/>
          </a:bodyPr>
          <a:lstStyle/>
          <a:p>
            <a:pPr marL="274320" indent="-274320" algn="ctr" fontAlgn="auto">
              <a:spcAft>
                <a:spcPts val="0"/>
              </a:spcAft>
              <a:buFontTx/>
              <a:buNone/>
              <a:defRPr/>
            </a:pPr>
            <a:r>
              <a:rPr lang="en-US" altLang="zh-CN" sz="2800" b="1" dirty="0" smtClean="0">
                <a:solidFill>
                  <a:srgbClr val="C00000"/>
                </a:solidFill>
                <a:ea typeface="Calibri" pitchFamily="34" charset="0"/>
                <a:cs typeface="Times New Roman" pitchFamily="18" charset="0"/>
              </a:rPr>
              <a:t>Predictive Adaptive Response (PAR) hypothesis</a:t>
            </a:r>
            <a:endParaRPr lang="ru-RU" altLang="zh-CN" sz="2800" b="1" dirty="0" smtClean="0">
              <a:solidFill>
                <a:srgbClr val="C00000"/>
              </a:solidFill>
              <a:ea typeface="Calibri" pitchFamily="34" charset="0"/>
              <a:cs typeface="Times New Roman" pitchFamily="18" charset="0"/>
            </a:endParaRPr>
          </a:p>
        </p:txBody>
      </p:sp>
      <p:pic>
        <p:nvPicPr>
          <p:cNvPr id="15369" name="Picture 5" descr="D:\POOJA\JGGR\EXTRA\JGGR PPT\Untitled.png"/>
          <p:cNvPicPr>
            <a:picLocks noChangeAspect="1" noChangeArrowheads="1"/>
          </p:cNvPicPr>
          <p:nvPr/>
        </p:nvPicPr>
        <p:blipFill>
          <a:blip r:embed="rId3"/>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linds(horizontal)">
                                      <p:cBhvr>
                                        <p:cTn id="1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P spid="1229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401727" y="1600058"/>
            <a:ext cx="6912768" cy="598867"/>
          </a:xfrm>
          <a:prstGeom prst="rect">
            <a:avLst/>
          </a:prstGeom>
          <a:solidFill>
            <a:schemeClr val="tx2"/>
          </a:solidFill>
          <a:ln w="9525">
            <a:noFill/>
            <a:miter lim="800000"/>
            <a:headEnd/>
            <a:tailEnd/>
          </a:ln>
        </p:spPr>
      </p:pic>
      <p:pic>
        <p:nvPicPr>
          <p:cNvPr id="11267" name="Picture 3"/>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335978" y="2219655"/>
            <a:ext cx="7116342" cy="4508021"/>
          </a:xfrm>
          <a:prstGeom prst="rect">
            <a:avLst/>
          </a:prstGeom>
          <a:solidFill>
            <a:schemeClr val="accent1"/>
          </a:solidFill>
          <a:ln w="9525">
            <a:noFill/>
            <a:miter lim="800000"/>
            <a:headEnd/>
            <a:tailEnd/>
          </a:ln>
        </p:spPr>
      </p:pic>
      <p:pic>
        <p:nvPicPr>
          <p:cNvPr id="11268" name="Picture 4"/>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5484989" y="6597353"/>
            <a:ext cx="3659012" cy="260648"/>
          </a:xfrm>
          <a:prstGeom prst="rect">
            <a:avLst/>
          </a:prstGeom>
          <a:noFill/>
          <a:ln w="9525">
            <a:noFill/>
            <a:miter lim="800000"/>
            <a:headEnd/>
            <a:tailEnd/>
          </a:ln>
        </p:spPr>
      </p:pic>
      <p:pic>
        <p:nvPicPr>
          <p:cNvPr id="416773" name="Picture 5"/>
          <p:cNvPicPr>
            <a:picLocks noChangeAspect="1" noChangeArrowheads="1"/>
          </p:cNvPicPr>
          <p:nvPr/>
        </p:nvPicPr>
        <p:blipFill>
          <a:blip r:embed="rId5"/>
          <a:srcRect/>
          <a:stretch>
            <a:fillRect/>
          </a:stretch>
        </p:blipFill>
        <p:spPr bwMode="auto">
          <a:xfrm>
            <a:off x="7458075" y="1900238"/>
            <a:ext cx="720725" cy="973137"/>
          </a:xfrm>
          <a:prstGeom prst="rect">
            <a:avLst/>
          </a:prstGeom>
          <a:noFill/>
          <a:ln w="9525">
            <a:noFill/>
            <a:miter lim="800000"/>
            <a:headEnd/>
            <a:tailEnd/>
          </a:ln>
        </p:spPr>
      </p:pic>
      <p:pic>
        <p:nvPicPr>
          <p:cNvPr id="416774" name="Picture 6"/>
          <p:cNvPicPr>
            <a:picLocks noChangeAspect="1" noChangeArrowheads="1"/>
          </p:cNvPicPr>
          <p:nvPr/>
        </p:nvPicPr>
        <p:blipFill>
          <a:blip r:embed="rId6"/>
          <a:srcRect/>
          <a:stretch>
            <a:fillRect/>
          </a:stretch>
        </p:blipFill>
        <p:spPr bwMode="auto">
          <a:xfrm>
            <a:off x="5148263" y="2997200"/>
            <a:ext cx="936625" cy="590550"/>
          </a:xfrm>
          <a:prstGeom prst="rect">
            <a:avLst/>
          </a:prstGeom>
          <a:noFill/>
          <a:ln w="9525">
            <a:noFill/>
            <a:miter lim="800000"/>
            <a:headEnd/>
            <a:tailEnd/>
          </a:ln>
        </p:spPr>
      </p:pic>
      <p:pic>
        <p:nvPicPr>
          <p:cNvPr id="416775" name="Picture 7" descr="parentsnewborns-baby"/>
          <p:cNvPicPr>
            <a:picLocks noChangeAspect="1" noChangeArrowheads="1"/>
          </p:cNvPicPr>
          <p:nvPr/>
        </p:nvPicPr>
        <p:blipFill>
          <a:blip r:embed="rId7"/>
          <a:srcRect/>
          <a:stretch>
            <a:fillRect/>
          </a:stretch>
        </p:blipFill>
        <p:spPr bwMode="auto">
          <a:xfrm>
            <a:off x="2987675" y="4076700"/>
            <a:ext cx="939800" cy="633413"/>
          </a:xfrm>
          <a:prstGeom prst="rect">
            <a:avLst/>
          </a:prstGeom>
          <a:noFill/>
          <a:ln w="9525">
            <a:noFill/>
            <a:miter lim="800000"/>
            <a:headEnd/>
            <a:tailEnd/>
          </a:ln>
        </p:spPr>
      </p:pic>
      <p:sp>
        <p:nvSpPr>
          <p:cNvPr id="16392" name="TextBox 7"/>
          <p:cNvSpPr txBox="1">
            <a:spLocks noChangeArrowheads="1"/>
          </p:cNvSpPr>
          <p:nvPr/>
        </p:nvSpPr>
        <p:spPr bwMode="auto">
          <a:xfrm>
            <a:off x="0" y="1138238"/>
            <a:ext cx="9144000" cy="461962"/>
          </a:xfrm>
          <a:prstGeom prst="rect">
            <a:avLst/>
          </a:prstGeom>
          <a:noFill/>
          <a:ln w="9525">
            <a:noFill/>
            <a:miter lim="800000"/>
            <a:headEnd/>
            <a:tailEnd/>
          </a:ln>
        </p:spPr>
        <p:txBody>
          <a:bodyPr>
            <a:spAutoFit/>
          </a:bodyPr>
          <a:lstStyle/>
          <a:p>
            <a:pPr algn="ctr"/>
            <a:r>
              <a:rPr lang="en-US" b="1">
                <a:solidFill>
                  <a:srgbClr val="C00000"/>
                </a:solidFill>
                <a:latin typeface="Arial Black" pitchFamily="34" charset="0"/>
              </a:rPr>
              <a:t>Catch-up growth and adult-onset metabolic disease</a:t>
            </a:r>
            <a:endParaRPr lang="ru-RU" b="1">
              <a:solidFill>
                <a:srgbClr val="C00000"/>
              </a:solidFill>
              <a:latin typeface="Arial Black" pitchFamily="34" charset="0"/>
            </a:endParaRPr>
          </a:p>
        </p:txBody>
      </p:sp>
      <p:pic>
        <p:nvPicPr>
          <p:cNvPr id="16393" name="Picture 5" descr="D:\POOJA\JGGR\EXTRA\JGGR PPT\Untitled.png"/>
          <p:cNvPicPr>
            <a:picLocks noChangeAspect="1" noChangeArrowheads="1"/>
          </p:cNvPicPr>
          <p:nvPr/>
        </p:nvPicPr>
        <p:blipFill>
          <a:blip r:embed="rId8"/>
          <a:srcRect/>
          <a:stretch>
            <a:fillRect/>
          </a:stretch>
        </p:blipFill>
        <p:spPr bwMode="auto">
          <a:xfrm>
            <a:off x="0" y="-23813"/>
            <a:ext cx="9144000" cy="1255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16775"/>
                                        </p:tgtEl>
                                        <p:attrNameLst>
                                          <p:attrName>style.visibility</p:attrName>
                                        </p:attrNameLst>
                                      </p:cBhvr>
                                      <p:to>
                                        <p:strVal val="visible"/>
                                      </p:to>
                                    </p:set>
                                    <p:anim calcmode="lin" valueType="num">
                                      <p:cBhvr>
                                        <p:cTn id="7" dur="1000" fill="hold"/>
                                        <p:tgtEl>
                                          <p:spTgt spid="416775"/>
                                        </p:tgtEl>
                                        <p:attrNameLst>
                                          <p:attrName>ppt_w</p:attrName>
                                        </p:attrNameLst>
                                      </p:cBhvr>
                                      <p:tavLst>
                                        <p:tav tm="0">
                                          <p:val>
                                            <p:strVal val="#ppt_w*0.70"/>
                                          </p:val>
                                        </p:tav>
                                        <p:tav tm="100000">
                                          <p:val>
                                            <p:strVal val="#ppt_w"/>
                                          </p:val>
                                        </p:tav>
                                      </p:tavLst>
                                    </p:anim>
                                    <p:anim calcmode="lin" valueType="num">
                                      <p:cBhvr>
                                        <p:cTn id="8" dur="1000" fill="hold"/>
                                        <p:tgtEl>
                                          <p:spTgt spid="416775"/>
                                        </p:tgtEl>
                                        <p:attrNameLst>
                                          <p:attrName>ppt_h</p:attrName>
                                        </p:attrNameLst>
                                      </p:cBhvr>
                                      <p:tavLst>
                                        <p:tav tm="0">
                                          <p:val>
                                            <p:strVal val="#ppt_h"/>
                                          </p:val>
                                        </p:tav>
                                        <p:tav tm="100000">
                                          <p:val>
                                            <p:strVal val="#ppt_h"/>
                                          </p:val>
                                        </p:tav>
                                      </p:tavLst>
                                    </p:anim>
                                    <p:animEffect transition="in" filter="fade">
                                      <p:cBhvr>
                                        <p:cTn id="9" dur="1000"/>
                                        <p:tgtEl>
                                          <p:spTgt spid="4167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16774"/>
                                        </p:tgtEl>
                                        <p:attrNameLst>
                                          <p:attrName>style.visibility</p:attrName>
                                        </p:attrNameLst>
                                      </p:cBhvr>
                                      <p:to>
                                        <p:strVal val="visible"/>
                                      </p:to>
                                    </p:set>
                                    <p:anim calcmode="lin" valueType="num">
                                      <p:cBhvr>
                                        <p:cTn id="14" dur="1000" fill="hold"/>
                                        <p:tgtEl>
                                          <p:spTgt spid="416774"/>
                                        </p:tgtEl>
                                        <p:attrNameLst>
                                          <p:attrName>ppt_w</p:attrName>
                                        </p:attrNameLst>
                                      </p:cBhvr>
                                      <p:tavLst>
                                        <p:tav tm="0">
                                          <p:val>
                                            <p:strVal val="#ppt_w*0.70"/>
                                          </p:val>
                                        </p:tav>
                                        <p:tav tm="100000">
                                          <p:val>
                                            <p:strVal val="#ppt_w"/>
                                          </p:val>
                                        </p:tav>
                                      </p:tavLst>
                                    </p:anim>
                                    <p:anim calcmode="lin" valueType="num">
                                      <p:cBhvr>
                                        <p:cTn id="15" dur="1000" fill="hold"/>
                                        <p:tgtEl>
                                          <p:spTgt spid="416774"/>
                                        </p:tgtEl>
                                        <p:attrNameLst>
                                          <p:attrName>ppt_h</p:attrName>
                                        </p:attrNameLst>
                                      </p:cBhvr>
                                      <p:tavLst>
                                        <p:tav tm="0">
                                          <p:val>
                                            <p:strVal val="#ppt_h"/>
                                          </p:val>
                                        </p:tav>
                                        <p:tav tm="100000">
                                          <p:val>
                                            <p:strVal val="#ppt_h"/>
                                          </p:val>
                                        </p:tav>
                                      </p:tavLst>
                                    </p:anim>
                                    <p:animEffect transition="in" filter="fade">
                                      <p:cBhvr>
                                        <p:cTn id="16" dur="1000"/>
                                        <p:tgtEl>
                                          <p:spTgt spid="4167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416773"/>
                                        </p:tgtEl>
                                        <p:attrNameLst>
                                          <p:attrName>style.visibility</p:attrName>
                                        </p:attrNameLst>
                                      </p:cBhvr>
                                      <p:to>
                                        <p:strVal val="visible"/>
                                      </p:to>
                                    </p:set>
                                    <p:anim calcmode="lin" valueType="num">
                                      <p:cBhvr>
                                        <p:cTn id="21" dur="1000" fill="hold"/>
                                        <p:tgtEl>
                                          <p:spTgt spid="416773"/>
                                        </p:tgtEl>
                                        <p:attrNameLst>
                                          <p:attrName>ppt_w</p:attrName>
                                        </p:attrNameLst>
                                      </p:cBhvr>
                                      <p:tavLst>
                                        <p:tav tm="0">
                                          <p:val>
                                            <p:strVal val="#ppt_w*0.70"/>
                                          </p:val>
                                        </p:tav>
                                        <p:tav tm="100000">
                                          <p:val>
                                            <p:strVal val="#ppt_w"/>
                                          </p:val>
                                        </p:tav>
                                      </p:tavLst>
                                    </p:anim>
                                    <p:anim calcmode="lin" valueType="num">
                                      <p:cBhvr>
                                        <p:cTn id="22" dur="1000" fill="hold"/>
                                        <p:tgtEl>
                                          <p:spTgt spid="416773"/>
                                        </p:tgtEl>
                                        <p:attrNameLst>
                                          <p:attrName>ppt_h</p:attrName>
                                        </p:attrNameLst>
                                      </p:cBhvr>
                                      <p:tavLst>
                                        <p:tav tm="0">
                                          <p:val>
                                            <p:strVal val="#ppt_h"/>
                                          </p:val>
                                        </p:tav>
                                        <p:tav tm="100000">
                                          <p:val>
                                            <p:strVal val="#ppt_h"/>
                                          </p:val>
                                        </p:tav>
                                      </p:tavLst>
                                    </p:anim>
                                    <p:animEffect transition="in" filter="fade">
                                      <p:cBhvr>
                                        <p:cTn id="23" dur="1000"/>
                                        <p:tgtEl>
                                          <p:spTgt spid="416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0" y="2205038"/>
            <a:ext cx="9144000" cy="1754187"/>
          </a:xfrm>
          <a:prstGeom prst="rect">
            <a:avLst/>
          </a:prstGeom>
          <a:noFill/>
          <a:ln w="9525">
            <a:noFill/>
            <a:miter lim="800000"/>
            <a:headEnd/>
            <a:tailEnd/>
          </a:ln>
        </p:spPr>
        <p:txBody>
          <a:bodyPr>
            <a:spAutoFit/>
          </a:bodyPr>
          <a:lstStyle/>
          <a:p>
            <a:pPr algn="ctr"/>
            <a:r>
              <a:rPr lang="en-US" sz="3600">
                <a:solidFill>
                  <a:srgbClr val="C00000"/>
                </a:solidFill>
                <a:latin typeface="Arial Black" pitchFamily="34" charset="0"/>
                <a:cs typeface="Aharoni" pitchFamily="2" charset="-79"/>
              </a:rPr>
              <a:t>Type 2 diabetes in cohorts exposed to the Ukraine famine of 1932-33 </a:t>
            </a:r>
          </a:p>
          <a:p>
            <a:pPr algn="ctr"/>
            <a:r>
              <a:rPr lang="en-US" sz="3600">
                <a:solidFill>
                  <a:srgbClr val="C00000"/>
                </a:solidFill>
                <a:latin typeface="Arial Black" pitchFamily="34" charset="0"/>
                <a:cs typeface="Aharoni" pitchFamily="2" charset="-79"/>
              </a:rPr>
              <a:t>in early life</a:t>
            </a:r>
            <a:endParaRPr lang="ru-RU" sz="3600">
              <a:solidFill>
                <a:srgbClr val="C00000"/>
              </a:solidFill>
              <a:latin typeface="Arial Black" pitchFamily="34" charset="0"/>
              <a:cs typeface="Aharoni" pitchFamily="2" charset="-79"/>
            </a:endParaRPr>
          </a:p>
        </p:txBody>
      </p:sp>
      <p:pic>
        <p:nvPicPr>
          <p:cNvPr id="17411" name="Picture 5" descr="D:\POOJA\JGGR\EXTRA\JGGR PPT\Untitled.png"/>
          <p:cNvPicPr>
            <a:picLocks noChangeAspect="1" noChangeArrowheads="1"/>
          </p:cNvPicPr>
          <p:nvPr/>
        </p:nvPicPr>
        <p:blipFill>
          <a:blip r:embed="rId2"/>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3417</TotalTime>
  <Words>625</Words>
  <Application>Microsoft Office PowerPoint</Application>
  <PresentationFormat>On-screen Show (4:3)</PresentationFormat>
  <Paragraphs>100</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Opulent</vt:lpstr>
      <vt:lpstr>Точечный рисунок</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 2 Diabetes Odds Ratio’s Ukraine, all regions combined relative to births in December, 1938  Prevalent cases, 2000-2008 In relation to Monthly Deaths/1,000 population, 1932-1938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Bioinformatics Lab</dc:creator>
  <cp:lastModifiedBy>Mounika Nakkina</cp:lastModifiedBy>
  <cp:revision>379</cp:revision>
  <dcterms:created xsi:type="dcterms:W3CDTF">2007-07-11T13:18:40Z</dcterms:created>
  <dcterms:modified xsi:type="dcterms:W3CDTF">2015-10-19T09:37:44Z</dcterms:modified>
</cp:coreProperties>
</file>