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77" r:id="rId4"/>
    <p:sldId id="278" r:id="rId5"/>
    <p:sldId id="288" r:id="rId6"/>
    <p:sldId id="289" r:id="rId7"/>
    <p:sldId id="262" r:id="rId8"/>
    <p:sldId id="285" r:id="rId9"/>
    <p:sldId id="265" r:id="rId10"/>
    <p:sldId id="280" r:id="rId11"/>
    <p:sldId id="281" r:id="rId12"/>
    <p:sldId id="283" r:id="rId13"/>
    <p:sldId id="284" r:id="rId14"/>
    <p:sldId id="291" r:id="rId15"/>
    <p:sldId id="292" r:id="rId16"/>
    <p:sldId id="266" r:id="rId17"/>
    <p:sldId id="290" r:id="rId18"/>
    <p:sldId id="287" r:id="rId19"/>
    <p:sldId id="270"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A6FF3EF-2B57-44E6-90A4-481F31212281}">
          <p14:sldIdLst>
            <p14:sldId id="258"/>
            <p14:sldId id="256"/>
            <p14:sldId id="277"/>
            <p14:sldId id="278"/>
            <p14:sldId id="288"/>
            <p14:sldId id="289"/>
            <p14:sldId id="262"/>
            <p14:sldId id="285"/>
          </p14:sldIdLst>
        </p14:section>
        <p14:section name="Untitled Section" id="{F2C95073-7E2C-4D5F-B43D-6F4E99D84826}">
          <p14:sldIdLst>
            <p14:sldId id="265"/>
            <p14:sldId id="280"/>
            <p14:sldId id="281"/>
            <p14:sldId id="283"/>
            <p14:sldId id="284"/>
            <p14:sldId id="291"/>
            <p14:sldId id="292"/>
            <p14:sldId id="266"/>
            <p14:sldId id="290"/>
            <p14:sldId id="287"/>
            <p14:sldId id="270"/>
            <p14:sldId id="27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351" autoAdjust="0"/>
  </p:normalViewPr>
  <p:slideViewPr>
    <p:cSldViewPr snapToGrid="0">
      <p:cViewPr>
        <p:scale>
          <a:sx n="73" d="100"/>
          <a:sy n="73" d="100"/>
        </p:scale>
        <p:origin x="-129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5500DC-347A-4F06-816A-50487592DE53}"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7B17D9-4F67-44A5-A59D-BF7E04140E4B}" type="slidenum">
              <a:rPr lang="en-US" smtClean="0"/>
              <a:t>‹#›</a:t>
            </a:fld>
            <a:endParaRPr lang="en-US"/>
          </a:p>
        </p:txBody>
      </p:sp>
    </p:spTree>
    <p:extLst>
      <p:ext uri="{BB962C8B-B14F-4D97-AF65-F5344CB8AC3E}">
        <p14:creationId xmlns:p14="http://schemas.microsoft.com/office/powerpoint/2010/main" val="1945359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500DC-347A-4F06-816A-50487592DE53}"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7B17D9-4F67-44A5-A59D-BF7E04140E4B}" type="slidenum">
              <a:rPr lang="en-US" smtClean="0"/>
              <a:t>‹#›</a:t>
            </a:fld>
            <a:endParaRPr lang="en-US"/>
          </a:p>
        </p:txBody>
      </p:sp>
    </p:spTree>
    <p:extLst>
      <p:ext uri="{BB962C8B-B14F-4D97-AF65-F5344CB8AC3E}">
        <p14:creationId xmlns:p14="http://schemas.microsoft.com/office/powerpoint/2010/main" val="4260238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500DC-347A-4F06-816A-50487592DE53}"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7B17D9-4F67-44A5-A59D-BF7E04140E4B}" type="slidenum">
              <a:rPr lang="en-US" smtClean="0"/>
              <a:t>‹#›</a:t>
            </a:fld>
            <a:endParaRPr lang="en-US"/>
          </a:p>
        </p:txBody>
      </p:sp>
    </p:spTree>
    <p:extLst>
      <p:ext uri="{BB962C8B-B14F-4D97-AF65-F5344CB8AC3E}">
        <p14:creationId xmlns:p14="http://schemas.microsoft.com/office/powerpoint/2010/main" val="1897883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500DC-347A-4F06-816A-50487592DE53}"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7B17D9-4F67-44A5-A59D-BF7E04140E4B}" type="slidenum">
              <a:rPr lang="en-US" smtClean="0"/>
              <a:t>‹#›</a:t>
            </a:fld>
            <a:endParaRPr lang="en-US"/>
          </a:p>
        </p:txBody>
      </p:sp>
    </p:spTree>
    <p:extLst>
      <p:ext uri="{BB962C8B-B14F-4D97-AF65-F5344CB8AC3E}">
        <p14:creationId xmlns:p14="http://schemas.microsoft.com/office/powerpoint/2010/main" val="3234149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5500DC-347A-4F06-816A-50487592DE53}"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7B17D9-4F67-44A5-A59D-BF7E04140E4B}" type="slidenum">
              <a:rPr lang="en-US" smtClean="0"/>
              <a:t>‹#›</a:t>
            </a:fld>
            <a:endParaRPr lang="en-US"/>
          </a:p>
        </p:txBody>
      </p:sp>
    </p:spTree>
    <p:extLst>
      <p:ext uri="{BB962C8B-B14F-4D97-AF65-F5344CB8AC3E}">
        <p14:creationId xmlns:p14="http://schemas.microsoft.com/office/powerpoint/2010/main" val="3041780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5500DC-347A-4F06-816A-50487592DE53}"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7B17D9-4F67-44A5-A59D-BF7E04140E4B}" type="slidenum">
              <a:rPr lang="en-US" smtClean="0"/>
              <a:t>‹#›</a:t>
            </a:fld>
            <a:endParaRPr lang="en-US"/>
          </a:p>
        </p:txBody>
      </p:sp>
    </p:spTree>
    <p:extLst>
      <p:ext uri="{BB962C8B-B14F-4D97-AF65-F5344CB8AC3E}">
        <p14:creationId xmlns:p14="http://schemas.microsoft.com/office/powerpoint/2010/main" val="3404824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5500DC-347A-4F06-816A-50487592DE53}" type="datetimeFigureOut">
              <a:rPr lang="en-US" smtClean="0"/>
              <a:t>10/13/2015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7B17D9-4F67-44A5-A59D-BF7E04140E4B}" type="slidenum">
              <a:rPr lang="en-US" smtClean="0"/>
              <a:t>‹#›</a:t>
            </a:fld>
            <a:endParaRPr lang="en-US"/>
          </a:p>
        </p:txBody>
      </p:sp>
    </p:spTree>
    <p:extLst>
      <p:ext uri="{BB962C8B-B14F-4D97-AF65-F5344CB8AC3E}">
        <p14:creationId xmlns:p14="http://schemas.microsoft.com/office/powerpoint/2010/main" val="3460709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500DC-347A-4F06-816A-50487592DE53}" type="datetimeFigureOut">
              <a:rPr lang="en-US" smtClean="0"/>
              <a:t>10/13/2015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7B17D9-4F67-44A5-A59D-BF7E04140E4B}" type="slidenum">
              <a:rPr lang="en-US" smtClean="0"/>
              <a:t>‹#›</a:t>
            </a:fld>
            <a:endParaRPr lang="en-US"/>
          </a:p>
        </p:txBody>
      </p:sp>
    </p:spTree>
    <p:extLst>
      <p:ext uri="{BB962C8B-B14F-4D97-AF65-F5344CB8AC3E}">
        <p14:creationId xmlns:p14="http://schemas.microsoft.com/office/powerpoint/2010/main" val="401789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500DC-347A-4F06-816A-50487592DE53}" type="datetimeFigureOut">
              <a:rPr lang="en-US" smtClean="0"/>
              <a:t>10/13/2015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7B17D9-4F67-44A5-A59D-BF7E04140E4B}" type="slidenum">
              <a:rPr lang="en-US" smtClean="0"/>
              <a:t>‹#›</a:t>
            </a:fld>
            <a:endParaRPr lang="en-US"/>
          </a:p>
        </p:txBody>
      </p:sp>
    </p:spTree>
    <p:extLst>
      <p:ext uri="{BB962C8B-B14F-4D97-AF65-F5344CB8AC3E}">
        <p14:creationId xmlns:p14="http://schemas.microsoft.com/office/powerpoint/2010/main" val="3273274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500DC-347A-4F06-816A-50487592DE53}"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7B17D9-4F67-44A5-A59D-BF7E04140E4B}" type="slidenum">
              <a:rPr lang="en-US" smtClean="0"/>
              <a:t>‹#›</a:t>
            </a:fld>
            <a:endParaRPr lang="en-US"/>
          </a:p>
        </p:txBody>
      </p:sp>
    </p:spTree>
    <p:extLst>
      <p:ext uri="{BB962C8B-B14F-4D97-AF65-F5344CB8AC3E}">
        <p14:creationId xmlns:p14="http://schemas.microsoft.com/office/powerpoint/2010/main" val="19060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500DC-347A-4F06-816A-50487592DE53}"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7B17D9-4F67-44A5-A59D-BF7E04140E4B}" type="slidenum">
              <a:rPr lang="en-US" smtClean="0"/>
              <a:t>‹#›</a:t>
            </a:fld>
            <a:endParaRPr lang="en-US"/>
          </a:p>
        </p:txBody>
      </p:sp>
    </p:spTree>
    <p:extLst>
      <p:ext uri="{BB962C8B-B14F-4D97-AF65-F5344CB8AC3E}">
        <p14:creationId xmlns:p14="http://schemas.microsoft.com/office/powerpoint/2010/main" val="3711692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500DC-347A-4F06-816A-50487592DE53}" type="datetimeFigureOut">
              <a:rPr lang="en-US" smtClean="0"/>
              <a:t>10/13/2015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7B17D9-4F67-44A5-A59D-BF7E04140E4B}" type="slidenum">
              <a:rPr lang="en-US" smtClean="0"/>
              <a:t>‹#›</a:t>
            </a:fld>
            <a:endParaRPr lang="en-US"/>
          </a:p>
        </p:txBody>
      </p:sp>
    </p:spTree>
    <p:extLst>
      <p:ext uri="{BB962C8B-B14F-4D97-AF65-F5344CB8AC3E}">
        <p14:creationId xmlns:p14="http://schemas.microsoft.com/office/powerpoint/2010/main" val="1196927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cancercenter.com/leukemia/types/tab/chronic-lymphocytic-leukemi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pubfacts.com/author/Olga+Katargina" TargetMode="External"/><Relationship Id="rId13" Type="http://schemas.openxmlformats.org/officeDocument/2006/relationships/hyperlink" Target="http://www.pubfacts.com/author/Natalia+Lapidus" TargetMode="External"/><Relationship Id="rId18" Type="http://schemas.openxmlformats.org/officeDocument/2006/relationships/hyperlink" Target="http://www.pubfacts.com/author/Anneli+Uusk%C3%BCla" TargetMode="External"/><Relationship Id="rId3" Type="http://schemas.openxmlformats.org/officeDocument/2006/relationships/hyperlink" Target="http://www.pubfacts.com/author/Tatjana+Tallo" TargetMode="External"/><Relationship Id="rId21" Type="http://schemas.openxmlformats.org/officeDocument/2006/relationships/hyperlink" Target="http://www.pubfacts.com/author/Michail+Michailov" TargetMode="External"/><Relationship Id="rId7" Type="http://schemas.openxmlformats.org/officeDocument/2006/relationships/hyperlink" Target="http://www.pubfacts.com/author/Ljudmilla+Priimagi" TargetMode="External"/><Relationship Id="rId12" Type="http://schemas.openxmlformats.org/officeDocument/2006/relationships/hyperlink" Target="http://www.pubfacts.com/author/Kaiu+Prikk" TargetMode="External"/><Relationship Id="rId17" Type="http://schemas.openxmlformats.org/officeDocument/2006/relationships/hyperlink" Target="http://www.pubfacts.com/author/Gerli+Paat" TargetMode="External"/><Relationship Id="rId2" Type="http://schemas.openxmlformats.org/officeDocument/2006/relationships/hyperlink" Target="http://www.pubfacts.com/author/Tatiana+Kuznetsova" TargetMode="External"/><Relationship Id="rId16" Type="http://schemas.openxmlformats.org/officeDocument/2006/relationships/hyperlink" Target="http://www.pubfacts.com/detail/19662830/The-trends-and-risk-factors-for-hepatitis-B-occurrence-in-Estonia." TargetMode="External"/><Relationship Id="rId20" Type="http://schemas.openxmlformats.org/officeDocument/2006/relationships/hyperlink" Target="http://www.pubfacts.com/author/Jelena+Schmidt" TargetMode="External"/><Relationship Id="rId1" Type="http://schemas.openxmlformats.org/officeDocument/2006/relationships/slideLayout" Target="../slideLayouts/slideLayout2.xml"/><Relationship Id="rId6" Type="http://schemas.openxmlformats.org/officeDocument/2006/relationships/hyperlink" Target="http://www.pubfacts.com/author/Riina+Salupere" TargetMode="External"/><Relationship Id="rId11" Type="http://schemas.openxmlformats.org/officeDocument/2006/relationships/hyperlink" Target="http://www.pubfacts.com/author/Valentina+Tefanova" TargetMode="External"/><Relationship Id="rId24" Type="http://schemas.openxmlformats.org/officeDocument/2006/relationships/hyperlink" Target="http://www.pubfacts.com/author/Helene+Norder" TargetMode="External"/><Relationship Id="rId5" Type="http://schemas.openxmlformats.org/officeDocument/2006/relationships/hyperlink" Target="http://www.pubfacts.com/author/Irina+Reshetnjak" TargetMode="External"/><Relationship Id="rId15" Type="http://schemas.openxmlformats.org/officeDocument/2006/relationships/hyperlink" Target="http://www.pubfacts.com/author/Ljudmilla+Priim%C3%A4gi" TargetMode="External"/><Relationship Id="rId23" Type="http://schemas.openxmlformats.org/officeDocument/2006/relationships/hyperlink" Target="http://www.pubfacts.com/author/Lars+Magnius" TargetMode="External"/><Relationship Id="rId10" Type="http://schemas.openxmlformats.org/officeDocument/2006/relationships/hyperlink" Target="http://www.pubfacts.com/author/Juris+Jansons" TargetMode="External"/><Relationship Id="rId19" Type="http://schemas.openxmlformats.org/officeDocument/2006/relationships/hyperlink" Target="http://www.pubfacts.com/author/Kalle+Ahi" TargetMode="External"/><Relationship Id="rId4" Type="http://schemas.openxmlformats.org/officeDocument/2006/relationships/hyperlink" Target="http://www.pubfacts.com/author/Vadim+Brjalin" TargetMode="External"/><Relationship Id="rId9" Type="http://schemas.openxmlformats.org/officeDocument/2006/relationships/hyperlink" Target="http://www.pubfacts.com/author/Maria+Smirnova" TargetMode="External"/><Relationship Id="rId14" Type="http://schemas.openxmlformats.org/officeDocument/2006/relationships/hyperlink" Target="http://www.pubfacts.com/author/Enn+J%C3%B5este" TargetMode="External"/><Relationship Id="rId22" Type="http://schemas.openxmlformats.org/officeDocument/2006/relationships/hyperlink" Target="http://www.pubfacts.com/author/Sergey+Mukomolov"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a:solidFill>
                  <a:schemeClr val="bg2">
                    <a:lumMod val="10000"/>
                  </a:schemeClr>
                </a:solidFill>
                <a:latin typeface="Centaur" panose="02030504050205020304" pitchFamily="18" charset="0"/>
              </a:rPr>
              <a:t>OMICS </a:t>
            </a:r>
            <a:r>
              <a:rPr lang="en-IN" sz="200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a:solidFill>
                  <a:schemeClr val="accent5">
                    <a:lumMod val="10000"/>
                  </a:schemeClr>
                </a:solidFill>
                <a:latin typeface="Microsoft YaHei" panose="020B0503020204020204" pitchFamily="34" charset="-122"/>
                <a:ea typeface="Microsoft YaHei" panose="020B0503020204020204" pitchFamily="34" charset="-122"/>
                <a:hlinkClick r:id="rId3"/>
              </a:rPr>
              <a:t>omicsonline.org/Submitmanuscript.php</a:t>
            </a:r>
            <a:r>
              <a:rPr lang="en-US" b="1">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653629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SYMPTOMS:</a:t>
            </a:r>
            <a:endParaRPr lang="en-US" dirty="0"/>
          </a:p>
        </p:txBody>
      </p:sp>
      <p:sp>
        <p:nvSpPr>
          <p:cNvPr id="3" name="Content Placeholder 2"/>
          <p:cNvSpPr>
            <a:spLocks noGrp="1"/>
          </p:cNvSpPr>
          <p:nvPr>
            <p:ph idx="1"/>
          </p:nvPr>
        </p:nvSpPr>
        <p:spPr/>
        <p:txBody>
          <a:bodyPr>
            <a:normAutofit fontScale="92500"/>
          </a:bodyPr>
          <a:lstStyle/>
          <a:p>
            <a:pPr fontAlgn="base"/>
            <a:r>
              <a:rPr lang="en-US" dirty="0"/>
              <a:t>fatigue</a:t>
            </a:r>
          </a:p>
          <a:p>
            <a:pPr fontAlgn="base"/>
            <a:r>
              <a:rPr lang="en-US" dirty="0"/>
              <a:t>flu-like symptoms</a:t>
            </a:r>
          </a:p>
          <a:p>
            <a:pPr fontAlgn="base"/>
            <a:r>
              <a:rPr lang="en-US" dirty="0"/>
              <a:t>dark urine</a:t>
            </a:r>
          </a:p>
          <a:p>
            <a:pPr fontAlgn="base"/>
            <a:r>
              <a:rPr lang="en-US" dirty="0"/>
              <a:t>pale-colored stool</a:t>
            </a:r>
          </a:p>
          <a:p>
            <a:pPr fontAlgn="base"/>
            <a:r>
              <a:rPr lang="en-US" dirty="0"/>
              <a:t>abdominal pain</a:t>
            </a:r>
          </a:p>
          <a:p>
            <a:pPr fontAlgn="base"/>
            <a:r>
              <a:rPr lang="en-US" dirty="0"/>
              <a:t>loss of appetite</a:t>
            </a:r>
          </a:p>
          <a:p>
            <a:pPr fontAlgn="base"/>
            <a:r>
              <a:rPr lang="en-US" dirty="0"/>
              <a:t>unexplained weight loss</a:t>
            </a:r>
          </a:p>
          <a:p>
            <a:pPr fontAlgn="base"/>
            <a:r>
              <a:rPr lang="en-US" dirty="0"/>
              <a:t>yellow skin and eyes (may be signs of jaundice)</a:t>
            </a:r>
          </a:p>
        </p:txBody>
      </p:sp>
    </p:spTree>
    <p:extLst>
      <p:ext uri="{BB962C8B-B14F-4D97-AF65-F5344CB8AC3E}">
        <p14:creationId xmlns:p14="http://schemas.microsoft.com/office/powerpoint/2010/main" val="2153222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normAutofit fontScale="92500" lnSpcReduction="20000"/>
          </a:bodyPr>
          <a:lstStyle/>
          <a:p>
            <a:pPr fontAlgn="base"/>
            <a:r>
              <a:rPr lang="en-US" b="1" dirty="0" smtClean="0"/>
              <a:t>Alcohol</a:t>
            </a:r>
            <a:endParaRPr lang="en-US" b="1" dirty="0"/>
          </a:p>
          <a:p>
            <a:pPr fontAlgn="base"/>
            <a:r>
              <a:rPr lang="en-US" dirty="0"/>
              <a:t>Hepatitis can be caused by liver damage from excessive alcohol consumption. This is sometimes referred to as “alcoholic hepatitis.” The alcohol causes the liver to swell and become inflamed. Other toxic causes include overuse of medication or exposure to poisons.</a:t>
            </a:r>
          </a:p>
          <a:p>
            <a:pPr fontAlgn="base"/>
            <a:r>
              <a:rPr lang="en-US" b="1" dirty="0"/>
              <a:t>Autoimmune Disease</a:t>
            </a:r>
          </a:p>
          <a:p>
            <a:pPr fontAlgn="base"/>
            <a:r>
              <a:rPr lang="en-US" dirty="0"/>
              <a:t>The immune system may mistake the liver as a harmful object and begins to attack it, hindering liver function.</a:t>
            </a:r>
          </a:p>
          <a:p>
            <a:endParaRPr lang="en-US" dirty="0"/>
          </a:p>
        </p:txBody>
      </p:sp>
    </p:spTree>
    <p:extLst>
      <p:ext uri="{BB962C8B-B14F-4D97-AF65-F5344CB8AC3E}">
        <p14:creationId xmlns:p14="http://schemas.microsoft.com/office/powerpoint/2010/main" val="2088685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4" name="Rectangle 3"/>
          <p:cNvSpPr>
            <a:spLocks noGrp="1" noChangeArrowheads="1"/>
          </p:cNvSpPr>
          <p:nvPr>
            <p:ph idx="1"/>
          </p:nvPr>
        </p:nvSpPr>
        <p:spPr/>
        <p:txBody>
          <a:bodyPr>
            <a:normAutofit/>
          </a:bodyPr>
          <a:lstStyle/>
          <a:p>
            <a:pPr fontAlgn="base"/>
            <a:r>
              <a:rPr lang="en-US" sz="2000" b="1" dirty="0"/>
              <a:t>Liver Biopsy</a:t>
            </a:r>
          </a:p>
          <a:p>
            <a:pPr fontAlgn="base"/>
            <a:r>
              <a:rPr lang="en-US" sz="2000" dirty="0"/>
              <a:t>A liver biopsy is a minimally invasive test that involves the doctor taking a sample of tissue from your liver. This is closed procedure. In other words, it can be done through the skin with a needle and does not require surgery. This test allows the doctor to determine if an infection or inflammation is present or if or liver damage has occurred.</a:t>
            </a:r>
          </a:p>
          <a:p>
            <a:pPr fontAlgn="base"/>
            <a:r>
              <a:rPr lang="en-US" sz="2000" b="1" dirty="0"/>
              <a:t>Liver Function Tests</a:t>
            </a:r>
          </a:p>
          <a:p>
            <a:pPr fontAlgn="base"/>
            <a:r>
              <a:rPr lang="en-US" sz="1900" dirty="0"/>
              <a:t>Liver</a:t>
            </a:r>
            <a:r>
              <a:rPr lang="en-US" sz="1900" b="1" dirty="0"/>
              <a:t> </a:t>
            </a:r>
            <a:r>
              <a:rPr lang="en-US" sz="1900" dirty="0"/>
              <a:t>function tests use blood samples to determine how efficiently the liver works. These tests check how the liver clears blood waste, protein, and enzymes. High liver enzyme levels may indicate that the liver is stressed </a:t>
            </a:r>
            <a:r>
              <a:rPr lang="en-US" sz="1900" dirty="0" smtClean="0"/>
              <a:t>or damaged</a:t>
            </a:r>
            <a:r>
              <a:rPr lang="en-US" dirty="0"/>
              <a:t>.</a:t>
            </a:r>
          </a:p>
          <a:p>
            <a:pPr>
              <a:lnSpc>
                <a:spcPct val="90000"/>
              </a:lnSpc>
            </a:pPr>
            <a:endParaRPr lang="en-US" dirty="0" smtClean="0"/>
          </a:p>
        </p:txBody>
      </p:sp>
    </p:spTree>
    <p:extLst>
      <p:ext uri="{BB962C8B-B14F-4D97-AF65-F5344CB8AC3E}">
        <p14:creationId xmlns:p14="http://schemas.microsoft.com/office/powerpoint/2010/main" val="3641444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hlinkClick r:id="rId2"/>
              </a:rPr>
              <a:t/>
            </a:r>
            <a:br>
              <a:rPr lang="en-US" dirty="0" smtClean="0">
                <a:hlinkClick r:id="rId2"/>
              </a:rPr>
            </a:br>
            <a:r>
              <a:rPr lang="en-US" dirty="0"/>
              <a:t/>
            </a:r>
            <a:br>
              <a:rPr lang="en-US" dirty="0"/>
            </a:br>
            <a:endParaRPr lang="en-US" dirty="0"/>
          </a:p>
        </p:txBody>
      </p:sp>
      <p:sp>
        <p:nvSpPr>
          <p:cNvPr id="3" name="Content Placeholder 2"/>
          <p:cNvSpPr>
            <a:spLocks noGrp="1"/>
          </p:cNvSpPr>
          <p:nvPr>
            <p:ph idx="1"/>
          </p:nvPr>
        </p:nvSpPr>
        <p:spPr>
          <a:xfrm>
            <a:off x="383060" y="364524"/>
            <a:ext cx="8229600" cy="6271054"/>
          </a:xfrm>
        </p:spPr>
        <p:txBody>
          <a:bodyPr>
            <a:normAutofit/>
          </a:bodyPr>
          <a:lstStyle/>
          <a:p>
            <a:pPr fontAlgn="base"/>
            <a:r>
              <a:rPr lang="en-US" sz="2200" b="1" dirty="0"/>
              <a:t>Ultrasound</a:t>
            </a:r>
          </a:p>
          <a:p>
            <a:pPr fontAlgn="base"/>
            <a:r>
              <a:rPr lang="en-US" sz="2200" dirty="0"/>
              <a:t>An abdominal ultrasound uses ultrasound waves to create an image of the organs within the abdomen. This test will reveal fluid in the abdomen, an enlarged liver, or liver damage.</a:t>
            </a:r>
          </a:p>
          <a:p>
            <a:pPr fontAlgn="base"/>
            <a:r>
              <a:rPr lang="en-US" sz="2200" b="1" dirty="0"/>
              <a:t>Blood Tests</a:t>
            </a:r>
          </a:p>
          <a:p>
            <a:pPr fontAlgn="base"/>
            <a:r>
              <a:rPr lang="en-US" sz="2200" dirty="0"/>
              <a:t>Blood</a:t>
            </a:r>
            <a:r>
              <a:rPr lang="en-US" sz="2200" b="1" dirty="0"/>
              <a:t> </a:t>
            </a:r>
            <a:r>
              <a:rPr lang="en-US" sz="2200" dirty="0"/>
              <a:t>tests used to detect the presence of hepatitis virus antibodies and antigen in the blood will indicate or confirm which virus is the cause of the hepatitis.</a:t>
            </a:r>
          </a:p>
          <a:p>
            <a:pPr fontAlgn="base"/>
            <a:r>
              <a:rPr lang="en-US" sz="2200" b="1" dirty="0"/>
              <a:t>Viral Antibody Testing</a:t>
            </a:r>
          </a:p>
          <a:p>
            <a:pPr fontAlgn="base"/>
            <a:r>
              <a:rPr lang="en-US" sz="2200" dirty="0"/>
              <a:t>Further viral antibody testing may be needed to determine if a specific type of the hepatitis virus is present.</a:t>
            </a:r>
          </a:p>
          <a:p>
            <a:pPr marL="0" indent="0">
              <a:buNone/>
            </a:pPr>
            <a:endParaRPr lang="en-US" dirty="0"/>
          </a:p>
        </p:txBody>
      </p:sp>
    </p:spTree>
    <p:extLst>
      <p:ext uri="{BB962C8B-B14F-4D97-AF65-F5344CB8AC3E}">
        <p14:creationId xmlns:p14="http://schemas.microsoft.com/office/powerpoint/2010/main" val="1534970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1342"/>
            <a:ext cx="8229600" cy="5594822"/>
          </a:xfrm>
        </p:spPr>
        <p:txBody>
          <a:bodyPr>
            <a:normAutofit/>
          </a:bodyPr>
          <a:lstStyle/>
          <a:p>
            <a:r>
              <a:rPr lang="en-US" dirty="0"/>
              <a:t>Viral hepatitis is the top cause of liver cancer, so people with chronic hepatitis B or C need monitoring even if they feel healthy. Blood tests can detect proteins that suggest the presence of liver cancer. </a:t>
            </a:r>
            <a:r>
              <a:rPr lang="en-US" dirty="0" smtClean="0"/>
              <a:t>A </a:t>
            </a:r>
            <a:r>
              <a:rPr lang="en-US" dirty="0"/>
              <a:t>biopsy is needed to determine if these areas are cancerous. Tumors that are found early may be surgically removed. But most liver cancers are difficult to treat.</a:t>
            </a:r>
          </a:p>
        </p:txBody>
      </p:sp>
    </p:spTree>
    <p:extLst>
      <p:ext uri="{BB962C8B-B14F-4D97-AF65-F5344CB8AC3E}">
        <p14:creationId xmlns:p14="http://schemas.microsoft.com/office/powerpoint/2010/main" val="3206203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p:cNvSpPr>
            <a:spLocks noGrp="1"/>
          </p:cNvSpPr>
          <p:nvPr>
            <p:ph type="pic" idx="1"/>
          </p:nvPr>
        </p:nvSpPr>
        <p:spPr>
          <a:xfrm>
            <a:off x="1742861" y="699272"/>
            <a:ext cx="5486400" cy="4114800"/>
          </a:xfrm>
        </p:spPr>
      </p:sp>
      <p:pic>
        <p:nvPicPr>
          <p:cNvPr id="3074" name="Picture 2" descr="C:\Users\mamatha-m\Desktop\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1731" y="679621"/>
            <a:ext cx="5461686" cy="417658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476634" y="5364545"/>
            <a:ext cx="6487296" cy="1384995"/>
          </a:xfrm>
          <a:prstGeom prst="rect">
            <a:avLst/>
          </a:prstGeom>
        </p:spPr>
        <p:txBody>
          <a:bodyPr wrap="square">
            <a:spAutoFit/>
          </a:bodyPr>
          <a:lstStyle/>
          <a:p>
            <a:r>
              <a:rPr lang="en-US" sz="2800" dirty="0"/>
              <a:t>Ultrasounds, CT scans, and MRIs can reveal abnormal lesions in the liver (seen here in green). </a:t>
            </a:r>
          </a:p>
        </p:txBody>
      </p:sp>
    </p:spTree>
    <p:extLst>
      <p:ext uri="{BB962C8B-B14F-4D97-AF65-F5344CB8AC3E}">
        <p14:creationId xmlns:p14="http://schemas.microsoft.com/office/powerpoint/2010/main" val="1912999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HOW HEPATITIS TREATED</a:t>
            </a:r>
            <a:endParaRPr lang="en-US" dirty="0"/>
          </a:p>
        </p:txBody>
      </p:sp>
      <p:sp>
        <p:nvSpPr>
          <p:cNvPr id="5" name="Content Placeholder 4"/>
          <p:cNvSpPr>
            <a:spLocks noGrp="1"/>
          </p:cNvSpPr>
          <p:nvPr>
            <p:ph idx="1"/>
          </p:nvPr>
        </p:nvSpPr>
        <p:spPr/>
        <p:txBody>
          <a:bodyPr>
            <a:normAutofit fontScale="92500" lnSpcReduction="20000"/>
          </a:bodyPr>
          <a:lstStyle/>
          <a:p>
            <a:pPr fontAlgn="base"/>
            <a:r>
              <a:rPr lang="en-US" sz="2400" b="1" dirty="0"/>
              <a:t>Hepatitis A</a:t>
            </a:r>
          </a:p>
          <a:p>
            <a:pPr fontAlgn="base"/>
            <a:r>
              <a:rPr lang="en-US" sz="2000" dirty="0"/>
              <a:t>Hepatitis A isn’t usually treated. Bed rest may be recommended if symptoms cause a great deal of discomfort. If you experience vomiting or diarrhea, you will be put on a special diet created by your doctor to prevent malnutrition or dehydration. Vaccination can also prevent HAV infections by helping your body produce the antibodies that fight this type of infection. Most children receive the vaccination between ages 12 and 18 months. Vaccination is also available for adults.</a:t>
            </a:r>
          </a:p>
          <a:p>
            <a:pPr fontAlgn="base"/>
            <a:r>
              <a:rPr lang="en-US" sz="2400" b="1" dirty="0"/>
              <a:t>Hepatitis B</a:t>
            </a:r>
          </a:p>
          <a:p>
            <a:pPr fontAlgn="base"/>
            <a:r>
              <a:rPr lang="en-US" sz="2100" dirty="0"/>
              <a:t>Acute hepatitis B doesn’t require specific treatment. Chronic hepatitis B is treated with anti-viral medications. This form of treatment can be costly, since the treatment must be followed for several months or years. Treatment for chronic hepatitis B also requires regular medical evaluations and monitoring to determine if the virus is progressing. The CDC recommends vaccinations for hepatitis B for all infants at birth. The vaccine is also recommended for all health care and medical personnel</a:t>
            </a:r>
          </a:p>
          <a:p>
            <a:endParaRPr lang="en-US" sz="2400" dirty="0"/>
          </a:p>
        </p:txBody>
      </p:sp>
    </p:spTree>
    <p:extLst>
      <p:ext uri="{BB962C8B-B14F-4D97-AF65-F5344CB8AC3E}">
        <p14:creationId xmlns:p14="http://schemas.microsoft.com/office/powerpoint/2010/main" val="1151896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68411"/>
            <a:ext cx="8229600" cy="5557752"/>
          </a:xfrm>
        </p:spPr>
        <p:txBody>
          <a:bodyPr/>
          <a:lstStyle/>
          <a:p>
            <a:pPr fontAlgn="base"/>
            <a:r>
              <a:rPr lang="en-US" sz="2000" b="1" dirty="0"/>
              <a:t>Hepatitis C</a:t>
            </a:r>
          </a:p>
          <a:p>
            <a:pPr fontAlgn="base"/>
            <a:r>
              <a:rPr lang="en-US" sz="1800" dirty="0"/>
              <a:t>Antiviral medications are used to treat both acute and chronic forms of hepatitis C. People who develop chronic hepatitis C are typically treated with a combination of antiviral drug therapies. They may also need further testing to determine the best form of treatment. People who develop cirrhosis (scarring of the liver) or liver disease as a result of chronic hepatitis C may be candidates for liver transplantation</a:t>
            </a:r>
            <a:r>
              <a:rPr lang="en-US" sz="1800" dirty="0" smtClean="0"/>
              <a:t>.</a:t>
            </a:r>
          </a:p>
          <a:p>
            <a:pPr fontAlgn="base"/>
            <a:r>
              <a:rPr lang="en-US" sz="1800" b="1" dirty="0"/>
              <a:t>Hepatitis E</a:t>
            </a:r>
          </a:p>
          <a:p>
            <a:pPr fontAlgn="base"/>
            <a:r>
              <a:rPr lang="en-US" sz="1800" dirty="0"/>
              <a:t>There are currently no specific medical therapies to treat hepatitis E. Because the infection is often acute, it typically resolves on its own. People with this type of infection are often advised to get adequate rest, drink plenty of fluids and nutrients, and avoid alcohol.</a:t>
            </a:r>
          </a:p>
          <a:p>
            <a:pPr fontAlgn="base"/>
            <a:endParaRPr lang="en-US" sz="1800" dirty="0"/>
          </a:p>
          <a:p>
            <a:pPr marL="0" indent="0">
              <a:buNone/>
            </a:pPr>
            <a:endParaRPr lang="en-US" dirty="0"/>
          </a:p>
        </p:txBody>
      </p:sp>
    </p:spTree>
    <p:extLst>
      <p:ext uri="{BB962C8B-B14F-4D97-AF65-F5344CB8AC3E}">
        <p14:creationId xmlns:p14="http://schemas.microsoft.com/office/powerpoint/2010/main" val="3379305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t>Approved By</a:t>
            </a:r>
          </a:p>
          <a:p>
            <a:pPr marL="0" indent="0">
              <a:buNone/>
            </a:pPr>
            <a:endParaRPr lang="en-US" dirty="0"/>
          </a:p>
          <a:p>
            <a:pPr marL="0" indent="0">
              <a:buNone/>
            </a:pPr>
            <a:r>
              <a:rPr lang="en-US" sz="2000" b="1" dirty="0" smtClean="0"/>
              <a:t> </a:t>
            </a:r>
          </a:p>
          <a:p>
            <a:pPr marL="0" indent="0">
              <a:buNone/>
            </a:pPr>
            <a:endParaRPr lang="en-US" b="1" dirty="0"/>
          </a:p>
          <a:p>
            <a:pPr marL="0" indent="0">
              <a:buNone/>
            </a:pPr>
            <a:r>
              <a:rPr lang="en-US" sz="2400" b="1" dirty="0" smtClean="0"/>
              <a:t>E-signature: </a:t>
            </a:r>
          </a:p>
          <a:p>
            <a:pPr marL="0" indent="0">
              <a:buNone/>
            </a:pPr>
            <a:endParaRPr lang="en-US" sz="2400" b="1" dirty="0"/>
          </a:p>
        </p:txBody>
      </p:sp>
    </p:spTree>
    <p:extLst>
      <p:ext uri="{BB962C8B-B14F-4D97-AF65-F5344CB8AC3E}">
        <p14:creationId xmlns:p14="http://schemas.microsoft.com/office/powerpoint/2010/main" val="1625431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4572"/>
            <a:ext cx="8229600" cy="5591591"/>
          </a:xfrm>
        </p:spPr>
        <p:txBody>
          <a:bodyPr/>
          <a:lstStyle/>
          <a:p>
            <a:pPr algn="ctr"/>
            <a:endParaRPr lang="en-US" dirty="0" smtClean="0">
              <a:latin typeface="Verdana" pitchFamily="34" charset="0"/>
              <a:ea typeface="Verdana" pitchFamily="34" charset="0"/>
              <a:cs typeface="Verdana" pitchFamily="34" charset="0"/>
            </a:endParaRPr>
          </a:p>
          <a:p>
            <a:pPr algn="ctr"/>
            <a:endParaRPr lang="en-US" dirty="0">
              <a:latin typeface="Verdana" pitchFamily="34" charset="0"/>
              <a:ea typeface="Verdana" pitchFamily="34" charset="0"/>
              <a:cs typeface="Verdana" pitchFamily="34" charset="0"/>
            </a:endParaRPr>
          </a:p>
          <a:p>
            <a:pPr marL="0" indent="0" algn="ctr">
              <a:buNone/>
            </a:pPr>
            <a:endParaRPr lang="en-US" dirty="0" smtClean="0">
              <a:latin typeface="Verdana" pitchFamily="34" charset="0"/>
              <a:ea typeface="Verdana" pitchFamily="34" charset="0"/>
              <a:cs typeface="Verdana" pitchFamily="34" charset="0"/>
            </a:endParaRPr>
          </a:p>
          <a:p>
            <a:pPr marL="0" indent="0" algn="ctr">
              <a:buNone/>
            </a:pPr>
            <a:r>
              <a:rPr lang="en-US" sz="7200" dirty="0" smtClean="0">
                <a:solidFill>
                  <a:srgbClr val="00B0F0"/>
                </a:solidFill>
                <a:latin typeface="Verdana" pitchFamily="34" charset="0"/>
                <a:ea typeface="Verdana" pitchFamily="34" charset="0"/>
                <a:cs typeface="Verdana" pitchFamily="34" charset="0"/>
              </a:rPr>
              <a:t>THANK YOU</a:t>
            </a:r>
            <a:endParaRPr lang="en-US" sz="7200" dirty="0">
              <a:solidFill>
                <a:srgbClr val="00B0F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42752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3086101"/>
            <a:ext cx="4076700" cy="1485899"/>
          </a:xfrm>
        </p:spPr>
        <p:txBody>
          <a:bodyPr>
            <a:normAutofit fontScale="90000"/>
          </a:bodyPr>
          <a:lstStyle/>
          <a:p>
            <a:r>
              <a:rPr lang="en-US" sz="2500" dirty="0" smtClean="0">
                <a:latin typeface="Verdana" pitchFamily="34" charset="0"/>
                <a:ea typeface="Verdana" pitchFamily="34" charset="0"/>
                <a:cs typeface="Verdana" pitchFamily="34" charset="0"/>
              </a:rPr>
              <a:t>          EDITOR </a:t>
            </a:r>
            <a:br>
              <a:rPr lang="en-US" sz="2500" dirty="0" smtClean="0">
                <a:latin typeface="Verdana" pitchFamily="34" charset="0"/>
                <a:ea typeface="Verdana" pitchFamily="34" charset="0"/>
                <a:cs typeface="Verdana" pitchFamily="34" charset="0"/>
              </a:rPr>
            </a:br>
            <a:r>
              <a:rPr lang="en-US" sz="2500" dirty="0" smtClean="0">
                <a:latin typeface="Verdana" pitchFamily="34" charset="0"/>
                <a:ea typeface="Verdana" pitchFamily="34" charset="0"/>
                <a:cs typeface="Verdana" pitchFamily="34" charset="0"/>
              </a:rPr>
              <a:t>          journal</a:t>
            </a:r>
            <a:br>
              <a:rPr lang="en-US" sz="2500" dirty="0" smtClean="0">
                <a:latin typeface="Verdana" pitchFamily="34" charset="0"/>
                <a:ea typeface="Verdana" pitchFamily="34" charset="0"/>
                <a:cs typeface="Verdana" pitchFamily="34" charset="0"/>
              </a:rPr>
            </a:br>
            <a:r>
              <a:rPr lang="en-US" sz="2500" dirty="0" smtClean="0">
                <a:latin typeface="Verdana" pitchFamily="34" charset="0"/>
                <a:ea typeface="Verdana" pitchFamily="34" charset="0"/>
                <a:cs typeface="Verdana" pitchFamily="34" charset="0"/>
              </a:rPr>
              <a:t>              of</a:t>
            </a:r>
            <a:br>
              <a:rPr lang="en-US" sz="2500" dirty="0" smtClean="0">
                <a:latin typeface="Verdana" pitchFamily="34" charset="0"/>
                <a:ea typeface="Verdana" pitchFamily="34" charset="0"/>
                <a:cs typeface="Verdana" pitchFamily="34" charset="0"/>
              </a:rPr>
            </a:br>
            <a:r>
              <a:rPr lang="en-US" sz="2500" dirty="0" smtClean="0">
                <a:latin typeface="Verdana" pitchFamily="34" charset="0"/>
                <a:ea typeface="Verdana" pitchFamily="34" charset="0"/>
                <a:cs typeface="Verdana" pitchFamily="34" charset="0"/>
              </a:rPr>
              <a:t>Virology and mycology</a:t>
            </a:r>
            <a:endParaRPr lang="en-US" sz="2500" dirty="0">
              <a:latin typeface="Verdana" pitchFamily="34" charset="0"/>
              <a:ea typeface="Verdana" pitchFamily="34" charset="0"/>
              <a:cs typeface="Verdana"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725466789"/>
              </p:ext>
            </p:extLst>
          </p:nvPr>
        </p:nvGraphicFramePr>
        <p:xfrm>
          <a:off x="6335521" y="4264715"/>
          <a:ext cx="5435565" cy="293370"/>
        </p:xfrm>
        <a:graphic>
          <a:graphicData uri="http://schemas.openxmlformats.org/drawingml/2006/table">
            <a:tbl>
              <a:tblPr/>
              <a:tblGrid>
                <a:gridCol w="5435565"/>
              </a:tblGrid>
              <a:tr h="211014">
                <a:tc>
                  <a:txBody>
                    <a:bodyPr/>
                    <a:lstStyle/>
                    <a:p>
                      <a:pPr algn="l"/>
                      <a:endParaRPr lang="en-US" dirty="0"/>
                    </a:p>
                  </a:txBody>
                  <a:tcPr marL="9525" marR="9525" marT="9525" marB="9525">
                    <a:lnL>
                      <a:noFill/>
                    </a:lnL>
                    <a:lnR>
                      <a:noFill/>
                    </a:lnR>
                    <a:lnT>
                      <a:noFill/>
                    </a:lnT>
                    <a:lnB>
                      <a:noFill/>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338116098"/>
              </p:ext>
            </p:extLst>
          </p:nvPr>
        </p:nvGraphicFramePr>
        <p:xfrm>
          <a:off x="3736975" y="8084457"/>
          <a:ext cx="6953250" cy="522514"/>
        </p:xfrm>
        <a:graphic>
          <a:graphicData uri="http://schemas.openxmlformats.org/drawingml/2006/table">
            <a:tbl>
              <a:tblPr/>
              <a:tblGrid>
                <a:gridCol w="2112380"/>
                <a:gridCol w="4840870"/>
              </a:tblGrid>
              <a:tr h="522514">
                <a:tc>
                  <a:txBody>
                    <a:bodyPr/>
                    <a:lstStyle/>
                    <a:p>
                      <a:endParaRPr lang="en-US" dirty="0"/>
                    </a:p>
                  </a:txBody>
                  <a:tcPr marL="9525" marR="9525" marT="9525" marB="952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endParaRPr lang="en-US" dirty="0"/>
                    </a:p>
                  </a:txBody>
                  <a:tcPr marL="9525" marR="9525" marT="9525" marB="9525">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bl>
          </a:graphicData>
        </a:graphic>
      </p:graphicFrame>
      <p:sp>
        <p:nvSpPr>
          <p:cNvPr id="2" name="Rectangle 1"/>
          <p:cNvSpPr/>
          <p:nvPr/>
        </p:nvSpPr>
        <p:spPr>
          <a:xfrm>
            <a:off x="3480491" y="239876"/>
            <a:ext cx="2815386" cy="492443"/>
          </a:xfrm>
          <a:prstGeom prst="rect">
            <a:avLst/>
          </a:prstGeom>
        </p:spPr>
        <p:txBody>
          <a:bodyPr wrap="none">
            <a:spAutoFit/>
          </a:bodyPr>
          <a:lstStyle/>
          <a:p>
            <a:r>
              <a:rPr lang="en-US" sz="2600" b="1" dirty="0" err="1">
                <a:solidFill>
                  <a:srgbClr val="002060"/>
                </a:solidFill>
                <a:latin typeface="+mj-lt"/>
              </a:rPr>
              <a:t>Valentina</a:t>
            </a:r>
            <a:r>
              <a:rPr lang="en-US" sz="2600" b="1" dirty="0">
                <a:solidFill>
                  <a:srgbClr val="002060"/>
                </a:solidFill>
                <a:latin typeface="+mj-lt"/>
              </a:rPr>
              <a:t> </a:t>
            </a:r>
            <a:r>
              <a:rPr lang="en-US" sz="2600" b="1" dirty="0" err="1">
                <a:solidFill>
                  <a:srgbClr val="002060"/>
                </a:solidFill>
                <a:latin typeface="+mj-lt"/>
              </a:rPr>
              <a:t>Tefanova</a:t>
            </a:r>
            <a:endParaRPr lang="en-US" sz="2600" b="1" dirty="0">
              <a:solidFill>
                <a:srgbClr val="002060"/>
              </a:solidFill>
              <a:latin typeface="+mj-lt"/>
            </a:endParaRPr>
          </a:p>
        </p:txBody>
      </p:sp>
      <p:sp>
        <p:nvSpPr>
          <p:cNvPr id="6" name="Rectangle 5"/>
          <p:cNvSpPr/>
          <p:nvPr/>
        </p:nvSpPr>
        <p:spPr>
          <a:xfrm>
            <a:off x="406400" y="4860836"/>
            <a:ext cx="4572000" cy="1200329"/>
          </a:xfrm>
          <a:prstGeom prst="rect">
            <a:avLst/>
          </a:prstGeom>
        </p:spPr>
        <p:txBody>
          <a:bodyPr>
            <a:spAutoFit/>
          </a:bodyPr>
          <a:lstStyle/>
          <a:p>
            <a:r>
              <a:rPr lang="en-US" dirty="0" err="1"/>
              <a:t>Ph.D</a:t>
            </a:r>
            <a:r>
              <a:rPr lang="en-US" dirty="0"/>
              <a:t/>
            </a:r>
            <a:br>
              <a:rPr lang="en-US" dirty="0"/>
            </a:br>
            <a:r>
              <a:rPr lang="en-US" dirty="0"/>
              <a:t>Department of Virology</a:t>
            </a:r>
            <a:br>
              <a:rPr lang="en-US" dirty="0"/>
            </a:br>
            <a:r>
              <a:rPr lang="en-US" dirty="0"/>
              <a:t>National Institute for Health Development</a:t>
            </a:r>
            <a:br>
              <a:rPr lang="en-US" dirty="0"/>
            </a:br>
            <a:r>
              <a:rPr lang="en-US" dirty="0"/>
              <a:t>Estonia</a:t>
            </a:r>
            <a:endParaRPr lang="en-US" dirty="0">
              <a:solidFill>
                <a:srgbClr val="002060"/>
              </a:solidFill>
            </a:endParaRPr>
          </a:p>
        </p:txBody>
      </p:sp>
      <p:pic>
        <p:nvPicPr>
          <p:cNvPr id="12" name="Picture 3" descr="C:\Users\rakesh-s\Desktop\indexF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8342" y="5670896"/>
            <a:ext cx="1175657" cy="1182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2" descr="Image result for University of Arkansas for Medical Sciences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Image result for University of Arkansas for Medical Sciences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2" descr="http://omicsonline.org/reporting-system/photos/virology-mycology-valentina-tefanova-1166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400" y="3071812"/>
            <a:ext cx="1282700" cy="1677988"/>
          </a:xfrm>
          <a:prstGeom prst="rect">
            <a:avLst/>
          </a:prstGeom>
          <a:noFill/>
          <a:extLst>
            <a:ext uri="{909E8E84-426E-40DD-AFC4-6F175D3DCCD1}">
              <a14:hiddenFill xmlns:a14="http://schemas.microsoft.com/office/drawing/2010/main">
                <a:solidFill>
                  <a:srgbClr val="FFFFFF"/>
                </a:solidFill>
              </a14:hiddenFill>
            </a:ext>
          </a:extLst>
        </p:spPr>
      </p:pic>
      <p:sp>
        <p:nvSpPr>
          <p:cNvPr id="10" name="AutoShape 4" descr="data:image/jpeg;base64,/9j/4AAQSkZJRgABAQAAAQABAAD/2wCEAAkGBxAQEBQUDxQUFRAQFBUUFRQUFBQVFBgQFhQWFxQXFBQYHCggGB0lGxQUITEhJSkrLjAuFx8zODMsNygtLisBCgoKDg0OGhAQGywkHyQ0LCwsLCwsLCwsLCwsLCwsLCwsLCwsLCwsLCwsLCwsLCwsLCwsLCwsLCwsLCwsLCwsLP/AABEIAKEAogMBEQACEQEDEQH/xAAbAAEAAgMBAQAAAAAAAAAAAAAABQcBBAYCA//EAD4QAAEDAQMGCwYFBAMAAAAAAAEAAgMRBAUGEiExQVFxEyIyNGFygZGhstFCU2KSscEUFiMzUgeC4fBDwtL/xAAaAQEAAgMBAAAAAAAAAAAAAAAABAYBAwUC/8QALxEAAgIBAwMCBgMAAQUAAAAAAAECAwQFETESIUETURUyMzRSYSJxgUIUIySRof/aAAwDAQACEQMRAD8AvFAEAQBAEAQBAEAQBAEAQBAEAQBAEAQBAEAQBAEBiqwAsgygCA8ueBpWG9luF37Hnhm7R3heeuO2+566X7GeGbtHeFnrj7jpl7Dhm7R3hOuPuOmXsOGbtHeE64+46Zexjh27R3hY9SPG46Jex7Dl7PJlAeXPA0rDaXJlLd7Hnhm7R3hY6478meh+xlsoOg13J1x9zDjJco9ArO5gysgIAgCA8uKw/djbc5a24xYyfIa3Kibmc8HPlfCNYGdce3VVG3oXHudOrTZTq6nydDY7ZHM0OjcHNOsfddSu2uxfxZz51zre0kbK2I8cmVkGreFijnYWSNDmn67R0rVbVG1dMuDZVZKuXXErvEGH32V1RxojodTR0O9VV83AlRLdcFjws2N3zckNkhc4n/4MkLA/wZIQf4ZyQvcW1/I8uEZeC17kmy7PE7axv0VzxHvTF+5UMiPTbJG+pJqOL/qHLniZ1nfQBcHW5LaMfJ2tIg3Js43JC4B29ls+D3FI5hqwlrhrBoV6jOVb3R5ddc1tJHXYaxQ4vEVoNcrM1505WoO9V3MHU230WHGztNUI9cDswV3zinpAEAQEXiW1GKyyObmdSgPSc1VDz7HCiTRJxK1O6KZVypze5bl2RtXdeEtnflROodY1HeNa34+TPHe8WaLsaGQtpL/TvLjxLFaKNfRkv8Scx6p1qyYmoQuW0uzK7lYE6X/HuidBXRT34IJmic9gfOeBr2lrwC1woQdi8zrjOPTLgzGTg90VtiK5HWV9RUxO5Lth/i5VTOwpY8t1wWbBzY3x78kQoDWxPX7CwZCDfZMsfBcuVZGfAXN7jUeBCtuly6sdfoq2ow6b2ThK6HsQPcrvG82VayPdsa3tNXf9gqtq8t8j+kWXSY9NG/uQC5e50kgi5D7fxNq7bBJaHhkQz6zqaNpKk41E7Zrp8EfIuhTB9XktWysc1jQ45TgACdpppVyrTUUmVObUpNo+y9nkIAgILGnNHdZvmC52qfbsnad9eJW6qXBaW+QsGAsp9wdLcmK3xUZPx49Tvab/AOguxiapKH8bO6OTl6XGf8oc+x29itkczcqNwc07PuNSsFV0LI9UXucOyuVb6ZLY2Krcaz4WuzNlY5kgq1woR6bCtc64zi4y7pnqFjhLrjyVtf1zPsr6ZzG7ku+x6VU8zDljy25XuWnDy1fDvyiLUF9iYnuER5bO7/p+79CQbJK97W+isujN+k1+yv6ul6ya9jqCuyjlPgq3ET8q1TE/zI7BmVMzpdV8i2YUemiJHKJsSl3JC5roktL8lgo0cp9Mw9SpmJiyyHt49yLk5UcePfkse6rtjs7MiMbydJO0lWrHx4UQUUVi6+d0uqRureaUtjKyZCAICCxrzR3Wb5gudqn27Jun/XiVuqky1e4QBDAWDPg2LFbZIXZUTi09Gg7xoK31X2VvqizRbjwtXTJHZ3Ni6OSjbRRj/wCXsHt1Lv4urRn2s7M4eVpsqu8O6Ona8HRnB1jQuumnwzl7Ncnxt1jZMwskFWu0+oOorXbTG2LjI912ShLqiyuL8uOSzOOYuiPJeBm3O2FVbLwZ0y3XdFlxM2Fq2l2ZFKDtvwT25Lu+Cw8FWJ0Vnq8UMjsqnw0AH08VadLq6K+Cr6jb129joCun7HP9ytMU2J8dpeSDkyHKaaGhr07VU9QokrnsuzLRgZEHSlJ8Hu5cOS2ggvBZFrJFCR8IP1XrF0yy3vLsjzlahCvtDksGw2NkLAyMUaP9zqy1VQqjtFFdsslZLeTNiq2o8CqbhmVkBAEBBY15o7rN8wXO1T7dk3T/AK8St1UmWr3CAIAgCGAm4RKXPf01mPFOUzWx2imuh1KdjZ9tL25X7IWTg13Lfhnd3RfsNpHFNH62OzO7NvYrHj5td3ZPuV+/Esq5XYknsBFDnB0gqXKKl2ZGi2uOTTjuWzB2UImZW3JGlaFi0b9Sijc8i1rZyZvhqk8cGkURAwWgrDinygt0ZyUS24BhP0NvJz+IMSsgqyOjptnst63oubmahCpbR7sn4uFK17vsjew3aHy2aN8hq52USf7ipGHa7a1NkfJgoWOCJRSzQEAQEFjXmjus3zBc7VPt2TdP+vErdVJlq9wgCGAgCAIAi/Y/o9RyFpDmkhzTUEaQV7hOUHvExOMZrpkWHhW+jaYyH/ux0r0t1O6NfcrTp2X60NnyisZ2J6M91wT4XSRBMoAgCAICBxbeboIOIaPkOSDsGsjp9Vz9RyfQqe3LJuBQrre/BXJJJqdJ166qpN795FqiowfSiy8I8zi3O87lb9Oa/wCnjsVPPX/kSJlTiIEAQEFjXmjus3zBc7VPt2TdP+vErdVJlq9wgCAIAspMwFj/AEbS8BDIXpRb47nluP8AyWx2+B7rkjy5ZAW5YDWg5jTTUj/dCsWk41le8peTgapkxtaivB1wXaOSEAQBAEBE4hur8TCW6Ht4zD07DvULNxvXr2RJxMj0bEytrVZnxOLZGlrhqP22hVSyidfaSLTXdXZ/KDLGwjzOLc7zuVp09/8AYiVjN+vImVPIgQBAQWNeaO3t8wXP1Pvjsm6f9dFbqot7lqe6/wBPUcTnclpJ6ASvca3LhHmc4x5ZIQYftb+TC4Da6jfBxBUmGn5EuIkWWfjx/wCRvR4PtR05Dd7vQKRHSL3z2I8tWpXBtR4Il9qVg3AlblotnmRqesV+Is2osDN9qY9jQPEqRHRo7d2aJatLf+KNyLBdlHKMjt7gB4ALfDSKVzuzVPVbpcbIk7Hclmi/bjaCNZznvKlQwqI/LHuRLMu6fzSZIUUnvtsaFyegvQCAIAgCAxRDGxr2uxRyikjWuHSKrVZRCxbSRshZOD3iz1ZLK2JgZGKMbWg3mv3XqFahHpiYnNzl1SPuvZ5CAIDTvSwMtEZjkqGkg8U0ObpotN9MLYdM+DbVbOqXVHk07NhuyR6IwTteS76qNDApglsv/ZuszbrOZElFC1uZrQB0ABTFCC4SIrk292z6L1x4MCiALHZeRz4NO13tZ4v3JGNOytT2NGcrRZlVQ+eRuhj2T+WJCWvGsDf22uf0nijxzqBZrFS+UnQ0q5/N2I1+N5tUbAOkn/CiS1me/ZEtaPDbvIkrkxaJpBHKwMc40BBq0nYdil4up+rNRZDyNOlVHrR1AXYOYZQBAEAQGEBlAEAQBAEBgrAMLLMbrg+U1oYwVe5rRtJA+q8SthH5meow6n2TIe14ssrNDi87GAkfNoUC3VceHD3ZNr026fjZEHbMbSnNCwN6XGp7tC512sTfyLb+yfVpMV87IS2XzaZeXK4jYOKO4LnWZ19nMjoV4VEOEaCitt92SYrp4CAICUwzZTLaowNDHB5OwNNR40U3T6pTvW3gh59ihQ0/JaKuJVTCDcIDKA8yuo0nYCfBeZPaLZlclWS37anOLuFeKmoAcQB0UCqEs6+UntJlqWBSoL+KN+w4ttMfLIkb8QofmFPELfRqlkFtJ7mi3Sq5fL2O5uq28PCyQAjLGg6qEj7Kx49vrVqSK/bU65uLN1bzWEAQEZiK3us8DpGAFwIGfRnNNSi5d7prc0SMWpW2KLODtWJbXJ/yFo2MAb46fFVmeo5Ev+WxYYafRDlbkXLK5xq4lx2kknvKiSslJ7ttktQguyieV43PXb2Czux28ILACALAAXpLvsYb2W74LFwjc/4eLKcP1ZM5+Fupv3Vr03E9GHVJd2VnPyfVs2XCJ9dIgMh8RX42ytGbKkdyW9G09CgZmaqF+/BMxMR3y28eSMuHFfCyCOcBpdma5taV2GuhRcPVPVn0z5JOXpvpw6od0dWF2EcoOFQjW62MoqW9LMYppGH2XGm45x4KlZUPSulFFtx7PUqjI1VH8EryWZhHmcW53ncrfpv28SpZ315Eyp5ECAICCxrzR3Wb5gudqn27Jun/AF4lbqpMtXuEAQwEAQBDIQw+To8HXNw0nCvH6cZzV1v0+GYrsaZh9cuuXBytRy+mPRHllgAKy7bdiuhzqZzoCNpLdmUt+yKsv23/AIid768WuS3qDMPue1U7Ovdtr9kWvDo9Kpe7NAGmjSM6iRk4NSXJKnFSXT4LPw3eP4iztceWOK7rD/FD2q44OQrak/JU8uj0rGiUUwjHFY8u+hbM0aeI/f7J+yr+sY3dWR/07ek5HNcv8OQXBO5EszCPMotzvO5W/Tft4lTzfryJlTyIEAQEFjXmjus3zBc7VPt2TdP+vErdVJlq9wgCGAgCGQgNq7bC6eVsbNLjnOxusrfj0SusUER8m9UxcmWld9kZDG1jBRrRT1JVypqjVFQRU7ZuyTlLk2KLaeCDxdb+BszgDR0nEG3PpPcudqN3pUP3ZNwKfVuX6K3VTfYtW+7/AKCxv33MLsdNgW3ZExjJzSio67f8V7l2dIv6ZuEvPH9nJ1WneKsXg75WRb7dyvmpeljbNC+N2hzabjpB7CAVpyKlZXKLNlNjrsUkVTNEWOLXCjmkg79apc4ODcXyXGE1PaS4LJwjzKLc7zuVs037eJVc368iZU8iBAEBBY15o7rN8wXO1T7dk3T/AK8St1UmWr3CAIYCAIZQRLcw2WHhC6OBiy3j9SXOdobqCtem4qpr6nyysahku2fSuEdCF0ktiB+zKyCusa2/hbRkA8WEZP8AeeUfoOxVbVbvUu6VwiyaVV6dfW/Jz65X7Olwv7CA+tlnMb2vbpY4OHYVsqm4TUl4PFkFZBwfktmyTtkja9uh7QR2iqu1VinBSXkp04OM2n4PqV7PH6ODxzd2RKJWjiyZndcDT2j6Kt6vj9EuteSw6TkdUfTfg6XCPMotzvO5dbTft4nKzfryJlTyIEAQEHjJhNjfTVkk7gQufqUd6GTMB7XxK2VRRa5BYAWTAQBNtxw9yawpdfDzguH6cVHO6TXijvXR03G9a3d8I5+oZCqr2XLLKAVtKyCgNO9rYIIXyH2WmnS7UO9R8m1V1OTNtFbssUEVRI8uJLs5JqT0lUuc3OTky4RgoJRRheTIQBByd3gS3ZcLonHPGajqOOjsNewhWbSL1Kt1vwV3VKXCxT9zql2DlkfftgFogezWRVp2PGcFRcyn1anE3413pWqR8cLRObZIw4UIDqj+4rGFX6dKgz1lz67ZSJYKWRUEMhAfG2WcSRuY7kvBadxWu2HXBx9z1CbhNSXgqu87vfZ5Cx43HUW6iFTsnHnVLui24+RC6G6fc1FGN4QBDIA2L1FNvZHlvbuyzsO3Z+Hga323cZ5+I0+lAOxW/CoVNPbkqeZe7bm/BLqaRjBQbnEY7vLKc2FuhvGfvPJHd9Qq9rGRvtWjuaTj82M5JcE7S3CGQsgICUwzbuAtLCeS45DtztHjRTcC70rlLwQs+r1KXHyu5aFVcN91uVUIAAsh92ZQBAEBgoDVvC74p25MrQ4atoO0HUtN1MLVtJGyq2dT3iznJsERk8SRzRsIBXLno0W+0jox1aa5R8/yMPfH5QtfwVfkbfjD/EfkYe+Pyj1Wfgq/IfF3+Js3dhBkUrXueXhhqBkgcbUtuPpUa59Te5pv1J2w6UtjqF1+ODlsysg8vWGt0N0uTk7Tg4yPc98xLnEknJ1rjW6Q7J9UpHWp1T0o9MYnz/Iw98flHqvD0aPiRs+Lv8R+Rh74/KPVY+Cr8v8A4Pi7/EfkYe+Pyj1Wfgq/IfF3+I/Iw98flHqnwZfkY+Lv8R+Rh74/KEjo/S9+oS1ZtbdJ1lmjLWtDjUgAE7aa12q04x2Zx5tN9j6r2YMoAgCAIAgCAUQBAEAQBAEAQBAEAQBAEAQBAEAQBAEAQBAEAQBAEAQBAEAQBAEAQBAEAQBAEAQBAEB//9k="/>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6" descr="data:image/jpeg;base64,/9j/4AAQSkZJRgABAQAAAQABAAD/2wCEAAkGBxAQEBQUDxQUFRAQFBUUFRQUFBQVFBgQFhQWFxQXFBQYHCggGB0lGxQUITEhJSkrLjAuFx8zODMsNygtLisBCgoKDg0OGhAQGywkHyQ0LCwsLCwsLCwsLCwsLCwsLCwsLCwsLCwsLCwsLCwsLCwsLCwsLCwsLCwsLCwsLCwsLP/AABEIAKEAogMBEQACEQEDEQH/xAAbAAEAAgMBAQAAAAAAAAAAAAAABQcBBAYCA//EAD4QAAEDAQMGCwYFBAMAAAAAAAEAAgMRBAUGEiExQVFxEyIyNGFygZGhstFCU2KSscEUFiMzUgeC4fBDwtL/xAAaAQEAAgMBAAAAAAAAAAAAAAAABAYBAwUC/8QALxEAAgIBAwMCBgMAAQUAAAAAAAECAwQFETESIUETURUyMzRSYSJxgUIUIySRof/aAAwDAQACEQMRAD8AvFAEAQBAEAQBAEAQBAEAQBAEAQBAEAQBAEAQBAEBiqwAsgygCA8ueBpWG9luF37Hnhm7R3heeuO2+566X7GeGbtHeFnrj7jpl7Dhm7R3hOuPuOmXsOGbtHeE64+46Zexjh27R3hY9SPG46Jex7Dl7PJlAeXPA0rDaXJlLd7Hnhm7R3hY6478meh+xlsoOg13J1x9zDjJco9ArO5gysgIAgCA8uKw/djbc5a24xYyfIa3Kibmc8HPlfCNYGdce3VVG3oXHudOrTZTq6nydDY7ZHM0OjcHNOsfddSu2uxfxZz51zre0kbK2I8cmVkGreFijnYWSNDmn67R0rVbVG1dMuDZVZKuXXErvEGH32V1RxojodTR0O9VV83AlRLdcFjws2N3zckNkhc4n/4MkLA/wZIQf4ZyQvcW1/I8uEZeC17kmy7PE7axv0VzxHvTF+5UMiPTbJG+pJqOL/qHLniZ1nfQBcHW5LaMfJ2tIg3Js43JC4B29ls+D3FI5hqwlrhrBoV6jOVb3R5ddc1tJHXYaxQ4vEVoNcrM1505WoO9V3MHU230WHGztNUI9cDswV3zinpAEAQEXiW1GKyyObmdSgPSc1VDz7HCiTRJxK1O6KZVypze5bl2RtXdeEtnflROodY1HeNa34+TPHe8WaLsaGQtpL/TvLjxLFaKNfRkv8Scx6p1qyYmoQuW0uzK7lYE6X/HuidBXRT34IJmic9gfOeBr2lrwC1woQdi8zrjOPTLgzGTg90VtiK5HWV9RUxO5Lth/i5VTOwpY8t1wWbBzY3x78kQoDWxPX7CwZCDfZMsfBcuVZGfAXN7jUeBCtuly6sdfoq2ow6b2ThK6HsQPcrvG82VayPdsa3tNXf9gqtq8t8j+kWXSY9NG/uQC5e50kgi5D7fxNq7bBJaHhkQz6zqaNpKk41E7Zrp8EfIuhTB9XktWysc1jQ45TgACdpppVyrTUUmVObUpNo+y9nkIAgILGnNHdZvmC52qfbsnad9eJW6qXBaW+QsGAsp9wdLcmK3xUZPx49Tvab/AOguxiapKH8bO6OTl6XGf8oc+x29itkczcqNwc07PuNSsFV0LI9UXucOyuVb6ZLY2Krcaz4WuzNlY5kgq1woR6bCtc64zi4y7pnqFjhLrjyVtf1zPsr6ZzG7ku+x6VU8zDljy25XuWnDy1fDvyiLUF9iYnuER5bO7/p+79CQbJK97W+isujN+k1+yv6ul6ya9jqCuyjlPgq3ET8q1TE/zI7BmVMzpdV8i2YUemiJHKJsSl3JC5roktL8lgo0cp9Mw9SpmJiyyHt49yLk5UcePfkse6rtjs7MiMbydJO0lWrHx4UQUUVi6+d0uqRureaUtjKyZCAICCxrzR3Wb5gudqn27Jun/XiVuqky1e4QBDAWDPg2LFbZIXZUTi09Gg7xoK31X2VvqizRbjwtXTJHZ3Ni6OSjbRRj/wCXsHt1Lv4urRn2s7M4eVpsqu8O6Ona8HRnB1jQuumnwzl7Ncnxt1jZMwskFWu0+oOorXbTG2LjI912ShLqiyuL8uOSzOOYuiPJeBm3O2FVbLwZ0y3XdFlxM2Fq2l2ZFKDtvwT25Lu+Cw8FWJ0Vnq8UMjsqnw0AH08VadLq6K+Cr6jb129joCun7HP9ytMU2J8dpeSDkyHKaaGhr07VU9QokrnsuzLRgZEHSlJ8Hu5cOS2ggvBZFrJFCR8IP1XrF0yy3vLsjzlahCvtDksGw2NkLAyMUaP9zqy1VQqjtFFdsslZLeTNiq2o8CqbhmVkBAEBBY15o7rN8wXO1T7dk3T/AK8St1UmWr3CAIAgCGAm4RKXPf01mPFOUzWx2imuh1KdjZ9tL25X7IWTg13Lfhnd3RfsNpHFNH62OzO7NvYrHj5td3ZPuV+/Esq5XYknsBFDnB0gqXKKl2ZGi2uOTTjuWzB2UImZW3JGlaFi0b9Sijc8i1rZyZvhqk8cGkURAwWgrDinygt0ZyUS24BhP0NvJz+IMSsgqyOjptnst63oubmahCpbR7sn4uFK17vsjew3aHy2aN8hq52USf7ipGHa7a1NkfJgoWOCJRSzQEAQEFjXmjus3zBc7VPt2TdP+vErdVJlq9wgCGAgCAIAi/Y/o9RyFpDmkhzTUEaQV7hOUHvExOMZrpkWHhW+jaYyH/ux0r0t1O6NfcrTp2X60NnyisZ2J6M91wT4XSRBMoAgCAICBxbeboIOIaPkOSDsGsjp9Vz9RyfQqe3LJuBQrre/BXJJJqdJ166qpN795FqiowfSiy8I8zi3O87lb9Oa/wCnjsVPPX/kSJlTiIEAQEFjXmjus3zBc7VPt2TdP+vErdVJlq9wgCAIAspMwFj/AEbS8BDIXpRb47nluP8AyWx2+B7rkjy5ZAW5YDWg5jTTUj/dCsWk41le8peTgapkxtaivB1wXaOSEAQBAEBE4hur8TCW6Ht4zD07DvULNxvXr2RJxMj0bEytrVZnxOLZGlrhqP22hVSyidfaSLTXdXZ/KDLGwjzOLc7zuVp09/8AYiVjN+vImVPIgQBAQWNeaO3t8wXP1Pvjsm6f9dFbqot7lqe6/wBPUcTnclpJ6ASvca3LhHmc4x5ZIQYftb+TC4Da6jfBxBUmGn5EuIkWWfjx/wCRvR4PtR05Dd7vQKRHSL3z2I8tWpXBtR4Il9qVg3AlblotnmRqesV+Is2osDN9qY9jQPEqRHRo7d2aJatLf+KNyLBdlHKMjt7gB4ALfDSKVzuzVPVbpcbIk7Hclmi/bjaCNZznvKlQwqI/LHuRLMu6fzSZIUUnvtsaFyegvQCAIAgCAxRDGxr2uxRyikjWuHSKrVZRCxbSRshZOD3iz1ZLK2JgZGKMbWg3mv3XqFahHpiYnNzl1SPuvZ5CAIDTvSwMtEZjkqGkg8U0ObpotN9MLYdM+DbVbOqXVHk07NhuyR6IwTteS76qNDApglsv/ZuszbrOZElFC1uZrQB0ABTFCC4SIrk292z6L1x4MCiALHZeRz4NO13tZ4v3JGNOytT2NGcrRZlVQ+eRuhj2T+WJCWvGsDf22uf0nijxzqBZrFS+UnQ0q5/N2I1+N5tUbAOkn/CiS1me/ZEtaPDbvIkrkxaJpBHKwMc40BBq0nYdil4up+rNRZDyNOlVHrR1AXYOYZQBAEAQGEBlAEAQBAEBgrAMLLMbrg+U1oYwVe5rRtJA+q8SthH5meow6n2TIe14ssrNDi87GAkfNoUC3VceHD3ZNr026fjZEHbMbSnNCwN6XGp7tC512sTfyLb+yfVpMV87IS2XzaZeXK4jYOKO4LnWZ19nMjoV4VEOEaCitt92SYrp4CAICUwzZTLaowNDHB5OwNNR40U3T6pTvW3gh59ihQ0/JaKuJVTCDcIDKA8yuo0nYCfBeZPaLZlclWS37anOLuFeKmoAcQB0UCqEs6+UntJlqWBSoL+KN+w4ttMfLIkb8QofmFPELfRqlkFtJ7mi3Sq5fL2O5uq28PCyQAjLGg6qEj7Kx49vrVqSK/bU65uLN1bzWEAQEZiK3us8DpGAFwIGfRnNNSi5d7prc0SMWpW2KLODtWJbXJ/yFo2MAb46fFVmeo5Ev+WxYYafRDlbkXLK5xq4lx2kknvKiSslJ7ttktQguyieV43PXb2Czux28ILACALAAXpLvsYb2W74LFwjc/4eLKcP1ZM5+Fupv3Vr03E9GHVJd2VnPyfVs2XCJ9dIgMh8RX42ytGbKkdyW9G09CgZmaqF+/BMxMR3y28eSMuHFfCyCOcBpdma5taV2GuhRcPVPVn0z5JOXpvpw6od0dWF2EcoOFQjW62MoqW9LMYppGH2XGm45x4KlZUPSulFFtx7PUqjI1VH8EryWZhHmcW53ncrfpv28SpZ315Eyp5ECAICCxrzR3Wb5gudqn27Jun/AF4lbqpMtXuEAQwEAQBDIQw+To8HXNw0nCvH6cZzV1v0+GYrsaZh9cuuXBytRy+mPRHllgAKy7bdiuhzqZzoCNpLdmUt+yKsv23/AIid768WuS3qDMPue1U7Ovdtr9kWvDo9Kpe7NAGmjSM6iRk4NSXJKnFSXT4LPw3eP4iztceWOK7rD/FD2q44OQrak/JU8uj0rGiUUwjHFY8u+hbM0aeI/f7J+yr+sY3dWR/07ek5HNcv8OQXBO5EszCPMotzvO5W/Tft4lTzfryJlTyIEAQEFjXmjus3zBc7VPt2TdP+vErdVJlq9wgCGAgCGQgNq7bC6eVsbNLjnOxusrfj0SusUER8m9UxcmWld9kZDG1jBRrRT1JVypqjVFQRU7ZuyTlLk2KLaeCDxdb+BszgDR0nEG3PpPcudqN3pUP3ZNwKfVuX6K3VTfYtW+7/AKCxv33MLsdNgW3ZExjJzSio67f8V7l2dIv6ZuEvPH9nJ1WneKsXg75WRb7dyvmpeljbNC+N2hzabjpB7CAVpyKlZXKLNlNjrsUkVTNEWOLXCjmkg79apc4ODcXyXGE1PaS4LJwjzKLc7zuVs037eJVc368iZU8iBAEBBY15o7rN8wXO1T7dk3T/AK8St1UmWr3CAIYCAIZQRLcw2WHhC6OBiy3j9SXOdobqCtem4qpr6nyysahku2fSuEdCF0ktiB+zKyCusa2/hbRkA8WEZP8AeeUfoOxVbVbvUu6VwiyaVV6dfW/Jz65X7Olwv7CA+tlnMb2vbpY4OHYVsqm4TUl4PFkFZBwfktmyTtkja9uh7QR2iqu1VinBSXkp04OM2n4PqV7PH6ODxzd2RKJWjiyZndcDT2j6Kt6vj9EuteSw6TkdUfTfg6XCPMotzvO5dbTft4nKzfryJlTyIEAQEHjJhNjfTVkk7gQufqUd6GTMB7XxK2VRRa5BYAWTAQBNtxw9yawpdfDzguH6cVHO6TXijvXR03G9a3d8I5+oZCqr2XLLKAVtKyCgNO9rYIIXyH2WmnS7UO9R8m1V1OTNtFbssUEVRI8uJLs5JqT0lUuc3OTky4RgoJRRheTIQBByd3gS3ZcLonHPGajqOOjsNewhWbSL1Kt1vwV3VKXCxT9zql2DlkfftgFogezWRVp2PGcFRcyn1anE3413pWqR8cLRObZIw4UIDqj+4rGFX6dKgz1lz67ZSJYKWRUEMhAfG2WcSRuY7kvBadxWu2HXBx9z1CbhNSXgqu87vfZ5Cx43HUW6iFTsnHnVLui24+RC6G6fc1FGN4QBDIA2L1FNvZHlvbuyzsO3Z+Hga323cZ5+I0+lAOxW/CoVNPbkqeZe7bm/BLqaRjBQbnEY7vLKc2FuhvGfvPJHd9Qq9rGRvtWjuaTj82M5JcE7S3CGQsgICUwzbuAtLCeS45DtztHjRTcC70rlLwQs+r1KXHyu5aFVcN91uVUIAAsh92ZQBAEBgoDVvC74p25MrQ4atoO0HUtN1MLVtJGyq2dT3iznJsERk8SRzRsIBXLno0W+0jox1aa5R8/yMPfH5QtfwVfkbfjD/EfkYe+Pyj1Wfgq/IfF3+Js3dhBkUrXueXhhqBkgcbUtuPpUa59Te5pv1J2w6UtjqF1+ODlsysg8vWGt0N0uTk7Tg4yPc98xLnEknJ1rjW6Q7J9UpHWp1T0o9MYnz/Iw98flHqvD0aPiRs+Lv8R+Rh74/KPVY+Cr8v8A4Pi7/EfkYe+Pyj1Wfgq/IfF3+I/Iw98flHqnwZfkY+Lv8R+Rh74/KEjo/S9+oS1ZtbdJ1lmjLWtDjUgAE7aa12q04x2Zx5tN9j6r2YMoAgCAIAgCAUQBAEAQBAEAQBAEAQBAEAQBAEAQBAEAQBAEAQBAEAQBAEAQBAEAQBAEAQBAEAQBAEB//9k="/>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AutoShape 8" descr="data:image/jpeg;base64,/9j/4AAQSkZJRgABAQAAAQABAAD/2wCEAAkGBxAQEBQUDxQUFRAQFBUUFRQUFBQVFBgQFhQWFxQXFBQYHCggGB0lGxQUITEhJSkrLjAuFx8zODMsNygtLisBCgoKDg0OGhAQGywkHyQ0LCwsLCwsLCwsLCwsLCwsLCwsLCwsLCwsLCwsLCwsLCwsLCwsLCwsLCwsLCwsLCwsLP/AABEIAKEAogMBEQACEQEDEQH/xAAbAAEAAgMBAQAAAAAAAAAAAAAABQcBBAYCA//EAD4QAAEDAQMGCwYFBAMAAAAAAAEAAgMRBAUGEiExQVFxEyIyNGFygZGhstFCU2KSscEUFiMzUgeC4fBDwtL/xAAaAQEAAgMBAAAAAAAAAAAAAAAABAYBAwUC/8QALxEAAgIBAwMCBgMAAQUAAAAAAAECAwQFETESIUETURUyMzRSYSJxgUIUIySRof/aAAwDAQACEQMRAD8AvFAEAQBAEAQBAEAQBAEAQBAEAQBAEAQBAEAQBAEBiqwAsgygCA8ueBpWG9luF37Hnhm7R3heeuO2+566X7GeGbtHeFnrj7jpl7Dhm7R3hOuPuOmXsOGbtHeE64+46Zexjh27R3hY9SPG46Jex7Dl7PJlAeXPA0rDaXJlLd7Hnhm7R3hY6478meh+xlsoOg13J1x9zDjJco9ArO5gysgIAgCA8uKw/djbc5a24xYyfIa3Kibmc8HPlfCNYGdce3VVG3oXHudOrTZTq6nydDY7ZHM0OjcHNOsfddSu2uxfxZz51zre0kbK2I8cmVkGreFijnYWSNDmn67R0rVbVG1dMuDZVZKuXXErvEGH32V1RxojodTR0O9VV83AlRLdcFjws2N3zckNkhc4n/4MkLA/wZIQf4ZyQvcW1/I8uEZeC17kmy7PE7axv0VzxHvTF+5UMiPTbJG+pJqOL/qHLniZ1nfQBcHW5LaMfJ2tIg3Js43JC4B29ls+D3FI5hqwlrhrBoV6jOVb3R5ddc1tJHXYaxQ4vEVoNcrM1505WoO9V3MHU230WHGztNUI9cDswV3zinpAEAQEXiW1GKyyObmdSgPSc1VDz7HCiTRJxK1O6KZVypze5bl2RtXdeEtnflROodY1HeNa34+TPHe8WaLsaGQtpL/TvLjxLFaKNfRkv8Scx6p1qyYmoQuW0uzK7lYE6X/HuidBXRT34IJmic9gfOeBr2lrwC1woQdi8zrjOPTLgzGTg90VtiK5HWV9RUxO5Lth/i5VTOwpY8t1wWbBzY3x78kQoDWxPX7CwZCDfZMsfBcuVZGfAXN7jUeBCtuly6sdfoq2ow6b2ThK6HsQPcrvG82VayPdsa3tNXf9gqtq8t8j+kWXSY9NG/uQC5e50kgi5D7fxNq7bBJaHhkQz6zqaNpKk41E7Zrp8EfIuhTB9XktWysc1jQ45TgACdpppVyrTUUmVObUpNo+y9nkIAgILGnNHdZvmC52qfbsnad9eJW6qXBaW+QsGAsp9wdLcmK3xUZPx49Tvab/AOguxiapKH8bO6OTl6XGf8oc+x29itkczcqNwc07PuNSsFV0LI9UXucOyuVb6ZLY2Krcaz4WuzNlY5kgq1woR6bCtc64zi4y7pnqFjhLrjyVtf1zPsr6ZzG7ku+x6VU8zDljy25XuWnDy1fDvyiLUF9iYnuER5bO7/p+79CQbJK97W+isujN+k1+yv6ul6ya9jqCuyjlPgq3ET8q1TE/zI7BmVMzpdV8i2YUemiJHKJsSl3JC5roktL8lgo0cp9Mw9SpmJiyyHt49yLk5UcePfkse6rtjs7MiMbydJO0lWrHx4UQUUVi6+d0uqRureaUtjKyZCAICCxrzR3Wb5gudqn27Jun/XiVuqky1e4QBDAWDPg2LFbZIXZUTi09Gg7xoK31X2VvqizRbjwtXTJHZ3Ni6OSjbRRj/wCXsHt1Lv4urRn2s7M4eVpsqu8O6Ona8HRnB1jQuumnwzl7Ncnxt1jZMwskFWu0+oOorXbTG2LjI912ShLqiyuL8uOSzOOYuiPJeBm3O2FVbLwZ0y3XdFlxM2Fq2l2ZFKDtvwT25Lu+Cw8FWJ0Vnq8UMjsqnw0AH08VadLq6K+Cr6jb129joCun7HP9ytMU2J8dpeSDkyHKaaGhr07VU9QokrnsuzLRgZEHSlJ8Hu5cOS2ggvBZFrJFCR8IP1XrF0yy3vLsjzlahCvtDksGw2NkLAyMUaP9zqy1VQqjtFFdsslZLeTNiq2o8CqbhmVkBAEBBY15o7rN8wXO1T7dk3T/AK8St1UmWr3CAIAgCGAm4RKXPf01mPFOUzWx2imuh1KdjZ9tL25X7IWTg13Lfhnd3RfsNpHFNH62OzO7NvYrHj5td3ZPuV+/Esq5XYknsBFDnB0gqXKKl2ZGi2uOTTjuWzB2UImZW3JGlaFi0b9Sijc8i1rZyZvhqk8cGkURAwWgrDinygt0ZyUS24BhP0NvJz+IMSsgqyOjptnst63oubmahCpbR7sn4uFK17vsjew3aHy2aN8hq52USf7ipGHa7a1NkfJgoWOCJRSzQEAQEFjXmjus3zBc7VPt2TdP+vErdVJlq9wgCGAgCAIAi/Y/o9RyFpDmkhzTUEaQV7hOUHvExOMZrpkWHhW+jaYyH/ux0r0t1O6NfcrTp2X60NnyisZ2J6M91wT4XSRBMoAgCAICBxbeboIOIaPkOSDsGsjp9Vz9RyfQqe3LJuBQrre/BXJJJqdJ166qpN795FqiowfSiy8I8zi3O87lb9Oa/wCnjsVPPX/kSJlTiIEAQEFjXmjus3zBc7VPt2TdP+vErdVJlq9wgCAIAspMwFj/AEbS8BDIXpRb47nluP8AyWx2+B7rkjy5ZAW5YDWg5jTTUj/dCsWk41le8peTgapkxtaivB1wXaOSEAQBAEBE4hur8TCW6Ht4zD07DvULNxvXr2RJxMj0bEytrVZnxOLZGlrhqP22hVSyidfaSLTXdXZ/KDLGwjzOLc7zuVp09/8AYiVjN+vImVPIgQBAQWNeaO3t8wXP1Pvjsm6f9dFbqot7lqe6/wBPUcTnclpJ6ASvca3LhHmc4x5ZIQYftb+TC4Da6jfBxBUmGn5EuIkWWfjx/wCRvR4PtR05Dd7vQKRHSL3z2I8tWpXBtR4Il9qVg3AlblotnmRqesV+Is2osDN9qY9jQPEqRHRo7d2aJatLf+KNyLBdlHKMjt7gB4ALfDSKVzuzVPVbpcbIk7Hclmi/bjaCNZznvKlQwqI/LHuRLMu6fzSZIUUnvtsaFyegvQCAIAgCAxRDGxr2uxRyikjWuHSKrVZRCxbSRshZOD3iz1ZLK2JgZGKMbWg3mv3XqFahHpiYnNzl1SPuvZ5CAIDTvSwMtEZjkqGkg8U0ObpotN9MLYdM+DbVbOqXVHk07NhuyR6IwTteS76qNDApglsv/ZuszbrOZElFC1uZrQB0ABTFCC4SIrk292z6L1x4MCiALHZeRz4NO13tZ4v3JGNOytT2NGcrRZlVQ+eRuhj2T+WJCWvGsDf22uf0nijxzqBZrFS+UnQ0q5/N2I1+N5tUbAOkn/CiS1me/ZEtaPDbvIkrkxaJpBHKwMc40BBq0nYdil4up+rNRZDyNOlVHrR1AXYOYZQBAEAQGEBlAEAQBAEBgrAMLLMbrg+U1oYwVe5rRtJA+q8SthH5meow6n2TIe14ssrNDi87GAkfNoUC3VceHD3ZNr026fjZEHbMbSnNCwN6XGp7tC512sTfyLb+yfVpMV87IS2XzaZeXK4jYOKO4LnWZ19nMjoV4VEOEaCitt92SYrp4CAICUwzZTLaowNDHB5OwNNR40U3T6pTvW3gh59ihQ0/JaKuJVTCDcIDKA8yuo0nYCfBeZPaLZlclWS37anOLuFeKmoAcQB0UCqEs6+UntJlqWBSoL+KN+w4ttMfLIkb8QofmFPELfRqlkFtJ7mi3Sq5fL2O5uq28PCyQAjLGg6qEj7Kx49vrVqSK/bU65uLN1bzWEAQEZiK3us8DpGAFwIGfRnNNSi5d7prc0SMWpW2KLODtWJbXJ/yFo2MAb46fFVmeo5Ev+WxYYafRDlbkXLK5xq4lx2kknvKiSslJ7ttktQguyieV43PXb2Czux28ILACALAAXpLvsYb2W74LFwjc/4eLKcP1ZM5+Fupv3Vr03E9GHVJd2VnPyfVs2XCJ9dIgMh8RX42ytGbKkdyW9G09CgZmaqF+/BMxMR3y28eSMuHFfCyCOcBpdma5taV2GuhRcPVPVn0z5JOXpvpw6od0dWF2EcoOFQjW62MoqW9LMYppGH2XGm45x4KlZUPSulFFtx7PUqjI1VH8EryWZhHmcW53ncrfpv28SpZ315Eyp5ECAICCxrzR3Wb5gudqn27Jun/AF4lbqpMtXuEAQwEAQBDIQw+To8HXNw0nCvH6cZzV1v0+GYrsaZh9cuuXBytRy+mPRHllgAKy7bdiuhzqZzoCNpLdmUt+yKsv23/AIid768WuS3qDMPue1U7Ovdtr9kWvDo9Kpe7NAGmjSM6iRk4NSXJKnFSXT4LPw3eP4iztceWOK7rD/FD2q44OQrak/JU8uj0rGiUUwjHFY8u+hbM0aeI/f7J+yr+sY3dWR/07ek5HNcv8OQXBO5EszCPMotzvO5W/Tft4lTzfryJlTyIEAQEFjXmjus3zBc7VPt2TdP+vErdVJlq9wgCGAgCGQgNq7bC6eVsbNLjnOxusrfj0SusUER8m9UxcmWld9kZDG1jBRrRT1JVypqjVFQRU7ZuyTlLk2KLaeCDxdb+BszgDR0nEG3PpPcudqN3pUP3ZNwKfVuX6K3VTfYtW+7/AKCxv33MLsdNgW3ZExjJzSio67f8V7l2dIv6ZuEvPH9nJ1WneKsXg75WRb7dyvmpeljbNC+N2hzabjpB7CAVpyKlZXKLNlNjrsUkVTNEWOLXCjmkg79apc4ODcXyXGE1PaS4LJwjzKLc7zuVs037eJVc368iZU8iBAEBBY15o7rN8wXO1T7dk3T/AK8St1UmWr3CAIYCAIZQRLcw2WHhC6OBiy3j9SXOdobqCtem4qpr6nyysahku2fSuEdCF0ktiB+zKyCusa2/hbRkA8WEZP8AeeUfoOxVbVbvUu6VwiyaVV6dfW/Jz65X7Olwv7CA+tlnMb2vbpY4OHYVsqm4TUl4PFkFZBwfktmyTtkja9uh7QR2iqu1VinBSXkp04OM2n4PqV7PH6ODxzd2RKJWjiyZndcDT2j6Kt6vj9EuteSw6TkdUfTfg6XCPMotzvO5dbTft4nKzfryJlTyIEAQEHjJhNjfTVkk7gQufqUd6GTMB7XxK2VRRa5BYAWTAQBNtxw9yawpdfDzguH6cVHO6TXijvXR03G9a3d8I5+oZCqr2XLLKAVtKyCgNO9rYIIXyH2WmnS7UO9R8m1V1OTNtFbssUEVRI8uJLs5JqT0lUuc3OTky4RgoJRRheTIQBByd3gS3ZcLonHPGajqOOjsNewhWbSL1Kt1vwV3VKXCxT9zql2DlkfftgFogezWRVp2PGcFRcyn1anE3413pWqR8cLRObZIw4UIDqj+4rGFX6dKgz1lz67ZSJYKWRUEMhAfG2WcSRuY7kvBadxWu2HXBx9z1CbhNSXgqu87vfZ5Cx43HUW6iFTsnHnVLui24+RC6G6fc1FGN4QBDIA2L1FNvZHlvbuyzsO3Z+Hga323cZ5+I0+lAOxW/CoVNPbkqeZe7bm/BLqaRjBQbnEY7vLKc2FuhvGfvPJHd9Qq9rGRvtWjuaTj82M5JcE7S3CGQsgICUwzbuAtLCeS45DtztHjRTcC70rlLwQs+r1KXHyu5aFVcN91uVUIAAsh92ZQBAEBgoDVvC74p25MrQ4atoO0HUtN1MLVtJGyq2dT3iznJsERk8SRzRsIBXLno0W+0jox1aa5R8/yMPfH5QtfwVfkbfjD/EfkYe+Pyj1Wfgq/IfF3+Js3dhBkUrXueXhhqBkgcbUtuPpUa59Te5pv1J2w6UtjqF1+ODlsysg8vWGt0N0uTk7Tg4yPc98xLnEknJ1rjW6Q7J9UpHWp1T0o9MYnz/Iw98flHqvD0aPiRs+Lv8R+Rh74/KPVY+Cr8v8A4Pi7/EfkYe+Pyj1Wfgq/IfF3+I/Iw98flHqnwZfkY+Lv8R+Rh74/KEjo/S9+oS1ZtbdJ1lmjLWtDjUgAE7aa12q04x2Zx5tN9j6r2YMoAgCAIAgCAUQBAEAQBAEAQBAEAQBAEAQBAEAQBAEAQBAEAQBAEAQBAEAQBAEAQBAEAQBAEAQBAEB//9k="/>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AutoShape 10" descr="data:image/jpeg;base64,/9j/4AAQSkZJRgABAQAAAQABAAD/2wCEAAkGBxAQEBQUDxQUFRAQFBUUFRQUFBQVFBgQFhQWFxQXFBQYHCggGB0lGxQUITEhJSkrLjAuFx8zODMsNygtLisBCgoKDg0OGhAQGywkHyQ0LCwsLCwsLCwsLCwsLCwsLCwsLCwsLCwsLCwsLCwsLCwsLCwsLCwsLCwsLCwsLCwsLP/AABEIAKEAogMBEQACEQEDEQH/xAAbAAEAAgMBAQAAAAAAAAAAAAAABQcBBAYCA//EAD4QAAEDAQMGCwYFBAMAAAAAAAEAAgMRBAUGEiExQVFxEyIyNGFygZGhstFCU2KSscEUFiMzUgeC4fBDwtL/xAAaAQEAAgMBAAAAAAAAAAAAAAAABAYBAwUC/8QALxEAAgIBAwMCBgMAAQUAAAAAAAECAwQFETESIUETURUyMzRSYSJxgUIUIySRof/aAAwDAQACEQMRAD8AvFAEAQBAEAQBAEAQBAEAQBAEAQBAEAQBAEAQBAEBiqwAsgygCA8ueBpWG9luF37Hnhm7R3heeuO2+566X7GeGbtHeFnrj7jpl7Dhm7R3hOuPuOmXsOGbtHeE64+46Zexjh27R3hY9SPG46Jex7Dl7PJlAeXPA0rDaXJlLd7Hnhm7R3hY6478meh+xlsoOg13J1x9zDjJco9ArO5gysgIAgCA8uKw/djbc5a24xYyfIa3Kibmc8HPlfCNYGdce3VVG3oXHudOrTZTq6nydDY7ZHM0OjcHNOsfddSu2uxfxZz51zre0kbK2I8cmVkGreFijnYWSNDmn67R0rVbVG1dMuDZVZKuXXErvEGH32V1RxojodTR0O9VV83AlRLdcFjws2N3zckNkhc4n/4MkLA/wZIQf4ZyQvcW1/I8uEZeC17kmy7PE7axv0VzxHvTF+5UMiPTbJG+pJqOL/qHLniZ1nfQBcHW5LaMfJ2tIg3Js43JC4B29ls+D3FI5hqwlrhrBoV6jOVb3R5ddc1tJHXYaxQ4vEVoNcrM1505WoO9V3MHU230WHGztNUI9cDswV3zinpAEAQEXiW1GKyyObmdSgPSc1VDz7HCiTRJxK1O6KZVypze5bl2RtXdeEtnflROodY1HeNa34+TPHe8WaLsaGQtpL/TvLjxLFaKNfRkv8Scx6p1qyYmoQuW0uzK7lYE6X/HuidBXRT34IJmic9gfOeBr2lrwC1woQdi8zrjOPTLgzGTg90VtiK5HWV9RUxO5Lth/i5VTOwpY8t1wWbBzY3x78kQoDWxPX7CwZCDfZMsfBcuVZGfAXN7jUeBCtuly6sdfoq2ow6b2ThK6HsQPcrvG82VayPdsa3tNXf9gqtq8t8j+kWXSY9NG/uQC5e50kgi5D7fxNq7bBJaHhkQz6zqaNpKk41E7Zrp8EfIuhTB9XktWysc1jQ45TgACdpppVyrTUUmVObUpNo+y9nkIAgILGnNHdZvmC52qfbsnad9eJW6qXBaW+QsGAsp9wdLcmK3xUZPx49Tvab/AOguxiapKH8bO6OTl6XGf8oc+x29itkczcqNwc07PuNSsFV0LI9UXucOyuVb6ZLY2Krcaz4WuzNlY5kgq1woR6bCtc64zi4y7pnqFjhLrjyVtf1zPsr6ZzG7ku+x6VU8zDljy25XuWnDy1fDvyiLUF9iYnuER5bO7/p+79CQbJK97W+isujN+k1+yv6ul6ya9jqCuyjlPgq3ET8q1TE/zI7BmVMzpdV8i2YUemiJHKJsSl3JC5roktL8lgo0cp9Mw9SpmJiyyHt49yLk5UcePfkse6rtjs7MiMbydJO0lWrHx4UQUUVi6+d0uqRureaUtjKyZCAICCxrzR3Wb5gudqn27Jun/XiVuqky1e4QBDAWDPg2LFbZIXZUTi09Gg7xoK31X2VvqizRbjwtXTJHZ3Ni6OSjbRRj/wCXsHt1Lv4urRn2s7M4eVpsqu8O6Ona8HRnB1jQuumnwzl7Ncnxt1jZMwskFWu0+oOorXbTG2LjI912ShLqiyuL8uOSzOOYuiPJeBm3O2FVbLwZ0y3XdFlxM2Fq2l2ZFKDtvwT25Lu+Cw8FWJ0Vnq8UMjsqnw0AH08VadLq6K+Cr6jb129joCun7HP9ytMU2J8dpeSDkyHKaaGhr07VU9QokrnsuzLRgZEHSlJ8Hu5cOS2ggvBZFrJFCR8IP1XrF0yy3vLsjzlahCvtDksGw2NkLAyMUaP9zqy1VQqjtFFdsslZLeTNiq2o8CqbhmVkBAEBBY15o7rN8wXO1T7dk3T/AK8St1UmWr3CAIAgCGAm4RKXPf01mPFOUzWx2imuh1KdjZ9tL25X7IWTg13Lfhnd3RfsNpHFNH62OzO7NvYrHj5td3ZPuV+/Esq5XYknsBFDnB0gqXKKl2ZGi2uOTTjuWzB2UImZW3JGlaFi0b9Sijc8i1rZyZvhqk8cGkURAwWgrDinygt0ZyUS24BhP0NvJz+IMSsgqyOjptnst63oubmahCpbR7sn4uFK17vsjew3aHy2aN8hq52USf7ipGHa7a1NkfJgoWOCJRSzQEAQEFjXmjus3zBc7VPt2TdP+vErdVJlq9wgCGAgCAIAi/Y/o9RyFpDmkhzTUEaQV7hOUHvExOMZrpkWHhW+jaYyH/ux0r0t1O6NfcrTp2X60NnyisZ2J6M91wT4XSRBMoAgCAICBxbeboIOIaPkOSDsGsjp9Vz9RyfQqe3LJuBQrre/BXJJJqdJ166qpN795FqiowfSiy8I8zi3O87lb9Oa/wCnjsVPPX/kSJlTiIEAQEFjXmjus3zBc7VPt2TdP+vErdVJlq9wgCAIAspMwFj/AEbS8BDIXpRb47nluP8AyWx2+B7rkjy5ZAW5YDWg5jTTUj/dCsWk41le8peTgapkxtaivB1wXaOSEAQBAEBE4hur8TCW6Ht4zD07DvULNxvXr2RJxMj0bEytrVZnxOLZGlrhqP22hVSyidfaSLTXdXZ/KDLGwjzOLc7zuVp09/8AYiVjN+vImVPIgQBAQWNeaO3t8wXP1Pvjsm6f9dFbqot7lqe6/wBPUcTnclpJ6ASvca3LhHmc4x5ZIQYftb+TC4Da6jfBxBUmGn5EuIkWWfjx/wCRvR4PtR05Dd7vQKRHSL3z2I8tWpXBtR4Il9qVg3AlblotnmRqesV+Is2osDN9qY9jQPEqRHRo7d2aJatLf+KNyLBdlHKMjt7gB4ALfDSKVzuzVPVbpcbIk7Hclmi/bjaCNZznvKlQwqI/LHuRLMu6fzSZIUUnvtsaFyegvQCAIAgCAxRDGxr2uxRyikjWuHSKrVZRCxbSRshZOD3iz1ZLK2JgZGKMbWg3mv3XqFahHpiYnNzl1SPuvZ5CAIDTvSwMtEZjkqGkg8U0ObpotN9MLYdM+DbVbOqXVHk07NhuyR6IwTteS76qNDApglsv/ZuszbrOZElFC1uZrQB0ABTFCC4SIrk292z6L1x4MCiALHZeRz4NO13tZ4v3JGNOytT2NGcrRZlVQ+eRuhj2T+WJCWvGsDf22uf0nijxzqBZrFS+UnQ0q5/N2I1+N5tUbAOkn/CiS1me/ZEtaPDbvIkrkxaJpBHKwMc40BBq0nYdil4up+rNRZDyNOlVHrR1AXYOYZQBAEAQGEBlAEAQBAEBgrAMLLMbrg+U1oYwVe5rRtJA+q8SthH5meow6n2TIe14ssrNDi87GAkfNoUC3VceHD3ZNr026fjZEHbMbSnNCwN6XGp7tC512sTfyLb+yfVpMV87IS2XzaZeXK4jYOKO4LnWZ19nMjoV4VEOEaCitt92SYrp4CAICUwzZTLaowNDHB5OwNNR40U3T6pTvW3gh59ihQ0/JaKuJVTCDcIDKA8yuo0nYCfBeZPaLZlclWS37anOLuFeKmoAcQB0UCqEs6+UntJlqWBSoL+KN+w4ttMfLIkb8QofmFPELfRqlkFtJ7mi3Sq5fL2O5uq28PCyQAjLGg6qEj7Kx49vrVqSK/bU65uLN1bzWEAQEZiK3us8DpGAFwIGfRnNNSi5d7prc0SMWpW2KLODtWJbXJ/yFo2MAb46fFVmeo5Ev+WxYYafRDlbkXLK5xq4lx2kknvKiSslJ7ttktQguyieV43PXb2Czux28ILACALAAXpLvsYb2W74LFwjc/4eLKcP1ZM5+Fupv3Vr03E9GHVJd2VnPyfVs2XCJ9dIgMh8RX42ytGbKkdyW9G09CgZmaqF+/BMxMR3y28eSMuHFfCyCOcBpdma5taV2GuhRcPVPVn0z5JOXpvpw6od0dWF2EcoOFQjW62MoqW9LMYppGH2XGm45x4KlZUPSulFFtx7PUqjI1VH8EryWZhHmcW53ncrfpv28SpZ315Eyp5ECAICCxrzR3Wb5gudqn27Jun/AF4lbqpMtXuEAQwEAQBDIQw+To8HXNw0nCvH6cZzV1v0+GYrsaZh9cuuXBytRy+mPRHllgAKy7bdiuhzqZzoCNpLdmUt+yKsv23/AIid768WuS3qDMPue1U7Ovdtr9kWvDo9Kpe7NAGmjSM6iRk4NSXJKnFSXT4LPw3eP4iztceWOK7rD/FD2q44OQrak/JU8uj0rGiUUwjHFY8u+hbM0aeI/f7J+yr+sY3dWR/07ek5HNcv8OQXBO5EszCPMotzvO5W/Tft4lTzfryJlTyIEAQEFjXmjus3zBc7VPt2TdP+vErdVJlq9wgCGAgCGQgNq7bC6eVsbNLjnOxusrfj0SusUER8m9UxcmWld9kZDG1jBRrRT1JVypqjVFQRU7ZuyTlLk2KLaeCDxdb+BszgDR0nEG3PpPcudqN3pUP3ZNwKfVuX6K3VTfYtW+7/AKCxv33MLsdNgW3ZExjJzSio67f8V7l2dIv6ZuEvPH9nJ1WneKsXg75WRb7dyvmpeljbNC+N2hzabjpB7CAVpyKlZXKLNlNjrsUkVTNEWOLXCjmkg79apc4ODcXyXGE1PaS4LJwjzKLc7zuVs037eJVc368iZU8iBAEBBY15o7rN8wXO1T7dk3T/AK8St1UmWr3CAIYCAIZQRLcw2WHhC6OBiy3j9SXOdobqCtem4qpr6nyysahku2fSuEdCF0ktiB+zKyCusa2/hbRkA8WEZP8AeeUfoOxVbVbvUu6VwiyaVV6dfW/Jz65X7Olwv7CA+tlnMb2vbpY4OHYVsqm4TUl4PFkFZBwfktmyTtkja9uh7QR2iqu1VinBSXkp04OM2n4PqV7PH6ODxzd2RKJWjiyZndcDT2j6Kt6vj9EuteSw6TkdUfTfg6XCPMotzvO5dbTft4nKzfryJlTyIEAQEHjJhNjfTVkk7gQufqUd6GTMB7XxK2VRRa5BYAWTAQBNtxw9yawpdfDzguH6cVHO6TXijvXR03G9a3d8I5+oZCqr2XLLKAVtKyCgNO9rYIIXyH2WmnS7UO9R8m1V1OTNtFbssUEVRI8uJLs5JqT0lUuc3OTky4RgoJRRheTIQBByd3gS3ZcLonHPGajqOOjsNewhWbSL1Kt1vwV3VKXCxT9zql2DlkfftgFogezWRVp2PGcFRcyn1anE3413pWqR8cLRObZIw4UIDqj+4rGFX6dKgz1lz67ZSJYKWRUEMhAfG2WcSRuY7kvBadxWu2HXBx9z1CbhNSXgqu87vfZ5Cx43HUW6iFTsnHnVLui24+RC6G6fc1FGN4QBDIA2L1FNvZHlvbuyzsO3Z+Hga323cZ5+I0+lAOxW/CoVNPbkqeZe7bm/BLqaRjBQbnEY7vLKc2FuhvGfvPJHd9Qq9rGRvtWjuaTj82M5JcE7S3CGQsgICUwzbuAtLCeS45DtztHjRTcC70rlLwQs+r1KXHyu5aFVcN91uVUIAAsh92ZQBAEBgoDVvC74p25MrQ4atoO0HUtN1MLVtJGyq2dT3iznJsERk8SRzRsIBXLno0W+0jox1aa5R8/yMPfH5QtfwVfkbfjD/EfkYe+Pyj1Wfgq/IfF3+Js3dhBkUrXueXhhqBkgcbUtuPpUa59Te5pv1J2w6UtjqF1+ODlsysg8vWGt0N0uTk7Tg4yPc98xLnEknJ1rjW6Q7J9UpHWp1T0o9MYnz/Iw98flHqvD0aPiRs+Lv8R+Rh74/KPVY+Cr8v8A4Pi7/EfkYe+Pyj1Wfgq/IfF3+I/Iw98flHqnwZfkY+Lv8R+Rh74/KEjo/S9+oS1ZtbdJ1lmjLWtDjUgAE7aa12q04x2Zx5tN9j6r2YMoAgCAIAgCAUQBAEAQBAEAQBAEAQBAEAQBAEAQBAEAQBAEAQBAEAQBAEAQBAEAQBAEAQBAEAQBAEB//9k="/>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AutoShape 12" descr="data:image/jpeg;base64,/9j/4AAQSkZJRgABAQAAAQABAAD/2wCEAAkGBxAQEBQUDxQUFRAQFBUUFRQUFBQVFBgQFhQWFxQXFBQYHCggGB0lGxQUITEhJSkrLjAuFx8zODMsNygtLisBCgoKDg0OGhAQGywkHyQ0LCwsLCwsLCwsLCwsLCwsLCwsLCwsLCwsLCwsLCwsLCwsLCwsLCwsLCwsLCwsLCwsLP/AABEIAKEAogMBEQACEQEDEQH/xAAbAAEAAgMBAQAAAAAAAAAAAAAABQcBBAYCA//EAD4QAAEDAQMGCwYFBAMAAAAAAAEAAgMRBAUGEiExQVFxEyIyNGFygZGhstFCU2KSscEUFiMzUgeC4fBDwtL/xAAaAQEAAgMBAAAAAAAAAAAAAAAABAYBAwUC/8QALxEAAgIBAwMCBgMAAQUAAAAAAAECAwQFETESIUETURUyMzRSYSJxgUIUIySRof/aAAwDAQACEQMRAD8AvFAEAQBAEAQBAEAQBAEAQBAEAQBAEAQBAEAQBAEBiqwAsgygCA8ueBpWG9luF37Hnhm7R3heeuO2+566X7GeGbtHeFnrj7jpl7Dhm7R3hOuPuOmXsOGbtHeE64+46Zexjh27R3hY9SPG46Jex7Dl7PJlAeXPA0rDaXJlLd7Hnhm7R3hY6478meh+xlsoOg13J1x9zDjJco9ArO5gysgIAgCA8uKw/djbc5a24xYyfIa3Kibmc8HPlfCNYGdce3VVG3oXHudOrTZTq6nydDY7ZHM0OjcHNOsfddSu2uxfxZz51zre0kbK2I8cmVkGreFijnYWSNDmn67R0rVbVG1dMuDZVZKuXXErvEGH32V1RxojodTR0O9VV83AlRLdcFjws2N3zckNkhc4n/4MkLA/wZIQf4ZyQvcW1/I8uEZeC17kmy7PE7axv0VzxHvTF+5UMiPTbJG+pJqOL/qHLniZ1nfQBcHW5LaMfJ2tIg3Js43JC4B29ls+D3FI5hqwlrhrBoV6jOVb3R5ddc1tJHXYaxQ4vEVoNcrM1505WoO9V3MHU230WHGztNUI9cDswV3zinpAEAQEXiW1GKyyObmdSgPSc1VDz7HCiTRJxK1O6KZVypze5bl2RtXdeEtnflROodY1HeNa34+TPHe8WaLsaGQtpL/TvLjxLFaKNfRkv8Scx6p1qyYmoQuW0uzK7lYE6X/HuidBXRT34IJmic9gfOeBr2lrwC1woQdi8zrjOPTLgzGTg90VtiK5HWV9RUxO5Lth/i5VTOwpY8t1wWbBzY3x78kQoDWxPX7CwZCDfZMsfBcuVZGfAXN7jUeBCtuly6sdfoq2ow6b2ThK6HsQPcrvG82VayPdsa3tNXf9gqtq8t8j+kWXSY9NG/uQC5e50kgi5D7fxNq7bBJaHhkQz6zqaNpKk41E7Zrp8EfIuhTB9XktWysc1jQ45TgACdpppVyrTUUmVObUpNo+y9nkIAgILGnNHdZvmC52qfbsnad9eJW6qXBaW+QsGAsp9wdLcmK3xUZPx49Tvab/AOguxiapKH8bO6OTl6XGf8oc+x29itkczcqNwc07PuNSsFV0LI9UXucOyuVb6ZLY2Krcaz4WuzNlY5kgq1woR6bCtc64zi4y7pnqFjhLrjyVtf1zPsr6ZzG7ku+x6VU8zDljy25XuWnDy1fDvyiLUF9iYnuER5bO7/p+79CQbJK97W+isujN+k1+yv6ul6ya9jqCuyjlPgq3ET8q1TE/zI7BmVMzpdV8i2YUemiJHKJsSl3JC5roktL8lgo0cp9Mw9SpmJiyyHt49yLk5UcePfkse6rtjs7MiMbydJO0lWrHx4UQUUVi6+d0uqRureaUtjKyZCAICCxrzR3Wb5gudqn27Jun/XiVuqky1e4QBDAWDPg2LFbZIXZUTi09Gg7xoK31X2VvqizRbjwtXTJHZ3Ni6OSjbRRj/wCXsHt1Lv4urRn2s7M4eVpsqu8O6Ona8HRnB1jQuumnwzl7Ncnxt1jZMwskFWu0+oOorXbTG2LjI912ShLqiyuL8uOSzOOYuiPJeBm3O2FVbLwZ0y3XdFlxM2Fq2l2ZFKDtvwT25Lu+Cw8FWJ0Vnq8UMjsqnw0AH08VadLq6K+Cr6jb129joCun7HP9ytMU2J8dpeSDkyHKaaGhr07VU9QokrnsuzLRgZEHSlJ8Hu5cOS2ggvBZFrJFCR8IP1XrF0yy3vLsjzlahCvtDksGw2NkLAyMUaP9zqy1VQqjtFFdsslZLeTNiq2o8CqbhmVkBAEBBY15o7rN8wXO1T7dk3T/AK8St1UmWr3CAIAgCGAm4RKXPf01mPFOUzWx2imuh1KdjZ9tL25X7IWTg13Lfhnd3RfsNpHFNH62OzO7NvYrHj5td3ZPuV+/Esq5XYknsBFDnB0gqXKKl2ZGi2uOTTjuWzB2UImZW3JGlaFi0b9Sijc8i1rZyZvhqk8cGkURAwWgrDinygt0ZyUS24BhP0NvJz+IMSsgqyOjptnst63oubmahCpbR7sn4uFK17vsjew3aHy2aN8hq52USf7ipGHa7a1NkfJgoWOCJRSzQEAQEFjXmjus3zBc7VPt2TdP+vErdVJlq9wgCGAgCAIAi/Y/o9RyFpDmkhzTUEaQV7hOUHvExOMZrpkWHhW+jaYyH/ux0r0t1O6NfcrTp2X60NnyisZ2J6M91wT4XSRBMoAgCAICBxbeboIOIaPkOSDsGsjp9Vz9RyfQqe3LJuBQrre/BXJJJqdJ166qpN795FqiowfSiy8I8zi3O87lb9Oa/wCnjsVPPX/kSJlTiIEAQEFjXmjus3zBc7VPt2TdP+vErdVJlq9wgCAIAspMwFj/AEbS8BDIXpRb47nluP8AyWx2+B7rkjy5ZAW5YDWg5jTTUj/dCsWk41le8peTgapkxtaivB1wXaOSEAQBAEBE4hur8TCW6Ht4zD07DvULNxvXr2RJxMj0bEytrVZnxOLZGlrhqP22hVSyidfaSLTXdXZ/KDLGwjzOLc7zuVp09/8AYiVjN+vImVPIgQBAQWNeaO3t8wXP1Pvjsm6f9dFbqot7lqe6/wBPUcTnclpJ6ASvca3LhHmc4x5ZIQYftb+TC4Da6jfBxBUmGn5EuIkWWfjx/wCRvR4PtR05Dd7vQKRHSL3z2I8tWpXBtR4Il9qVg3AlblotnmRqesV+Is2osDN9qY9jQPEqRHRo7d2aJatLf+KNyLBdlHKMjt7gB4ALfDSKVzuzVPVbpcbIk7Hclmi/bjaCNZznvKlQwqI/LHuRLMu6fzSZIUUnvtsaFyegvQCAIAgCAxRDGxr2uxRyikjWuHSKrVZRCxbSRshZOD3iz1ZLK2JgZGKMbWg3mv3XqFahHpiYnNzl1SPuvZ5CAIDTvSwMtEZjkqGkg8U0ObpotN9MLYdM+DbVbOqXVHk07NhuyR6IwTteS76qNDApglsv/ZuszbrOZElFC1uZrQB0ABTFCC4SIrk292z6L1x4MCiALHZeRz4NO13tZ4v3JGNOytT2NGcrRZlVQ+eRuhj2T+WJCWvGsDf22uf0nijxzqBZrFS+UnQ0q5/N2I1+N5tUbAOkn/CiS1me/ZEtaPDbvIkrkxaJpBHKwMc40BBq0nYdil4up+rNRZDyNOlVHrR1AXYOYZQBAEAQGEBlAEAQBAEBgrAMLLMbrg+U1oYwVe5rRtJA+q8SthH5meow6n2TIe14ssrNDi87GAkfNoUC3VceHD3ZNr026fjZEHbMbSnNCwN6XGp7tC512sTfyLb+yfVpMV87IS2XzaZeXK4jYOKO4LnWZ19nMjoV4VEOEaCitt92SYrp4CAICUwzZTLaowNDHB5OwNNR40U3T6pTvW3gh59ihQ0/JaKuJVTCDcIDKA8yuo0nYCfBeZPaLZlclWS37anOLuFeKmoAcQB0UCqEs6+UntJlqWBSoL+KN+w4ttMfLIkb8QofmFPELfRqlkFtJ7mi3Sq5fL2O5uq28PCyQAjLGg6qEj7Kx49vrVqSK/bU65uLN1bzWEAQEZiK3us8DpGAFwIGfRnNNSi5d7prc0SMWpW2KLODtWJbXJ/yFo2MAb46fFVmeo5Ev+WxYYafRDlbkXLK5xq4lx2kknvKiSslJ7ttktQguyieV43PXb2Czux28ILACALAAXpLvsYb2W74LFwjc/4eLKcP1ZM5+Fupv3Vr03E9GHVJd2VnPyfVs2XCJ9dIgMh8RX42ytGbKkdyW9G09CgZmaqF+/BMxMR3y28eSMuHFfCyCOcBpdma5taV2GuhRcPVPVn0z5JOXpvpw6od0dWF2EcoOFQjW62MoqW9LMYppGH2XGm45x4KlZUPSulFFtx7PUqjI1VH8EryWZhHmcW53ncrfpv28SpZ315Eyp5ECAICCxrzR3Wb5gudqn27Jun/AF4lbqpMtXuEAQwEAQBDIQw+To8HXNw0nCvH6cZzV1v0+GYrsaZh9cuuXBytRy+mPRHllgAKy7bdiuhzqZzoCNpLdmUt+yKsv23/AIid768WuS3qDMPue1U7Ovdtr9kWvDo9Kpe7NAGmjSM6iRk4NSXJKnFSXT4LPw3eP4iztceWOK7rD/FD2q44OQrak/JU8uj0rGiUUwjHFY8u+hbM0aeI/f7J+yr+sY3dWR/07ek5HNcv8OQXBO5EszCPMotzvO5W/Tft4lTzfryJlTyIEAQEFjXmjus3zBc7VPt2TdP+vErdVJlq9wgCGAgCGQgNq7bC6eVsbNLjnOxusrfj0SusUER8m9UxcmWld9kZDG1jBRrRT1JVypqjVFQRU7ZuyTlLk2KLaeCDxdb+BszgDR0nEG3PpPcudqN3pUP3ZNwKfVuX6K3VTfYtW+7/AKCxv33MLsdNgW3ZExjJzSio67f8V7l2dIv6ZuEvPH9nJ1WneKsXg75WRb7dyvmpeljbNC+N2hzabjpB7CAVpyKlZXKLNlNjrsUkVTNEWOLXCjmkg79apc4ODcXyXGE1PaS4LJwjzKLc7zuVs037eJVc368iZU8iBAEBBY15o7rN8wXO1T7dk3T/AK8St1UmWr3CAIYCAIZQRLcw2WHhC6OBiy3j9SXOdobqCtem4qpr6nyysahku2fSuEdCF0ktiB+zKyCusa2/hbRkA8WEZP8AeeUfoOxVbVbvUu6VwiyaVV6dfW/Jz65X7Olwv7CA+tlnMb2vbpY4OHYVsqm4TUl4PFkFZBwfktmyTtkja9uh7QR2iqu1VinBSXkp04OM2n4PqV7PH6ODxzd2RKJWjiyZndcDT2j6Kt6vj9EuteSw6TkdUfTfg6XCPMotzvO5dbTft4nKzfryJlTyIEAQEHjJhNjfTVkk7gQufqUd6GTMB7XxK2VRRa5BYAWTAQBNtxw9yawpdfDzguH6cVHO6TXijvXR03G9a3d8I5+oZCqr2XLLKAVtKyCgNO9rYIIXyH2WmnS7UO9R8m1V1OTNtFbssUEVRI8uJLs5JqT0lUuc3OTky4RgoJRRheTIQBByd3gS3ZcLonHPGajqOOjsNewhWbSL1Kt1vwV3VKXCxT9zql2DlkfftgFogezWRVp2PGcFRcyn1anE3413pWqR8cLRObZIw4UIDqj+4rGFX6dKgz1lz67ZSJYKWRUEMhAfG2WcSRuY7kvBadxWu2HXBx9z1CbhNSXgqu87vfZ5Cx43HUW6iFTsnHnVLui24+RC6G6fc1FGN4QBDIA2L1FNvZHlvbuyzsO3Z+Hga323cZ5+I0+lAOxW/CoVNPbkqeZe7bm/BLqaRjBQbnEY7vLKc2FuhvGfvPJHd9Qq9rGRvtWjuaTj82M5JcE7S3CGQsgICUwzbuAtLCeS45DtztHjRTcC70rlLwQs+r1KXHyu5aFVcN91uVUIAAsh92ZQBAEBgoDVvC74p25MrQ4atoO0HUtN1MLVtJGyq2dT3iznJsERk8SRzRsIBXLno0W+0jox1aa5R8/yMPfH5QtfwVfkbfjD/EfkYe+Pyj1Wfgq/IfF3+Js3dhBkUrXueXhhqBkgcbUtuPpUa59Te5pv1J2w6UtjqF1+ODlsysg8vWGt0N0uTk7Tg4yPc98xLnEknJ1rjW6Q7J9UpHWp1T0o9MYnz/Iw98flHqvD0aPiRs+Lv8R+Rh74/KPVY+Cr8v8A4Pi7/EfkYe+Pyj1Wfgq/IfF3+I/Iw98flHqnwZfkY+Lv8R+Rh74/KEjo/S9+oS1ZtbdJ1lmjLWtDjUgAE7aa12q04x2Zx5tN9j6r2YMoAgCAIAgCAUQBAEAQBAEAQBAEAQBAEAQBAEAQBAEAQBAEAQBAEAQBAEAQBAEAQBAEAQBAEAQBAEB//9k="/>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AutoShape 14" descr="data:image/jpeg;base64,/9j/4AAQSkZJRgABAQAAAQABAAD/2wCEAAkGBxAQEBQUDxQUFRAQFBUUFRQUFBQVFBgQFhQWFxQXFBQYHCggGB0lGxQUITEhJSkrLjAuFx8zODMsNygtLisBCgoKDg0OGhAQGywkHyQ0LCwsLCwsLCwsLCwsLCwsLCwsLCwsLCwsLCwsLCwsLCwsLCwsLCwsLCwsLCwsLCwsLP/AABEIAKEAogMBEQACEQEDEQH/xAAbAAEAAgMBAQAAAAAAAAAAAAAABQcBBAYCA//EAD4QAAEDAQMGCwYFBAMAAAAAAAEAAgMRBAUGEiExQVFxEyIyNGFygZGhstFCU2KSscEUFiMzUgeC4fBDwtL/xAAaAQEAAgMBAAAAAAAAAAAAAAAABAYBAwUC/8QALxEAAgIBAwMCBgMAAQUAAAAAAAECAwQFETESIUETURUyMzRSYSJxgUIUIySRof/aAAwDAQACEQMRAD8AvFAEAQBAEAQBAEAQBAEAQBAEAQBAEAQBAEAQBAEBiqwAsgygCA8ueBpWG9luF37Hnhm7R3heeuO2+566X7GeGbtHeFnrj7jpl7Dhm7R3hOuPuOmXsOGbtHeE64+46Zexjh27R3hY9SPG46Jex7Dl7PJlAeXPA0rDaXJlLd7Hnhm7R3hY6478meh+xlsoOg13J1x9zDjJco9ArO5gysgIAgCA8uKw/djbc5a24xYyfIa3Kibmc8HPlfCNYGdce3VVG3oXHudOrTZTq6nydDY7ZHM0OjcHNOsfddSu2uxfxZz51zre0kbK2I8cmVkGreFijnYWSNDmn67R0rVbVG1dMuDZVZKuXXErvEGH32V1RxojodTR0O9VV83AlRLdcFjws2N3zckNkhc4n/4MkLA/wZIQf4ZyQvcW1/I8uEZeC17kmy7PE7axv0VzxHvTF+5UMiPTbJG+pJqOL/qHLniZ1nfQBcHW5LaMfJ2tIg3Js43JC4B29ls+D3FI5hqwlrhrBoV6jOVb3R5ddc1tJHXYaxQ4vEVoNcrM1505WoO9V3MHU230WHGztNUI9cDswV3zinpAEAQEXiW1GKyyObmdSgPSc1VDz7HCiTRJxK1O6KZVypze5bl2RtXdeEtnflROodY1HeNa34+TPHe8WaLsaGQtpL/TvLjxLFaKNfRkv8Scx6p1qyYmoQuW0uzK7lYE6X/HuidBXRT34IJmic9gfOeBr2lrwC1woQdi8zrjOPTLgzGTg90VtiK5HWV9RUxO5Lth/i5VTOwpY8t1wWbBzY3x78kQoDWxPX7CwZCDfZMsfBcuVZGfAXN7jUeBCtuly6sdfoq2ow6b2ThK6HsQPcrvG82VayPdsa3tNXf9gqtq8t8j+kWXSY9NG/uQC5e50kgi5D7fxNq7bBJaHhkQz6zqaNpKk41E7Zrp8EfIuhTB9XktWysc1jQ45TgACdpppVyrTUUmVObUpNo+y9nkIAgILGnNHdZvmC52qfbsnad9eJW6qXBaW+QsGAsp9wdLcmK3xUZPx49Tvab/AOguxiapKH8bO6OTl6XGf8oc+x29itkczcqNwc07PuNSsFV0LI9UXucOyuVb6ZLY2Krcaz4WuzNlY5kgq1woR6bCtc64zi4y7pnqFjhLrjyVtf1zPsr6ZzG7ku+x6VU8zDljy25XuWnDy1fDvyiLUF9iYnuER5bO7/p+79CQbJK97W+isujN+k1+yv6ul6ya9jqCuyjlPgq3ET8q1TE/zI7BmVMzpdV8i2YUemiJHKJsSl3JC5roktL8lgo0cp9Mw9SpmJiyyHt49yLk5UcePfkse6rtjs7MiMbydJO0lWrHx4UQUUVi6+d0uqRureaUtjKyZCAICCxrzR3Wb5gudqn27Jun/XiVuqky1e4QBDAWDPg2LFbZIXZUTi09Gg7xoK31X2VvqizRbjwtXTJHZ3Ni6OSjbRRj/wCXsHt1Lv4urRn2s7M4eVpsqu8O6Ona8HRnB1jQuumnwzl7Ncnxt1jZMwskFWu0+oOorXbTG2LjI912ShLqiyuL8uOSzOOYuiPJeBm3O2FVbLwZ0y3XdFlxM2Fq2l2ZFKDtvwT25Lu+Cw8FWJ0Vnq8UMjsqnw0AH08VadLq6K+Cr6jb129joCun7HP9ytMU2J8dpeSDkyHKaaGhr07VU9QokrnsuzLRgZEHSlJ8Hu5cOS2ggvBZFrJFCR8IP1XrF0yy3vLsjzlahCvtDksGw2NkLAyMUaP9zqy1VQqjtFFdsslZLeTNiq2o8CqbhmVkBAEBBY15o7rN8wXO1T7dk3T/AK8St1UmWr3CAIAgCGAm4RKXPf01mPFOUzWx2imuh1KdjZ9tL25X7IWTg13Lfhnd3RfsNpHFNH62OzO7NvYrHj5td3ZPuV+/Esq5XYknsBFDnB0gqXKKl2ZGi2uOTTjuWzB2UImZW3JGlaFi0b9Sijc8i1rZyZvhqk8cGkURAwWgrDinygt0ZyUS24BhP0NvJz+IMSsgqyOjptnst63oubmahCpbR7sn4uFK17vsjew3aHy2aN8hq52USf7ipGHa7a1NkfJgoWOCJRSzQEAQEFjXmjus3zBc7VPt2TdP+vErdVJlq9wgCGAgCAIAi/Y/o9RyFpDmkhzTUEaQV7hOUHvExOMZrpkWHhW+jaYyH/ux0r0t1O6NfcrTp2X60NnyisZ2J6M91wT4XSRBMoAgCAICBxbeboIOIaPkOSDsGsjp9Vz9RyfQqe3LJuBQrre/BXJJJqdJ166qpN795FqiowfSiy8I8zi3O87lb9Oa/wCnjsVPPX/kSJlTiIEAQEFjXmjus3zBc7VPt2TdP+vErdVJlq9wgCAIAspMwFj/AEbS8BDIXpRb47nluP8AyWx2+B7rkjy5ZAW5YDWg5jTTUj/dCsWk41le8peTgapkxtaivB1wXaOSEAQBAEBE4hur8TCW6Ht4zD07DvULNxvXr2RJxMj0bEytrVZnxOLZGlrhqP22hVSyidfaSLTXdXZ/KDLGwjzOLc7zuVp09/8AYiVjN+vImVPIgQBAQWNeaO3t8wXP1Pvjsm6f9dFbqot7lqe6/wBPUcTnclpJ6ASvca3LhHmc4x5ZIQYftb+TC4Da6jfBxBUmGn5EuIkWWfjx/wCRvR4PtR05Dd7vQKRHSL3z2I8tWpXBtR4Il9qVg3AlblotnmRqesV+Is2osDN9qY9jQPEqRHRo7d2aJatLf+KNyLBdlHKMjt7gB4ALfDSKVzuzVPVbpcbIk7Hclmi/bjaCNZznvKlQwqI/LHuRLMu6fzSZIUUnvtsaFyegvQCAIAgCAxRDGxr2uxRyikjWuHSKrVZRCxbSRshZOD3iz1ZLK2JgZGKMbWg3mv3XqFahHpiYnNzl1SPuvZ5CAIDTvSwMtEZjkqGkg8U0ObpotN9MLYdM+DbVbOqXVHk07NhuyR6IwTteS76qNDApglsv/ZuszbrOZElFC1uZrQB0ABTFCC4SIrk292z6L1x4MCiALHZeRz4NO13tZ4v3JGNOytT2NGcrRZlVQ+eRuhj2T+WJCWvGsDf22uf0nijxzqBZrFS+UnQ0q5/N2I1+N5tUbAOkn/CiS1me/ZEtaPDbvIkrkxaJpBHKwMc40BBq0nYdil4up+rNRZDyNOlVHrR1AXYOYZQBAEAQGEBlAEAQBAEBgrAMLLMbrg+U1oYwVe5rRtJA+q8SthH5meow6n2TIe14ssrNDi87GAkfNoUC3VceHD3ZNr026fjZEHbMbSnNCwN6XGp7tC512sTfyLb+yfVpMV87IS2XzaZeXK4jYOKO4LnWZ19nMjoV4VEOEaCitt92SYrp4CAICUwzZTLaowNDHB5OwNNR40U3T6pTvW3gh59ihQ0/JaKuJVTCDcIDKA8yuo0nYCfBeZPaLZlclWS37anOLuFeKmoAcQB0UCqEs6+UntJlqWBSoL+KN+w4ttMfLIkb8QofmFPELfRqlkFtJ7mi3Sq5fL2O5uq28PCyQAjLGg6qEj7Kx49vrVqSK/bU65uLN1bzWEAQEZiK3us8DpGAFwIGfRnNNSi5d7prc0SMWpW2KLODtWJbXJ/yFo2MAb46fFVmeo5Ev+WxYYafRDlbkXLK5xq4lx2kknvKiSslJ7ttktQguyieV43PXb2Czux28ILACALAAXpLvsYb2W74LFwjc/4eLKcP1ZM5+Fupv3Vr03E9GHVJd2VnPyfVs2XCJ9dIgMh8RX42ytGbKkdyW9G09CgZmaqF+/BMxMR3y28eSMuHFfCyCOcBpdma5taV2GuhRcPVPVn0z5JOXpvpw6od0dWF2EcoOFQjW62MoqW9LMYppGH2XGm45x4KlZUPSulFFtx7PUqjI1VH8EryWZhHmcW53ncrfpv28SpZ315Eyp5ECAICCxrzR3Wb5gudqn27Jun/AF4lbqpMtXuEAQwEAQBDIQw+To8HXNw0nCvH6cZzV1v0+GYrsaZh9cuuXBytRy+mPRHllgAKy7bdiuhzqZzoCNpLdmUt+yKsv23/AIid768WuS3qDMPue1U7Ovdtr9kWvDo9Kpe7NAGmjSM6iRk4NSXJKnFSXT4LPw3eP4iztceWOK7rD/FD2q44OQrak/JU8uj0rGiUUwjHFY8u+hbM0aeI/f7J+yr+sY3dWR/07ek5HNcv8OQXBO5EszCPMotzvO5W/Tft4lTzfryJlTyIEAQEFjXmjus3zBc7VPt2TdP+vErdVJlq9wgCGAgCGQgNq7bC6eVsbNLjnOxusrfj0SusUER8m9UxcmWld9kZDG1jBRrRT1JVypqjVFQRU7ZuyTlLk2KLaeCDxdb+BszgDR0nEG3PpPcudqN3pUP3ZNwKfVuX6K3VTfYtW+7/AKCxv33MLsdNgW3ZExjJzSio67f8V7l2dIv6ZuEvPH9nJ1WneKsXg75WRb7dyvmpeljbNC+N2hzabjpB7CAVpyKlZXKLNlNjrsUkVTNEWOLXCjmkg79apc4ODcXyXGE1PaS4LJwjzKLc7zuVs037eJVc368iZU8iBAEBBY15o7rN8wXO1T7dk3T/AK8St1UmWr3CAIYCAIZQRLcw2WHhC6OBiy3j9SXOdobqCtem4qpr6nyysahku2fSuEdCF0ktiB+zKyCusa2/hbRkA8WEZP8AeeUfoOxVbVbvUu6VwiyaVV6dfW/Jz65X7Olwv7CA+tlnMb2vbpY4OHYVsqm4TUl4PFkFZBwfktmyTtkja9uh7QR2iqu1VinBSXkp04OM2n4PqV7PH6ODxzd2RKJWjiyZndcDT2j6Kt6vj9EuteSw6TkdUfTfg6XCPMotzvO5dbTft4nKzfryJlTyIEAQEHjJhNjfTVkk7gQufqUd6GTMB7XxK2VRRa5BYAWTAQBNtxw9yawpdfDzguH6cVHO6TXijvXR03G9a3d8I5+oZCqr2XLLKAVtKyCgNO9rYIIXyH2WmnS7UO9R8m1V1OTNtFbssUEVRI8uJLs5JqT0lUuc3OTky4RgoJRRheTIQBByd3gS3ZcLonHPGajqOOjsNewhWbSL1Kt1vwV3VKXCxT9zql2DlkfftgFogezWRVp2PGcFRcyn1anE3413pWqR8cLRObZIw4UIDqj+4rGFX6dKgz1lz67ZSJYKWRUEMhAfG2WcSRuY7kvBadxWu2HXBx9z1CbhNSXgqu87vfZ5Cx43HUW6iFTsnHnVLui24+RC6G6fc1FGN4QBDIA2L1FNvZHlvbuyzsO3Z+Hga323cZ5+I0+lAOxW/CoVNPbkqeZe7bm/BLqaRjBQbnEY7vLKc2FuhvGfvPJHd9Qq9rGRvtWjuaTj82M5JcE7S3CGQsgICUwzbuAtLCeS45DtztHjRTcC70rlLwQs+r1KXHyu5aFVcN91uVUIAAsh92ZQBAEBgoDVvC74p25MrQ4atoO0HUtN1MLVtJGyq2dT3iznJsERk8SRzRsIBXLno0W+0jox1aa5R8/yMPfH5QtfwVfkbfjD/EfkYe+Pyj1Wfgq/IfF3+Js3dhBkUrXueXhhqBkgcbUtuPpUa59Te5pv1J2w6UtjqF1+ODlsysg8vWGt0N0uTk7Tg4yPc98xLnEknJ1rjW6Q7J9UpHWp1T0o9MYnz/Iw98flHqvD0aPiRs+Lv8R+Rh74/KPVY+Cr8v8A4Pi7/EfkYe+Pyj1Wfgq/IfF3+I/Iw98flHqnwZfkY+Lv8R+Rh74/KEjo/S9+oS1ZtbdJ1lmjLWtDjUgAE7aa12q04x2Zx5tN9j6r2YMoAgCAIAgCAUQBAEAQBAEAQBAEAQBAEAQBAEAQBAEAQBAEAQBAEAQBAEAQBAEAQBAEAQBAEAQBAEB//9k="/>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9" name="Picture 15" descr="C:\Users\mamatha-m\Desktop\t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24700" y="2882900"/>
            <a:ext cx="1752600"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3650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1"/>
          </p:nvPr>
        </p:nvSpPr>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dirty="0">
                <a:solidFill>
                  <a:schemeClr val="accent5">
                    <a:lumMod val="10000"/>
                  </a:schemeClr>
                </a:solidFill>
                <a:latin typeface="Andalus" panose="02020603050405020304" pitchFamily="18" charset="-78"/>
                <a:ea typeface="Osaka" charset="-128"/>
                <a:cs typeface="Andalus" panose="02020603050405020304" pitchFamily="18" charset="-78"/>
              </a:rPr>
              <a:t>OMICS Group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Open Access Membership</a:t>
            </a:r>
            <a:br>
              <a:rPr lang="en-US" b="1" dirty="0">
                <a:solidFill>
                  <a:schemeClr val="accent5">
                    <a:lumMod val="10000"/>
                  </a:schemeClr>
                </a:solidFill>
                <a:latin typeface="Andalus" panose="02020603050405020304" pitchFamily="18" charset="-78"/>
                <a:ea typeface="Osaka" charset="-128"/>
                <a:cs typeface="Andalus" panose="02020603050405020304" pitchFamily="18" charset="-78"/>
              </a:rPr>
            </a:b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000" dirty="0">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838211062"/>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943" y="-174171"/>
            <a:ext cx="8193314" cy="928914"/>
          </a:xfrm>
        </p:spPr>
        <p:txBody>
          <a:bodyPr/>
          <a:lstStyle/>
          <a:p>
            <a:r>
              <a:rPr lang="en-US" dirty="0" smtClean="0">
                <a:solidFill>
                  <a:srgbClr val="FF0000"/>
                </a:solidFill>
              </a:rPr>
              <a:t>BIOGRAPHY</a:t>
            </a:r>
            <a:endParaRPr lang="en-US" dirty="0">
              <a:solidFill>
                <a:srgbClr val="FF0000"/>
              </a:solidFill>
            </a:endParaRPr>
          </a:p>
        </p:txBody>
      </p:sp>
      <p:sp>
        <p:nvSpPr>
          <p:cNvPr id="3" name="Content Placeholder 2"/>
          <p:cNvSpPr>
            <a:spLocks noGrp="1"/>
          </p:cNvSpPr>
          <p:nvPr>
            <p:ph idx="1"/>
          </p:nvPr>
        </p:nvSpPr>
        <p:spPr>
          <a:xfrm>
            <a:off x="457200" y="943427"/>
            <a:ext cx="8229600" cy="5783943"/>
          </a:xfrm>
        </p:spPr>
        <p:txBody>
          <a:bodyPr>
            <a:normAutofit/>
          </a:bodyPr>
          <a:lstStyle/>
          <a:p>
            <a:pPr marL="0" indent="0">
              <a:buNone/>
            </a:pPr>
            <a:r>
              <a:rPr lang="en-US" sz="2800" dirty="0"/>
              <a:t>Tallinn Research Institute of Epidemiology, Microbiology and Hygiene (TRI EMH), Department of Virology, junior researcher 1982-1988, TRI EMH (since 1988, Institute of Preventive Medicine), Department of Virology, senior researcher, 1988-August 1997, National Institute for Health Development, Department of Virology, senior researcher, September 1997-presence</a:t>
            </a:r>
            <a:br>
              <a:rPr lang="en-US" sz="2800" dirty="0"/>
            </a:br>
            <a:r>
              <a:rPr lang="en-US" sz="2800" dirty="0"/>
              <a:t> </a:t>
            </a:r>
          </a:p>
        </p:txBody>
      </p:sp>
    </p:spTree>
    <p:extLst>
      <p:ext uri="{BB962C8B-B14F-4D97-AF65-F5344CB8AC3E}">
        <p14:creationId xmlns:p14="http://schemas.microsoft.com/office/powerpoint/2010/main" val="2523396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RESEARCH INTREST</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a:t>Virology, Epidemiology and molecular epidemiology of viral hepatitis (A, B, C and E) in Estonia. Genetic variability of hepatitis C virus in relation to response to antiviral therapy</a:t>
            </a:r>
          </a:p>
        </p:txBody>
      </p:sp>
    </p:spTree>
    <p:extLst>
      <p:ext uri="{BB962C8B-B14F-4D97-AF65-F5344CB8AC3E}">
        <p14:creationId xmlns:p14="http://schemas.microsoft.com/office/powerpoint/2010/main" val="2036627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PUBLICATION</a:t>
            </a:r>
            <a:endParaRPr lang="en-US" dirty="0">
              <a:solidFill>
                <a:srgbClr val="FF0000"/>
              </a:solidFill>
            </a:endParaRPr>
          </a:p>
        </p:txBody>
      </p:sp>
      <p:sp>
        <p:nvSpPr>
          <p:cNvPr id="3" name="Content Placeholder 2"/>
          <p:cNvSpPr>
            <a:spLocks noGrp="1"/>
          </p:cNvSpPr>
          <p:nvPr>
            <p:ph idx="1"/>
          </p:nvPr>
        </p:nvSpPr>
        <p:spPr>
          <a:xfrm>
            <a:off x="457200" y="1359244"/>
            <a:ext cx="8229600" cy="4766920"/>
          </a:xfrm>
        </p:spPr>
        <p:txBody>
          <a:bodyPr>
            <a:normAutofit fontScale="47500" lnSpcReduction="20000"/>
          </a:bodyPr>
          <a:lstStyle/>
          <a:p>
            <a:pPr fontAlgn="base"/>
            <a:r>
              <a:rPr lang="en-US" b="1" dirty="0"/>
              <a:t>Amino Acid Polymorphisms Within the Entire HCV NS5A Region in Estonian Chronic HCV 1b Patients With Different Treatment </a:t>
            </a:r>
            <a:r>
              <a:rPr lang="en-US" b="1" dirty="0" err="1"/>
              <a:t>Response.</a:t>
            </a:r>
            <a:r>
              <a:rPr lang="en-US" u="sng" dirty="0" err="1">
                <a:hlinkClick r:id="rId2"/>
              </a:rPr>
              <a:t>Tatiana</a:t>
            </a:r>
            <a:r>
              <a:rPr lang="en-US" u="sng" dirty="0">
                <a:hlinkClick r:id="rId2"/>
              </a:rPr>
              <a:t> </a:t>
            </a:r>
            <a:r>
              <a:rPr lang="en-US" u="sng" dirty="0" err="1">
                <a:hlinkClick r:id="rId2"/>
              </a:rPr>
              <a:t>Kuznetsova</a:t>
            </a:r>
            <a:r>
              <a:rPr lang="en-US" dirty="0"/>
              <a:t>, </a:t>
            </a:r>
            <a:r>
              <a:rPr lang="en-US" u="sng" dirty="0" err="1">
                <a:hlinkClick r:id="rId3"/>
              </a:rPr>
              <a:t>Tatjana</a:t>
            </a:r>
            <a:r>
              <a:rPr lang="en-US" u="sng" dirty="0">
                <a:hlinkClick r:id="rId3"/>
              </a:rPr>
              <a:t> </a:t>
            </a:r>
            <a:r>
              <a:rPr lang="en-US" u="sng" dirty="0" err="1">
                <a:hlinkClick r:id="rId3"/>
              </a:rPr>
              <a:t>Tallo</a:t>
            </a:r>
            <a:r>
              <a:rPr lang="en-US" dirty="0"/>
              <a:t>, </a:t>
            </a:r>
            <a:r>
              <a:rPr lang="en-US" u="sng" dirty="0" err="1">
                <a:hlinkClick r:id="rId4"/>
              </a:rPr>
              <a:t>Vadim</a:t>
            </a:r>
            <a:r>
              <a:rPr lang="en-US" u="sng" dirty="0">
                <a:hlinkClick r:id="rId4"/>
              </a:rPr>
              <a:t> </a:t>
            </a:r>
            <a:r>
              <a:rPr lang="en-US" u="sng" dirty="0" err="1">
                <a:hlinkClick r:id="rId4"/>
              </a:rPr>
              <a:t>Brjalin</a:t>
            </a:r>
            <a:r>
              <a:rPr lang="en-US" dirty="0"/>
              <a:t>, </a:t>
            </a:r>
            <a:r>
              <a:rPr lang="en-US" u="sng" dirty="0">
                <a:hlinkClick r:id="rId5"/>
              </a:rPr>
              <a:t>Irina </a:t>
            </a:r>
            <a:r>
              <a:rPr lang="en-US" u="sng" dirty="0" err="1">
                <a:hlinkClick r:id="rId5"/>
              </a:rPr>
              <a:t>Reshetnjak</a:t>
            </a:r>
            <a:r>
              <a:rPr lang="en-US" dirty="0"/>
              <a:t>, </a:t>
            </a:r>
            <a:r>
              <a:rPr lang="en-US" u="sng" dirty="0" err="1">
                <a:hlinkClick r:id="rId6"/>
              </a:rPr>
              <a:t>Riina</a:t>
            </a:r>
            <a:r>
              <a:rPr lang="en-US" u="sng" dirty="0">
                <a:hlinkClick r:id="rId6"/>
              </a:rPr>
              <a:t> </a:t>
            </a:r>
            <a:r>
              <a:rPr lang="en-US" u="sng" dirty="0" err="1">
                <a:hlinkClick r:id="rId6"/>
              </a:rPr>
              <a:t>Salupere</a:t>
            </a:r>
            <a:r>
              <a:rPr lang="en-US" dirty="0"/>
              <a:t>, </a:t>
            </a:r>
            <a:r>
              <a:rPr lang="en-US" u="sng" dirty="0" err="1">
                <a:hlinkClick r:id="rId7"/>
              </a:rPr>
              <a:t>Ljudmilla</a:t>
            </a:r>
            <a:r>
              <a:rPr lang="en-US" u="sng" dirty="0">
                <a:hlinkClick r:id="rId7"/>
              </a:rPr>
              <a:t> </a:t>
            </a:r>
            <a:r>
              <a:rPr lang="en-US" u="sng" dirty="0" err="1">
                <a:hlinkClick r:id="rId7"/>
              </a:rPr>
              <a:t>Priimagi</a:t>
            </a:r>
            <a:r>
              <a:rPr lang="en-US" dirty="0"/>
              <a:t>, </a:t>
            </a:r>
            <a:r>
              <a:rPr lang="en-US" u="sng" dirty="0">
                <a:hlinkClick r:id="rId8"/>
              </a:rPr>
              <a:t>Olga </a:t>
            </a:r>
            <a:r>
              <a:rPr lang="en-US" u="sng" dirty="0" err="1">
                <a:hlinkClick r:id="rId8"/>
              </a:rPr>
              <a:t>Katargina</a:t>
            </a:r>
            <a:r>
              <a:rPr lang="en-US" dirty="0" err="1"/>
              <a:t>,</a:t>
            </a:r>
            <a:r>
              <a:rPr lang="en-US" u="sng" dirty="0" err="1">
                <a:hlinkClick r:id="rId9"/>
              </a:rPr>
              <a:t>Maria</a:t>
            </a:r>
            <a:r>
              <a:rPr lang="en-US" u="sng" dirty="0">
                <a:hlinkClick r:id="rId9"/>
              </a:rPr>
              <a:t> </a:t>
            </a:r>
            <a:r>
              <a:rPr lang="en-US" u="sng" dirty="0" err="1">
                <a:hlinkClick r:id="rId9"/>
              </a:rPr>
              <a:t>Smirnova</a:t>
            </a:r>
            <a:r>
              <a:rPr lang="en-US" dirty="0"/>
              <a:t>, </a:t>
            </a:r>
            <a:r>
              <a:rPr lang="en-US" u="sng" dirty="0" err="1">
                <a:hlinkClick r:id="rId10"/>
              </a:rPr>
              <a:t>Juris</a:t>
            </a:r>
            <a:r>
              <a:rPr lang="en-US" u="sng" dirty="0">
                <a:hlinkClick r:id="rId10"/>
              </a:rPr>
              <a:t> </a:t>
            </a:r>
            <a:r>
              <a:rPr lang="en-US" u="sng" dirty="0" err="1">
                <a:hlinkClick r:id="rId10"/>
              </a:rPr>
              <a:t>Jansons</a:t>
            </a:r>
            <a:r>
              <a:rPr lang="en-US" dirty="0"/>
              <a:t>, </a:t>
            </a:r>
            <a:r>
              <a:rPr lang="en-US" u="sng" dirty="0" err="1">
                <a:hlinkClick r:id="rId11"/>
              </a:rPr>
              <a:t>Valentina</a:t>
            </a:r>
            <a:r>
              <a:rPr lang="en-US" u="sng" dirty="0">
                <a:hlinkClick r:id="rId11"/>
              </a:rPr>
              <a:t> </a:t>
            </a:r>
            <a:r>
              <a:rPr lang="en-US" u="sng" dirty="0" err="1">
                <a:hlinkClick r:id="rId11"/>
              </a:rPr>
              <a:t>Tefanova</a:t>
            </a:r>
            <a:r>
              <a:rPr lang="en-US" dirty="0"/>
              <a:t> </a:t>
            </a:r>
            <a:r>
              <a:rPr lang="en-US" dirty="0" err="1"/>
              <a:t>Hepat</a:t>
            </a:r>
            <a:r>
              <a:rPr lang="en-US" dirty="0"/>
              <a:t> Mon 2013 14;13(12):e14481. </a:t>
            </a:r>
            <a:r>
              <a:rPr lang="en-US" dirty="0" err="1"/>
              <a:t>Epub</a:t>
            </a:r>
            <a:r>
              <a:rPr lang="en-US" dirty="0"/>
              <a:t> 2013 Dec 14</a:t>
            </a:r>
          </a:p>
          <a:p>
            <a:pPr fontAlgn="base"/>
            <a:r>
              <a:rPr lang="en-US" b="1" dirty="0" err="1"/>
              <a:t>Sarcoidosis</a:t>
            </a:r>
            <a:r>
              <a:rPr lang="en-US" b="1" dirty="0"/>
              <a:t> and chronic hepatitis C: a case </a:t>
            </a:r>
            <a:r>
              <a:rPr lang="en-US" b="1" dirty="0" err="1"/>
              <a:t>report.</a:t>
            </a:r>
            <a:r>
              <a:rPr lang="en-US" u="sng" dirty="0" err="1">
                <a:hlinkClick r:id="rId4"/>
              </a:rPr>
              <a:t>Vadim</a:t>
            </a:r>
            <a:r>
              <a:rPr lang="en-US" u="sng" dirty="0">
                <a:hlinkClick r:id="rId4"/>
              </a:rPr>
              <a:t> </a:t>
            </a:r>
            <a:r>
              <a:rPr lang="en-US" u="sng" dirty="0" err="1">
                <a:hlinkClick r:id="rId4"/>
              </a:rPr>
              <a:t>Brjalin</a:t>
            </a:r>
            <a:r>
              <a:rPr lang="en-US" dirty="0"/>
              <a:t>, </a:t>
            </a:r>
            <a:r>
              <a:rPr lang="en-US" u="sng" dirty="0" err="1">
                <a:hlinkClick r:id="rId6"/>
              </a:rPr>
              <a:t>Riina</a:t>
            </a:r>
            <a:r>
              <a:rPr lang="en-US" u="sng" dirty="0">
                <a:hlinkClick r:id="rId6"/>
              </a:rPr>
              <a:t> </a:t>
            </a:r>
            <a:r>
              <a:rPr lang="en-US" u="sng" dirty="0" err="1">
                <a:hlinkClick r:id="rId6"/>
              </a:rPr>
              <a:t>Salupere</a:t>
            </a:r>
            <a:r>
              <a:rPr lang="en-US" dirty="0"/>
              <a:t>, </a:t>
            </a:r>
            <a:r>
              <a:rPr lang="en-US" u="sng" dirty="0" err="1">
                <a:hlinkClick r:id="rId11"/>
              </a:rPr>
              <a:t>Valentina</a:t>
            </a:r>
            <a:r>
              <a:rPr lang="en-US" u="sng" dirty="0">
                <a:hlinkClick r:id="rId11"/>
              </a:rPr>
              <a:t> </a:t>
            </a:r>
            <a:r>
              <a:rPr lang="en-US" u="sng" dirty="0" err="1">
                <a:hlinkClick r:id="rId11"/>
              </a:rPr>
              <a:t>Tefanova</a:t>
            </a:r>
            <a:r>
              <a:rPr lang="en-US" dirty="0"/>
              <a:t>, </a:t>
            </a:r>
            <a:r>
              <a:rPr lang="en-US" u="sng" dirty="0" err="1">
                <a:hlinkClick r:id="rId12"/>
              </a:rPr>
              <a:t>Kaiu</a:t>
            </a:r>
            <a:r>
              <a:rPr lang="en-US" u="sng" dirty="0">
                <a:hlinkClick r:id="rId12"/>
              </a:rPr>
              <a:t> </a:t>
            </a:r>
            <a:r>
              <a:rPr lang="en-US" u="sng" dirty="0" err="1">
                <a:hlinkClick r:id="rId12"/>
              </a:rPr>
              <a:t>Prikk</a:t>
            </a:r>
            <a:r>
              <a:rPr lang="en-US" dirty="0"/>
              <a:t>, </a:t>
            </a:r>
            <a:r>
              <a:rPr lang="en-US" u="sng" dirty="0">
                <a:hlinkClick r:id="rId13"/>
              </a:rPr>
              <a:t>Natalia </a:t>
            </a:r>
            <a:r>
              <a:rPr lang="en-US" u="sng" dirty="0" err="1">
                <a:hlinkClick r:id="rId13"/>
              </a:rPr>
              <a:t>Lapidus</a:t>
            </a:r>
            <a:r>
              <a:rPr lang="en-US" dirty="0"/>
              <a:t>, </a:t>
            </a:r>
            <a:r>
              <a:rPr lang="en-US" u="sng" dirty="0" err="1">
                <a:hlinkClick r:id="rId14"/>
              </a:rPr>
              <a:t>Enn</a:t>
            </a:r>
            <a:r>
              <a:rPr lang="en-US" u="sng" dirty="0">
                <a:hlinkClick r:id="rId14"/>
              </a:rPr>
              <a:t> </a:t>
            </a:r>
            <a:r>
              <a:rPr lang="en-US" u="sng" dirty="0" err="1">
                <a:hlinkClick r:id="rId14"/>
              </a:rPr>
              <a:t>Jõeste</a:t>
            </a:r>
            <a:r>
              <a:rPr lang="en-US" dirty="0"/>
              <a:t> World J </a:t>
            </a:r>
            <a:r>
              <a:rPr lang="en-US" dirty="0" err="1"/>
              <a:t>Gastroenterol</a:t>
            </a:r>
            <a:r>
              <a:rPr lang="en-US" dirty="0"/>
              <a:t> 2012 Oct;18(40):5816-20</a:t>
            </a:r>
          </a:p>
          <a:p>
            <a:pPr marL="0" indent="0" fontAlgn="base">
              <a:buNone/>
            </a:pPr>
            <a:r>
              <a:rPr lang="en-US" dirty="0"/>
              <a:t> </a:t>
            </a:r>
          </a:p>
          <a:p>
            <a:pPr fontAlgn="base"/>
            <a:r>
              <a:rPr lang="en-US" b="1" dirty="0"/>
              <a:t>Efficacy of </a:t>
            </a:r>
            <a:r>
              <a:rPr lang="en-US" b="1" dirty="0" err="1"/>
              <a:t>peginterferon</a:t>
            </a:r>
            <a:r>
              <a:rPr lang="en-US" b="1" dirty="0"/>
              <a:t> alpha-2A and ribavirin combination therapy in treatment-naive Estonian patients with chronic hepatitis </a:t>
            </a:r>
            <a:r>
              <a:rPr lang="en-US" b="1" dirty="0" err="1"/>
              <a:t>C.</a:t>
            </a:r>
            <a:r>
              <a:rPr lang="en-US" u="sng" dirty="0" err="1">
                <a:hlinkClick r:id="rId4"/>
              </a:rPr>
              <a:t>Vadim</a:t>
            </a:r>
            <a:r>
              <a:rPr lang="en-US" u="sng" dirty="0">
                <a:hlinkClick r:id="rId4"/>
              </a:rPr>
              <a:t> </a:t>
            </a:r>
            <a:r>
              <a:rPr lang="en-US" u="sng" dirty="0" err="1">
                <a:hlinkClick r:id="rId4"/>
              </a:rPr>
              <a:t>Brjalin</a:t>
            </a:r>
            <a:r>
              <a:rPr lang="en-US" dirty="0"/>
              <a:t>, </a:t>
            </a:r>
            <a:r>
              <a:rPr lang="en-US" u="sng" dirty="0" err="1">
                <a:hlinkClick r:id="rId6"/>
              </a:rPr>
              <a:t>Riina</a:t>
            </a:r>
            <a:r>
              <a:rPr lang="en-US" u="sng" dirty="0">
                <a:hlinkClick r:id="rId6"/>
              </a:rPr>
              <a:t> </a:t>
            </a:r>
            <a:r>
              <a:rPr lang="en-US" u="sng" dirty="0" err="1">
                <a:hlinkClick r:id="rId6"/>
              </a:rPr>
              <a:t>Salupere</a:t>
            </a:r>
            <a:r>
              <a:rPr lang="en-US" dirty="0"/>
              <a:t>, </a:t>
            </a:r>
            <a:r>
              <a:rPr lang="en-US" u="sng" dirty="0" err="1">
                <a:hlinkClick r:id="rId3"/>
              </a:rPr>
              <a:t>Tatjana</a:t>
            </a:r>
            <a:r>
              <a:rPr lang="en-US" u="sng" dirty="0">
                <a:hlinkClick r:id="rId3"/>
              </a:rPr>
              <a:t> </a:t>
            </a:r>
            <a:r>
              <a:rPr lang="en-US" u="sng" dirty="0" err="1">
                <a:hlinkClick r:id="rId3"/>
              </a:rPr>
              <a:t>Tallo</a:t>
            </a:r>
            <a:r>
              <a:rPr lang="en-US" dirty="0"/>
              <a:t>, </a:t>
            </a:r>
            <a:r>
              <a:rPr lang="en-US" u="sng" dirty="0">
                <a:hlinkClick r:id="rId2"/>
              </a:rPr>
              <a:t>Tatiana </a:t>
            </a:r>
            <a:r>
              <a:rPr lang="en-US" u="sng" dirty="0" err="1">
                <a:hlinkClick r:id="rId2"/>
              </a:rPr>
              <a:t>Kuznetsova</a:t>
            </a:r>
            <a:r>
              <a:rPr lang="en-US" dirty="0"/>
              <a:t>, </a:t>
            </a:r>
            <a:r>
              <a:rPr lang="en-US" u="sng" dirty="0" err="1">
                <a:hlinkClick r:id="rId15"/>
              </a:rPr>
              <a:t>Ljudmilla</a:t>
            </a:r>
            <a:r>
              <a:rPr lang="en-US" u="sng" dirty="0">
                <a:hlinkClick r:id="rId15"/>
              </a:rPr>
              <a:t> </a:t>
            </a:r>
            <a:r>
              <a:rPr lang="en-US" u="sng" dirty="0" err="1">
                <a:hlinkClick r:id="rId15"/>
              </a:rPr>
              <a:t>Priimägi</a:t>
            </a:r>
            <a:r>
              <a:rPr lang="en-US" dirty="0"/>
              <a:t>, </a:t>
            </a:r>
            <a:r>
              <a:rPr lang="en-US" u="sng" dirty="0" err="1">
                <a:hlinkClick r:id="rId11"/>
              </a:rPr>
              <a:t>Valentina</a:t>
            </a:r>
            <a:r>
              <a:rPr lang="en-US" u="sng" dirty="0">
                <a:hlinkClick r:id="rId11"/>
              </a:rPr>
              <a:t> </a:t>
            </a:r>
            <a:r>
              <a:rPr lang="en-US" u="sng" dirty="0" err="1">
                <a:hlinkClick r:id="rId11"/>
              </a:rPr>
              <a:t>Tefanova</a:t>
            </a:r>
            <a:r>
              <a:rPr lang="en-US" dirty="0"/>
              <a:t> Cent </a:t>
            </a:r>
            <a:r>
              <a:rPr lang="en-US" dirty="0" err="1"/>
              <a:t>Eur</a:t>
            </a:r>
            <a:r>
              <a:rPr lang="en-US" dirty="0"/>
              <a:t> J Public Health 2012 Jun;20(2):150-5</a:t>
            </a:r>
          </a:p>
          <a:p>
            <a:pPr marL="0" indent="0" fontAlgn="base">
              <a:buNone/>
            </a:pPr>
            <a:r>
              <a:rPr lang="en-US" dirty="0"/>
              <a:t> </a:t>
            </a:r>
          </a:p>
          <a:p>
            <a:pPr fontAlgn="base"/>
            <a:r>
              <a:rPr lang="en-US" b="1" dirty="0">
                <a:hlinkClick r:id="rId16"/>
              </a:rPr>
              <a:t>The trends and risk factors for hepatitis B occurrence in </a:t>
            </a:r>
            <a:r>
              <a:rPr lang="en-US" b="1" dirty="0" err="1">
                <a:hlinkClick r:id="rId16"/>
              </a:rPr>
              <a:t>Estonia.</a:t>
            </a:r>
            <a:r>
              <a:rPr lang="en-US" u="sng" dirty="0" err="1">
                <a:hlinkClick r:id="rId17"/>
              </a:rPr>
              <a:t>Gerli</a:t>
            </a:r>
            <a:r>
              <a:rPr lang="en-US" u="sng" dirty="0">
                <a:hlinkClick r:id="rId17"/>
              </a:rPr>
              <a:t> </a:t>
            </a:r>
            <a:r>
              <a:rPr lang="en-US" u="sng" dirty="0" err="1">
                <a:hlinkClick r:id="rId17"/>
              </a:rPr>
              <a:t>Paat</a:t>
            </a:r>
            <a:r>
              <a:rPr lang="en-US" dirty="0"/>
              <a:t>, </a:t>
            </a:r>
            <a:r>
              <a:rPr lang="en-US" u="sng" dirty="0" err="1">
                <a:hlinkClick r:id="rId18"/>
              </a:rPr>
              <a:t>Anneli</a:t>
            </a:r>
            <a:r>
              <a:rPr lang="en-US" u="sng" dirty="0">
                <a:hlinkClick r:id="rId18"/>
              </a:rPr>
              <a:t> </a:t>
            </a:r>
            <a:r>
              <a:rPr lang="en-US" u="sng" dirty="0" err="1">
                <a:hlinkClick r:id="rId18"/>
              </a:rPr>
              <a:t>Uusküla</a:t>
            </a:r>
            <a:r>
              <a:rPr lang="en-US" dirty="0"/>
              <a:t>, </a:t>
            </a:r>
            <a:r>
              <a:rPr lang="en-US" u="sng" dirty="0" err="1">
                <a:hlinkClick r:id="rId11"/>
              </a:rPr>
              <a:t>Valentina</a:t>
            </a:r>
            <a:r>
              <a:rPr lang="en-US" u="sng" dirty="0">
                <a:hlinkClick r:id="rId11"/>
              </a:rPr>
              <a:t> </a:t>
            </a:r>
            <a:r>
              <a:rPr lang="en-US" u="sng" dirty="0" err="1">
                <a:hlinkClick r:id="rId11"/>
              </a:rPr>
              <a:t>Tefanova</a:t>
            </a:r>
            <a:r>
              <a:rPr lang="en-US" dirty="0"/>
              <a:t>, </a:t>
            </a:r>
            <a:r>
              <a:rPr lang="en-US" u="sng" dirty="0" err="1">
                <a:hlinkClick r:id="rId3"/>
              </a:rPr>
              <a:t>Tatjana</a:t>
            </a:r>
            <a:r>
              <a:rPr lang="en-US" u="sng" dirty="0">
                <a:hlinkClick r:id="rId3"/>
              </a:rPr>
              <a:t> </a:t>
            </a:r>
            <a:r>
              <a:rPr lang="en-US" u="sng" dirty="0" err="1">
                <a:hlinkClick r:id="rId3"/>
              </a:rPr>
              <a:t>Tallo</a:t>
            </a:r>
            <a:r>
              <a:rPr lang="en-US" dirty="0"/>
              <a:t>, </a:t>
            </a:r>
            <a:r>
              <a:rPr lang="en-US" u="sng" dirty="0" err="1">
                <a:hlinkClick r:id="rId15"/>
              </a:rPr>
              <a:t>Ljudmilla</a:t>
            </a:r>
            <a:r>
              <a:rPr lang="en-US" u="sng" dirty="0">
                <a:hlinkClick r:id="rId15"/>
              </a:rPr>
              <a:t> </a:t>
            </a:r>
            <a:r>
              <a:rPr lang="en-US" u="sng" dirty="0" err="1">
                <a:hlinkClick r:id="rId15"/>
              </a:rPr>
              <a:t>Priimägi</a:t>
            </a:r>
            <a:r>
              <a:rPr lang="en-US" dirty="0"/>
              <a:t>, </a:t>
            </a:r>
            <a:r>
              <a:rPr lang="en-US" u="sng" dirty="0" err="1">
                <a:hlinkClick r:id="rId19"/>
              </a:rPr>
              <a:t>Kalle</a:t>
            </a:r>
            <a:r>
              <a:rPr lang="en-US" u="sng" dirty="0">
                <a:hlinkClick r:id="rId19"/>
              </a:rPr>
              <a:t> </a:t>
            </a:r>
            <a:r>
              <a:rPr lang="en-US" u="sng" dirty="0" err="1">
                <a:hlinkClick r:id="rId19"/>
              </a:rPr>
              <a:t>Ahi</a:t>
            </a:r>
            <a:r>
              <a:rPr lang="en-US" dirty="0"/>
              <a:t> Cent </a:t>
            </a:r>
            <a:r>
              <a:rPr lang="en-US" dirty="0" err="1"/>
              <a:t>Eur</a:t>
            </a:r>
            <a:r>
              <a:rPr lang="en-US" dirty="0"/>
              <a:t> J Public Health 2009 Jun;17(2):108-11</a:t>
            </a:r>
          </a:p>
          <a:p>
            <a:pPr marL="0" indent="0" fontAlgn="base">
              <a:buNone/>
            </a:pPr>
            <a:r>
              <a:rPr lang="en-US" dirty="0"/>
              <a:t> </a:t>
            </a:r>
          </a:p>
          <a:p>
            <a:pPr fontAlgn="base"/>
            <a:r>
              <a:rPr lang="en-US" b="1" dirty="0"/>
              <a:t>D2: major </a:t>
            </a:r>
            <a:r>
              <a:rPr lang="en-US" b="1" dirty="0" err="1"/>
              <a:t>subgenotype</a:t>
            </a:r>
            <a:r>
              <a:rPr lang="en-US" b="1" dirty="0"/>
              <a:t> of hepatitis B virus in Russia and the Baltic </a:t>
            </a:r>
            <a:r>
              <a:rPr lang="en-US" b="1" dirty="0" err="1"/>
              <a:t>region.</a:t>
            </a:r>
            <a:r>
              <a:rPr lang="en-US" u="sng" dirty="0" err="1">
                <a:hlinkClick r:id="rId3"/>
              </a:rPr>
              <a:t>Tatjana</a:t>
            </a:r>
            <a:r>
              <a:rPr lang="en-US" u="sng" dirty="0">
                <a:hlinkClick r:id="rId3"/>
              </a:rPr>
              <a:t> </a:t>
            </a:r>
            <a:r>
              <a:rPr lang="en-US" u="sng" dirty="0" err="1">
                <a:hlinkClick r:id="rId3"/>
              </a:rPr>
              <a:t>Tallo</a:t>
            </a:r>
            <a:r>
              <a:rPr lang="en-US" dirty="0"/>
              <a:t>, </a:t>
            </a:r>
            <a:r>
              <a:rPr lang="en-US" u="sng" dirty="0" err="1">
                <a:hlinkClick r:id="rId11"/>
              </a:rPr>
              <a:t>Valentina</a:t>
            </a:r>
            <a:r>
              <a:rPr lang="en-US" u="sng" dirty="0">
                <a:hlinkClick r:id="rId11"/>
              </a:rPr>
              <a:t> </a:t>
            </a:r>
            <a:r>
              <a:rPr lang="en-US" u="sng" dirty="0" err="1">
                <a:hlinkClick r:id="rId11"/>
              </a:rPr>
              <a:t>Tefanova</a:t>
            </a:r>
            <a:r>
              <a:rPr lang="en-US" dirty="0"/>
              <a:t>, </a:t>
            </a:r>
            <a:r>
              <a:rPr lang="en-US" u="sng" dirty="0" err="1">
                <a:hlinkClick r:id="rId15"/>
              </a:rPr>
              <a:t>Ljudmilla</a:t>
            </a:r>
            <a:r>
              <a:rPr lang="en-US" u="sng" dirty="0">
                <a:hlinkClick r:id="rId15"/>
              </a:rPr>
              <a:t> </a:t>
            </a:r>
            <a:r>
              <a:rPr lang="en-US" u="sng" dirty="0" err="1">
                <a:hlinkClick r:id="rId15"/>
              </a:rPr>
              <a:t>Priimägi</a:t>
            </a:r>
            <a:r>
              <a:rPr lang="en-US" dirty="0"/>
              <a:t>, </a:t>
            </a:r>
            <a:r>
              <a:rPr lang="en-US" u="sng" dirty="0" err="1">
                <a:hlinkClick r:id="rId20"/>
              </a:rPr>
              <a:t>Jelena</a:t>
            </a:r>
            <a:r>
              <a:rPr lang="en-US" u="sng" dirty="0">
                <a:hlinkClick r:id="rId20"/>
              </a:rPr>
              <a:t> Schmidt</a:t>
            </a:r>
            <a:r>
              <a:rPr lang="en-US" dirty="0"/>
              <a:t>, </a:t>
            </a:r>
            <a:r>
              <a:rPr lang="en-US" u="sng" dirty="0">
                <a:hlinkClick r:id="rId8"/>
              </a:rPr>
              <a:t>Olga </a:t>
            </a:r>
            <a:r>
              <a:rPr lang="en-US" u="sng" dirty="0" err="1">
                <a:hlinkClick r:id="rId8"/>
              </a:rPr>
              <a:t>Katargina</a:t>
            </a:r>
            <a:r>
              <a:rPr lang="en-US" dirty="0"/>
              <a:t>, </a:t>
            </a:r>
            <a:r>
              <a:rPr lang="en-US" u="sng" dirty="0" err="1">
                <a:hlinkClick r:id="rId21"/>
              </a:rPr>
              <a:t>Michail</a:t>
            </a:r>
            <a:r>
              <a:rPr lang="en-US" u="sng" dirty="0">
                <a:hlinkClick r:id="rId21"/>
              </a:rPr>
              <a:t> </a:t>
            </a:r>
            <a:r>
              <a:rPr lang="en-US" u="sng" dirty="0" err="1">
                <a:hlinkClick r:id="rId21"/>
              </a:rPr>
              <a:t>Michailov</a:t>
            </a:r>
            <a:r>
              <a:rPr lang="en-US" dirty="0"/>
              <a:t>, </a:t>
            </a:r>
            <a:r>
              <a:rPr lang="en-US" u="sng" dirty="0">
                <a:hlinkClick r:id="rId22"/>
              </a:rPr>
              <a:t>Sergey </a:t>
            </a:r>
            <a:r>
              <a:rPr lang="en-US" u="sng" dirty="0" err="1">
                <a:hlinkClick r:id="rId22"/>
              </a:rPr>
              <a:t>Mukomolov</a:t>
            </a:r>
            <a:r>
              <a:rPr lang="en-US" dirty="0"/>
              <a:t>, </a:t>
            </a:r>
            <a:r>
              <a:rPr lang="en-US" u="sng" dirty="0">
                <a:hlinkClick r:id="rId23"/>
              </a:rPr>
              <a:t>Lars </a:t>
            </a:r>
            <a:r>
              <a:rPr lang="en-US" u="sng" dirty="0" err="1">
                <a:hlinkClick r:id="rId23"/>
              </a:rPr>
              <a:t>Magnius</a:t>
            </a:r>
            <a:r>
              <a:rPr lang="en-US" dirty="0"/>
              <a:t>, </a:t>
            </a:r>
            <a:r>
              <a:rPr lang="en-US" u="sng" dirty="0" err="1">
                <a:hlinkClick r:id="rId24"/>
              </a:rPr>
              <a:t>Heléne</a:t>
            </a:r>
            <a:r>
              <a:rPr lang="en-US" u="sng" dirty="0">
                <a:hlinkClick r:id="rId24"/>
              </a:rPr>
              <a:t> </a:t>
            </a:r>
            <a:r>
              <a:rPr lang="en-US" u="sng" dirty="0" err="1">
                <a:hlinkClick r:id="rId24"/>
              </a:rPr>
              <a:t>Norder</a:t>
            </a:r>
            <a:r>
              <a:rPr lang="en-US" dirty="0"/>
              <a:t> J Gen </a:t>
            </a:r>
            <a:r>
              <a:rPr lang="en-US" dirty="0" err="1"/>
              <a:t>Virol</a:t>
            </a:r>
            <a:r>
              <a:rPr lang="en-US" dirty="0"/>
              <a:t> 2008 Aug;89(</a:t>
            </a:r>
            <a:r>
              <a:rPr lang="en-US" dirty="0" err="1"/>
              <a:t>Pt</a:t>
            </a:r>
            <a:r>
              <a:rPr lang="en-US" dirty="0"/>
              <a:t> 8):1829-39</a:t>
            </a:r>
          </a:p>
        </p:txBody>
      </p:sp>
    </p:spTree>
    <p:extLst>
      <p:ext uri="{BB962C8B-B14F-4D97-AF65-F5344CB8AC3E}">
        <p14:creationId xmlns:p14="http://schemas.microsoft.com/office/powerpoint/2010/main" val="617163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What is Hepatitis?</a:t>
            </a:r>
            <a:r>
              <a:rPr lang="en-US" dirty="0">
                <a:solidFill>
                  <a:srgbClr val="FF0000"/>
                </a:solidFill>
              </a:rPr>
              <a:t/>
            </a:r>
            <a:br>
              <a:rPr lang="en-US" dirty="0">
                <a:solidFill>
                  <a:srgbClr val="FF0000"/>
                </a:solidFill>
              </a:rPr>
            </a:br>
            <a:endParaRPr lang="en-US" dirty="0"/>
          </a:p>
        </p:txBody>
      </p:sp>
      <p:sp>
        <p:nvSpPr>
          <p:cNvPr id="3" name="Content Placeholder 2"/>
          <p:cNvSpPr>
            <a:spLocks noGrp="1"/>
          </p:cNvSpPr>
          <p:nvPr>
            <p:ph idx="1"/>
          </p:nvPr>
        </p:nvSpPr>
        <p:spPr/>
        <p:txBody>
          <a:bodyPr>
            <a:normAutofit/>
          </a:bodyPr>
          <a:lstStyle/>
          <a:p>
            <a:pPr fontAlgn="base"/>
            <a:r>
              <a:rPr lang="en-US" dirty="0" smtClean="0"/>
              <a:t>Hepatitis </a:t>
            </a:r>
            <a:r>
              <a:rPr lang="en-US" dirty="0"/>
              <a:t>is swelling and inflammation of the liver.</a:t>
            </a:r>
          </a:p>
          <a:p>
            <a:pPr fontAlgn="base"/>
            <a:r>
              <a:rPr lang="en-US" dirty="0"/>
              <a:t>Hepatitis is most commonly caused by a viral infection. There are, however, other causes of hepatitis. These include autoimmune </a:t>
            </a:r>
            <a:r>
              <a:rPr lang="en-US" dirty="0" smtClean="0"/>
              <a:t>hepatitis and </a:t>
            </a:r>
            <a:r>
              <a:rPr lang="en-US" dirty="0"/>
              <a:t>hepatitis that occurs as a secondary result of medications, drugs, toxins and alcohol.</a:t>
            </a:r>
          </a:p>
        </p:txBody>
      </p:sp>
    </p:spTree>
    <p:extLst>
      <p:ext uri="{BB962C8B-B14F-4D97-AF65-F5344CB8AC3E}">
        <p14:creationId xmlns:p14="http://schemas.microsoft.com/office/powerpoint/2010/main" val="1983419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950269"/>
          </a:xfrm>
        </p:spPr>
        <p:txBody>
          <a:bodyPr>
            <a:normAutofit fontScale="90000"/>
          </a:bodyPr>
          <a:lstStyle/>
          <a:p>
            <a:r>
              <a:rPr lang="en-US" sz="3600" dirty="0" smtClean="0">
                <a:solidFill>
                  <a:srgbClr val="FF0000"/>
                </a:solidFill>
              </a:rPr>
              <a:t>INTRODUCTION</a:t>
            </a:r>
            <a:endParaRPr lang="en-US" sz="3600" dirty="0">
              <a:solidFill>
                <a:srgbClr val="FF0000"/>
              </a:solidFill>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77500" lnSpcReduction="20000"/>
          </a:bodyPr>
          <a:lstStyle/>
          <a:p>
            <a:pPr fontAlgn="base"/>
            <a:r>
              <a:rPr lang="en-US" sz="2800" dirty="0"/>
              <a:t>The liver is located on the upper right side of the abdomen. It performs many critical functions that affect metabolism throughout the body, including:</a:t>
            </a:r>
          </a:p>
          <a:p>
            <a:pPr fontAlgn="base"/>
            <a:r>
              <a:rPr lang="en-US" sz="2800" dirty="0"/>
              <a:t>bile production that is essential to digestion</a:t>
            </a:r>
          </a:p>
          <a:p>
            <a:pPr fontAlgn="base"/>
            <a:r>
              <a:rPr lang="en-US" sz="2800" dirty="0"/>
              <a:t>filtering of toxins from the body</a:t>
            </a:r>
          </a:p>
          <a:p>
            <a:pPr fontAlgn="base"/>
            <a:r>
              <a:rPr lang="en-US" sz="2800" dirty="0"/>
              <a:t>excretion of bilirubin, cholesterol, hormones, and drugs</a:t>
            </a:r>
          </a:p>
          <a:p>
            <a:pPr fontAlgn="base"/>
            <a:r>
              <a:rPr lang="en-US" sz="2800" dirty="0"/>
              <a:t>metabolism of carbohydrates, fats, and proteins</a:t>
            </a:r>
          </a:p>
          <a:p>
            <a:pPr fontAlgn="base"/>
            <a:r>
              <a:rPr lang="en-US" sz="2800" dirty="0"/>
              <a:t>activation of enzymes (specialized proteins essential to metabolic functions)</a:t>
            </a:r>
          </a:p>
          <a:p>
            <a:pPr fontAlgn="base"/>
            <a:r>
              <a:rPr lang="en-US" sz="2800" dirty="0"/>
              <a:t>storage of glycogen, vitamins (a, d and k), and minerals</a:t>
            </a:r>
          </a:p>
          <a:p>
            <a:pPr fontAlgn="base"/>
            <a:r>
              <a:rPr lang="en-US" sz="2800" dirty="0"/>
              <a:t>synthesis of plasma proteins, such as albumin</a:t>
            </a:r>
          </a:p>
          <a:p>
            <a:pPr fontAlgn="base"/>
            <a:r>
              <a:rPr lang="en-US" sz="2800" dirty="0"/>
              <a:t>synthesis of clotting factors</a:t>
            </a:r>
          </a:p>
          <a:p>
            <a:endParaRPr lang="en-US" sz="2800" dirty="0"/>
          </a:p>
        </p:txBody>
      </p:sp>
      <p:sp>
        <p:nvSpPr>
          <p:cNvPr id="4" name="Text Placeholder 3"/>
          <p:cNvSpPr>
            <a:spLocks noGrp="1"/>
          </p:cNvSpPr>
          <p:nvPr>
            <p:ph type="body" sz="half" idx="2"/>
          </p:nvPr>
        </p:nvSpPr>
        <p:spPr/>
        <p:txBody>
          <a:bodyPr/>
          <a:lstStyle/>
          <a:p>
            <a:endParaRPr lang="en-US" dirty="0"/>
          </a:p>
        </p:txBody>
      </p:sp>
      <p:pic>
        <p:nvPicPr>
          <p:cNvPr id="2050" name="Picture 2" descr="C:\Users\mamatha-m\Desktop\webmd_rf_photo_of_liver_and_hepatitis_vir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843" y="1396315"/>
            <a:ext cx="2996514" cy="47449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9308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335" y="111212"/>
            <a:ext cx="8229600" cy="6573794"/>
          </a:xfrm>
        </p:spPr>
        <p:txBody>
          <a:bodyPr>
            <a:noAutofit/>
          </a:bodyPr>
          <a:lstStyle/>
          <a:p>
            <a:pPr fontAlgn="base"/>
            <a:r>
              <a:rPr lang="en-US" sz="2000" dirty="0">
                <a:solidFill>
                  <a:srgbClr val="FF0000"/>
                </a:solidFill>
              </a:rPr>
              <a:t>The Five Types of Viral Hepatitis</a:t>
            </a:r>
          </a:p>
          <a:p>
            <a:pPr fontAlgn="base"/>
            <a:r>
              <a:rPr lang="en-US" sz="2000" b="1" dirty="0"/>
              <a:t>Hepatitis A</a:t>
            </a:r>
          </a:p>
          <a:p>
            <a:pPr fontAlgn="base"/>
            <a:r>
              <a:rPr lang="en-US" sz="2000" dirty="0"/>
              <a:t>This type derives from an infection with the Hepatitis A virus (HAV). This type of hepatitis is most commonly transmitted by consuming food or water that has been contaminated by feces.</a:t>
            </a:r>
          </a:p>
          <a:p>
            <a:pPr fontAlgn="base"/>
            <a:r>
              <a:rPr lang="en-US" sz="2000" b="1" dirty="0"/>
              <a:t>Hepatitis B</a:t>
            </a:r>
          </a:p>
          <a:p>
            <a:pPr fontAlgn="base"/>
            <a:r>
              <a:rPr lang="en-US" sz="2000" dirty="0"/>
              <a:t>This type derives from an infection with the Hepatitis B virus (HBV). This type is transmitted through puncture wounds or contact with infectious bodily fluids (such as blood, saliva or semen). Injection drug use, sex with an infected partner, or sharing razors with an infected person is activities that increase risk. It is estimated that 1.25 million people in the United States have chronic hepatitis B and 350 million people worldwide live with this chronic disease (CDC).</a:t>
            </a:r>
          </a:p>
          <a:p>
            <a:pPr fontAlgn="base"/>
            <a:r>
              <a:rPr lang="en-US" sz="2000" b="1" dirty="0"/>
              <a:t>Hepatitis C</a:t>
            </a:r>
          </a:p>
          <a:p>
            <a:pPr fontAlgn="base"/>
            <a:r>
              <a:rPr lang="en-US" sz="2000" dirty="0"/>
              <a:t>This type comes from the Hepatitis C virus (HCV). This type of hepatitis is transmitted through direct contact with infected bodily fluids (typically through injection drug use and sexual contact). HCV is among the most common blood borne viral infections in the United States. According to the CDC, 3.2 million Americans and 170 million people worldwide are living with a chronic form of this infection (CDC</a:t>
            </a:r>
            <a:r>
              <a:rPr lang="en-US" sz="2000" dirty="0" smtClean="0"/>
              <a:t>).</a:t>
            </a:r>
            <a:endParaRPr lang="en-US" sz="2000" dirty="0"/>
          </a:p>
        </p:txBody>
      </p:sp>
    </p:spTree>
    <p:extLst>
      <p:ext uri="{BB962C8B-B14F-4D97-AF65-F5344CB8AC3E}">
        <p14:creationId xmlns:p14="http://schemas.microsoft.com/office/powerpoint/2010/main" val="2854690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1"/>
            <a:ext cx="8229600" cy="5182734"/>
          </a:xfrm>
        </p:spPr>
        <p:txBody>
          <a:bodyPr>
            <a:normAutofit fontScale="77500" lnSpcReduction="20000"/>
          </a:bodyPr>
          <a:lstStyle/>
          <a:p>
            <a:pPr fontAlgn="base"/>
            <a:r>
              <a:rPr lang="en-US" sz="2800" b="1" dirty="0"/>
              <a:t>Hepatitis D</a:t>
            </a:r>
          </a:p>
          <a:p>
            <a:pPr fontAlgn="base"/>
            <a:r>
              <a:rPr lang="en-US" sz="2800" dirty="0"/>
              <a:t>This is also called “delta hepatitis.” Hepatitis D is a serious liver disease caused by the Hepatitis D virus (HDV), which is contracted through puncture wounds or contact with infected blood. This is a rare form of hepatitis that occurs in conjunction with hepatitis B infection, and it is very uncommon in the United States.</a:t>
            </a:r>
          </a:p>
          <a:p>
            <a:pPr fontAlgn="base"/>
            <a:r>
              <a:rPr lang="en-US" sz="2800" b="1" dirty="0"/>
              <a:t>Hepatitis E</a:t>
            </a:r>
          </a:p>
          <a:p>
            <a:pPr fontAlgn="base"/>
            <a:r>
              <a:rPr lang="en-US" sz="2800" dirty="0"/>
              <a:t>Hepatitis E is a waterborne disease caused by the Hepatitis E virus (HEV). Hepatitis E is mainly found in areas with poor sanitation and is typically caused by ingesting fecal matter. This disease is uncommon in the U.S.. However, cases of Hepatitis E have been reported in the Middle East, Asia, Central America, and Africa (CDC).</a:t>
            </a:r>
          </a:p>
          <a:p>
            <a:pPr fontAlgn="base"/>
            <a:r>
              <a:rPr lang="en-US" sz="2800" dirty="0"/>
              <a:t>Hepatitis A and E are normally contracted from eating contaminated food or drinking contaminated water. Hepatitis B, C, and D are contracted through contaminated blood. These forms of hepatitis can be either acute or chronic, although types B and C usually become chronic.</a:t>
            </a:r>
          </a:p>
          <a:p>
            <a:endParaRPr lang="en-US" sz="2800" dirty="0"/>
          </a:p>
          <a:p>
            <a:pPr>
              <a:lnSpc>
                <a:spcPct val="90000"/>
              </a:lnSpc>
            </a:pPr>
            <a:endParaRPr lang="en-US" sz="28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147534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682</TotalTime>
  <Words>756</Words>
  <Application>Microsoft Office PowerPoint</Application>
  <PresentationFormat>On-screen Show (4:3)</PresentationFormat>
  <Paragraphs>96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          EDITOR            journal               of Virology and mycology</vt:lpstr>
      <vt:lpstr>BIOGRAPHY</vt:lpstr>
      <vt:lpstr>RESEARCH INTREST</vt:lpstr>
      <vt:lpstr>PUBLICATION</vt:lpstr>
      <vt:lpstr>What is Hepatitis? </vt:lpstr>
      <vt:lpstr>INTRODUCTION</vt:lpstr>
      <vt:lpstr>PowerPoint Presentation</vt:lpstr>
      <vt:lpstr>PowerPoint Presentation</vt:lpstr>
      <vt:lpstr>SYMPTOMS:</vt:lpstr>
      <vt:lpstr>CAUSES</vt:lpstr>
      <vt:lpstr>PowerPoint Presentation</vt:lpstr>
      <vt:lpstr>  </vt:lpstr>
      <vt:lpstr>PowerPoint Presentation</vt:lpstr>
      <vt:lpstr>PowerPoint Presentation</vt:lpstr>
      <vt:lpstr>HOW HEPATITIS TREATED</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Jasleen Kaur</dc:creator>
  <cp:lastModifiedBy>Mercy Eleanor Gilikala</cp:lastModifiedBy>
  <cp:revision>57</cp:revision>
  <dcterms:created xsi:type="dcterms:W3CDTF">2014-10-16T12:07:30Z</dcterms:created>
  <dcterms:modified xsi:type="dcterms:W3CDTF">2015-10-13T13:33:24Z</dcterms:modified>
</cp:coreProperties>
</file>