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A56B9D-ACC4-405F-B3EC-1D813C0ABEAF}" type="datetimeFigureOut">
              <a:rPr lang="en-US" smtClean="0"/>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FA4EEA-D711-4F78-9A31-3D5990E1CCD4}" type="slidenum">
              <a:rPr lang="en-US" smtClean="0"/>
              <a:t>‹#›</a:t>
            </a:fld>
            <a:endParaRPr lang="en-US"/>
          </a:p>
        </p:txBody>
      </p:sp>
    </p:spTree>
    <p:extLst>
      <p:ext uri="{BB962C8B-B14F-4D97-AF65-F5344CB8AC3E}">
        <p14:creationId xmlns:p14="http://schemas.microsoft.com/office/powerpoint/2010/main" val="3209984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E1E296-64D2-4A39-B8E1-243CFE331B0E}" type="slidenum">
              <a:rPr lang="en-US" smtClean="0"/>
              <a:t>3</a:t>
            </a:fld>
            <a:endParaRPr lang="en-US"/>
          </a:p>
        </p:txBody>
      </p:sp>
    </p:spTree>
    <p:extLst>
      <p:ext uri="{BB962C8B-B14F-4D97-AF65-F5344CB8AC3E}">
        <p14:creationId xmlns:p14="http://schemas.microsoft.com/office/powerpoint/2010/main" val="75336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862EE5-1F4A-43E1-BC2E-4E9785F5D0F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3948937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62EE5-1F4A-43E1-BC2E-4E9785F5D0F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419546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62EE5-1F4A-43E1-BC2E-4E9785F5D0F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124637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862EE5-1F4A-43E1-BC2E-4E9785F5D0F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1861854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862EE5-1F4A-43E1-BC2E-4E9785F5D0FC}"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120465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862EE5-1F4A-43E1-BC2E-4E9785F5D0FC}"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83996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862EE5-1F4A-43E1-BC2E-4E9785F5D0FC}"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3869357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862EE5-1F4A-43E1-BC2E-4E9785F5D0FC}"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118156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62EE5-1F4A-43E1-BC2E-4E9785F5D0FC}"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229211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62EE5-1F4A-43E1-BC2E-4E9785F5D0FC}"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156624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862EE5-1F4A-43E1-BC2E-4E9785F5D0FC}"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5F3DA-97FD-4DD3-B6CE-81813D05B731}" type="slidenum">
              <a:rPr lang="en-US" smtClean="0"/>
              <a:t>‹#›</a:t>
            </a:fld>
            <a:endParaRPr lang="en-US"/>
          </a:p>
        </p:txBody>
      </p:sp>
    </p:spTree>
    <p:extLst>
      <p:ext uri="{BB962C8B-B14F-4D97-AF65-F5344CB8AC3E}">
        <p14:creationId xmlns:p14="http://schemas.microsoft.com/office/powerpoint/2010/main" val="1226085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62EE5-1F4A-43E1-BC2E-4E9785F5D0FC}" type="datetimeFigureOut">
              <a:rPr lang="en-US" smtClean="0"/>
              <a:t>12/20/2014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5F3DA-97FD-4DD3-B6CE-81813D05B731}" type="slidenum">
              <a:rPr lang="en-US" smtClean="0"/>
              <a:t>‹#›</a:t>
            </a:fld>
            <a:endParaRPr lang="en-US"/>
          </a:p>
        </p:txBody>
      </p:sp>
    </p:spTree>
    <p:extLst>
      <p:ext uri="{BB962C8B-B14F-4D97-AF65-F5344CB8AC3E}">
        <p14:creationId xmlns:p14="http://schemas.microsoft.com/office/powerpoint/2010/main" val="3315411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042" y="1"/>
            <a:ext cx="9137958" cy="2849857"/>
          </a:xfrm>
          <a:prstGeom prst="rect">
            <a:avLst/>
          </a:prstGeom>
          <a:noFill/>
          <a:ln w="9525">
            <a:noFill/>
            <a:miter lim="800000"/>
            <a:headEnd/>
            <a:tailEnd/>
          </a:ln>
        </p:spPr>
      </p:pic>
      <p:sp>
        <p:nvSpPr>
          <p:cNvPr id="8" name="Subtitle 2"/>
          <p:cNvSpPr txBox="1">
            <a:spLocks/>
          </p:cNvSpPr>
          <p:nvPr/>
        </p:nvSpPr>
        <p:spPr>
          <a:xfrm>
            <a:off x="1217388" y="285325"/>
            <a:ext cx="6556674" cy="1163381"/>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725" y="6372268"/>
            <a:ext cx="5456943" cy="400110"/>
          </a:xfrm>
          <a:prstGeom prst="rect">
            <a:avLst/>
          </a:prstGeom>
          <a:noFill/>
          <a:ln w="9525">
            <a:noFill/>
            <a:miter lim="800000"/>
            <a:headEnd/>
            <a:tailEnd/>
          </a:ln>
        </p:spPr>
        <p:txBody>
          <a:bodyPr wrap="none">
            <a:spAutoFit/>
          </a:bodyPr>
          <a:lstStyle/>
          <a:p>
            <a:pPr eaLnBrk="1" hangingPunct="1"/>
            <a:r>
              <a:rPr lang="en-US" altLang="en-US" sz="2000">
                <a:solidFill>
                  <a:srgbClr val="7030A0"/>
                </a:solidFill>
                <a:latin typeface="Arial" charset="0"/>
                <a:cs typeface="Arial" charset="0"/>
              </a:rPr>
              <a:t>Contact us at: contact.omics@omicsonline.org</a:t>
            </a:r>
          </a:p>
        </p:txBody>
      </p:sp>
      <p:pic>
        <p:nvPicPr>
          <p:cNvPr id="4101" name="Picture 3" descr="C:\Users\rakesh-s\Desktop\indexFG.jpg"/>
          <p:cNvPicPr>
            <a:picLocks noChangeAspect="1" noChangeArrowheads="1"/>
          </p:cNvPicPr>
          <p:nvPr/>
        </p:nvPicPr>
        <p:blipFill>
          <a:blip r:embed="rId3"/>
          <a:srcRect/>
          <a:stretch>
            <a:fillRect/>
          </a:stretch>
        </p:blipFill>
        <p:spPr bwMode="auto">
          <a:xfrm>
            <a:off x="6042" y="849183"/>
            <a:ext cx="1981653" cy="1992183"/>
          </a:xfrm>
          <a:prstGeom prst="rect">
            <a:avLst/>
          </a:prstGeom>
          <a:noFill/>
          <a:ln w="9525">
            <a:noFill/>
            <a:miter lim="800000"/>
            <a:headEnd/>
            <a:tailEnd/>
          </a:ln>
        </p:spPr>
      </p:pic>
      <p:sp>
        <p:nvSpPr>
          <p:cNvPr id="2" name="Folded Corner 1"/>
          <p:cNvSpPr/>
          <p:nvPr/>
        </p:nvSpPr>
        <p:spPr>
          <a:xfrm>
            <a:off x="0" y="2934776"/>
            <a:ext cx="9137958" cy="3923224"/>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400 leading-edge peer reviewed Open Access Journals and organizes over 300 International Conferences annually all over the world. OMICS Publishing Group journals have over 3 million readers and the fame and success of the same can be attributed to the strong editorial board which contains over 30000 eminent personalities that ensure a rapid, quality and quick review process. OMICS Group signed an agreement with more than 1000 International Societies to make healthcare information Open Access.</a:t>
            </a:r>
          </a:p>
        </p:txBody>
      </p:sp>
    </p:spTree>
    <p:extLst>
      <p:ext uri="{BB962C8B-B14F-4D97-AF65-F5344CB8AC3E}">
        <p14:creationId xmlns:p14="http://schemas.microsoft.com/office/powerpoint/2010/main" val="2952843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 Situ </a:t>
            </a:r>
            <a:r>
              <a:rPr lang="en-US" dirty="0" smtClean="0"/>
              <a:t>Salt Screening</a:t>
            </a:r>
            <a:endParaRPr lang="en-US" dirty="0"/>
          </a:p>
        </p:txBody>
      </p:sp>
      <p:sp>
        <p:nvSpPr>
          <p:cNvPr id="3" name="Content Placeholder 2"/>
          <p:cNvSpPr>
            <a:spLocks noGrp="1"/>
          </p:cNvSpPr>
          <p:nvPr>
            <p:ph idx="1"/>
          </p:nvPr>
        </p:nvSpPr>
        <p:spPr/>
        <p:txBody>
          <a:bodyPr>
            <a:normAutofit lnSpcReduction="10000"/>
          </a:bodyPr>
          <a:lstStyle/>
          <a:p>
            <a:r>
              <a:rPr lang="en-US" altLang="en-US" dirty="0" smtClean="0">
                <a:cs typeface="Times New Roman" pitchFamily="18" charset="0"/>
              </a:rPr>
              <a:t>Selecting the right version (parent or salt) of a molecule for clinical product development is critical</a:t>
            </a:r>
          </a:p>
          <a:p>
            <a:r>
              <a:rPr lang="en-US" altLang="en-US" dirty="0" smtClean="0">
                <a:cs typeface="Times New Roman" pitchFamily="18" charset="0"/>
              </a:rPr>
              <a:t>Screening method without the need to synthesize a salt, avoiding synthesis of in-soluble salts</a:t>
            </a:r>
          </a:p>
          <a:p>
            <a:r>
              <a:rPr lang="en-US" dirty="0" smtClean="0">
                <a:cs typeface="Times New Roman" pitchFamily="18" charset="0"/>
              </a:rPr>
              <a:t>Screen several counter-ions</a:t>
            </a:r>
          </a:p>
          <a:p>
            <a:r>
              <a:rPr lang="en-US" altLang="en-US" dirty="0" smtClean="0"/>
              <a:t>Solubility Product (K</a:t>
            </a:r>
            <a:r>
              <a:rPr lang="en-US" altLang="en-US" baseline="-25000" dirty="0" smtClean="0"/>
              <a:t>sp</a:t>
            </a:r>
            <a:r>
              <a:rPr lang="en-US" altLang="en-US" dirty="0" smtClean="0"/>
              <a:t>) used to estimate salt solubility</a:t>
            </a:r>
            <a:endParaRPr lang="en-US" dirty="0"/>
          </a:p>
        </p:txBody>
      </p:sp>
    </p:spTree>
    <p:extLst>
      <p:ext uri="{BB962C8B-B14F-4D97-AF65-F5344CB8AC3E}">
        <p14:creationId xmlns:p14="http://schemas.microsoft.com/office/powerpoint/2010/main" val="2544373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Bioadhesive Rapidly Disintegrating Tablets</a:t>
            </a:r>
            <a:endParaRPr lang="en-US" dirty="0"/>
          </a:p>
        </p:txBody>
      </p:sp>
      <p:sp>
        <p:nvSpPr>
          <p:cNvPr id="3" name="Content Placeholder 2"/>
          <p:cNvSpPr>
            <a:spLocks noGrp="1"/>
          </p:cNvSpPr>
          <p:nvPr>
            <p:ph idx="1"/>
          </p:nvPr>
        </p:nvSpPr>
        <p:spPr/>
        <p:txBody>
          <a:bodyPr/>
          <a:lstStyle/>
          <a:p>
            <a:r>
              <a:rPr lang="en-US" dirty="0" smtClean="0"/>
              <a:t>Two contradictory concepts</a:t>
            </a:r>
          </a:p>
          <a:p>
            <a:r>
              <a:rPr lang="en-US" dirty="0" smtClean="0"/>
              <a:t>Design of experiments (DOE) for optimization of formulation</a:t>
            </a:r>
          </a:p>
          <a:p>
            <a:r>
              <a:rPr lang="en-US" i="1" dirty="0" smtClean="0"/>
              <a:t>In vitro </a:t>
            </a:r>
            <a:r>
              <a:rPr lang="en-US" dirty="0" smtClean="0"/>
              <a:t>method for evaluation of bioadhesive characteristics</a:t>
            </a:r>
          </a:p>
          <a:p>
            <a:endParaRPr lang="en-US" dirty="0"/>
          </a:p>
        </p:txBody>
      </p:sp>
    </p:spTree>
    <p:extLst>
      <p:ext uri="{BB962C8B-B14F-4D97-AF65-F5344CB8AC3E}">
        <p14:creationId xmlns:p14="http://schemas.microsoft.com/office/powerpoint/2010/main" val="3513383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Experiments</a:t>
            </a:r>
            <a:endParaRPr lang="en-US" dirty="0"/>
          </a:p>
        </p:txBody>
      </p:sp>
      <p:sp>
        <p:nvSpPr>
          <p:cNvPr id="3" name="Content Placeholder 2"/>
          <p:cNvSpPr>
            <a:spLocks noGrp="1"/>
          </p:cNvSpPr>
          <p:nvPr>
            <p:ph idx="1"/>
          </p:nvPr>
        </p:nvSpPr>
        <p:spPr/>
        <p:txBody>
          <a:bodyPr/>
          <a:lstStyle/>
          <a:p>
            <a:r>
              <a:rPr lang="en-US" dirty="0" smtClean="0"/>
              <a:t>Screening design to identify variables to study</a:t>
            </a:r>
          </a:p>
          <a:p>
            <a:r>
              <a:rPr lang="en-US" dirty="0" smtClean="0"/>
              <a:t>Experiments based on a design</a:t>
            </a:r>
          </a:p>
          <a:p>
            <a:r>
              <a:rPr lang="en-US" dirty="0" smtClean="0"/>
              <a:t>Fitting the data to a model</a:t>
            </a:r>
          </a:p>
          <a:p>
            <a:r>
              <a:rPr lang="en-US" dirty="0" smtClean="0"/>
              <a:t>Predictions using the model within the design space</a:t>
            </a:r>
          </a:p>
          <a:p>
            <a:r>
              <a:rPr lang="en-US" dirty="0" smtClean="0"/>
              <a:t>Ability to hit the bull’s eye</a:t>
            </a:r>
          </a:p>
          <a:p>
            <a:endParaRPr lang="en-US" dirty="0"/>
          </a:p>
        </p:txBody>
      </p:sp>
    </p:spTree>
    <p:extLst>
      <p:ext uri="{BB962C8B-B14F-4D97-AF65-F5344CB8AC3E}">
        <p14:creationId xmlns:p14="http://schemas.microsoft.com/office/powerpoint/2010/main" val="1175845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Nanosuspension</a:t>
            </a:r>
            <a:endParaRPr lang="en-US" dirty="0"/>
          </a:p>
        </p:txBody>
      </p:sp>
      <p:sp>
        <p:nvSpPr>
          <p:cNvPr id="3" name="Content Placeholder 2"/>
          <p:cNvSpPr>
            <a:spLocks noGrp="1"/>
          </p:cNvSpPr>
          <p:nvPr>
            <p:ph idx="1"/>
          </p:nvPr>
        </p:nvSpPr>
        <p:spPr/>
        <p:txBody>
          <a:bodyPr/>
          <a:lstStyle/>
          <a:p>
            <a:r>
              <a:rPr lang="en-US" dirty="0" smtClean="0"/>
              <a:t>Poorly soluble drugs when other solubilization approaches can not be used</a:t>
            </a:r>
          </a:p>
          <a:p>
            <a:r>
              <a:rPr lang="en-US" dirty="0" smtClean="0"/>
              <a:t>Milling or High Pressure Homogenization</a:t>
            </a:r>
          </a:p>
          <a:p>
            <a:r>
              <a:rPr lang="en-US" dirty="0" smtClean="0"/>
              <a:t>Stabilization of particles</a:t>
            </a:r>
          </a:p>
          <a:p>
            <a:pPr lvl="1"/>
            <a:r>
              <a:rPr lang="en-US" dirty="0" smtClean="0"/>
              <a:t>Prevent aggregation/agglomeration</a:t>
            </a:r>
          </a:p>
          <a:p>
            <a:r>
              <a:rPr lang="en-US" dirty="0" smtClean="0"/>
              <a:t>Solubility vs Pharmacokinetics relationship</a:t>
            </a:r>
          </a:p>
          <a:p>
            <a:pPr lvl="1"/>
            <a:endParaRPr lang="en-US" dirty="0" smtClean="0"/>
          </a:p>
          <a:p>
            <a:endParaRPr lang="en-US" dirty="0"/>
          </a:p>
        </p:txBody>
      </p:sp>
    </p:spTree>
    <p:extLst>
      <p:ext uri="{BB962C8B-B14F-4D97-AF65-F5344CB8AC3E}">
        <p14:creationId xmlns:p14="http://schemas.microsoft.com/office/powerpoint/2010/main" val="2758831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Liposomes</a:t>
            </a:r>
            <a:endParaRPr lang="en-US" dirty="0"/>
          </a:p>
        </p:txBody>
      </p:sp>
      <p:sp>
        <p:nvSpPr>
          <p:cNvPr id="3" name="Content Placeholder 2"/>
          <p:cNvSpPr>
            <a:spLocks noGrp="1"/>
          </p:cNvSpPr>
          <p:nvPr>
            <p:ph idx="1"/>
          </p:nvPr>
        </p:nvSpPr>
        <p:spPr/>
        <p:txBody>
          <a:bodyPr>
            <a:normAutofit lnSpcReduction="10000"/>
          </a:bodyPr>
          <a:lstStyle/>
          <a:p>
            <a:r>
              <a:rPr lang="en-US" dirty="0" smtClean="0"/>
              <a:t>Biocompatible carriers</a:t>
            </a:r>
          </a:p>
          <a:p>
            <a:r>
              <a:rPr lang="en-US" dirty="0" smtClean="0"/>
              <a:t>Encapsulation of hydrophobic and hydrophilic drugs</a:t>
            </a:r>
          </a:p>
          <a:p>
            <a:r>
              <a:rPr lang="en-US" dirty="0" smtClean="0"/>
              <a:t>Protect molecules from inactivation</a:t>
            </a:r>
          </a:p>
          <a:p>
            <a:r>
              <a:rPr lang="en-US" dirty="0" smtClean="0"/>
              <a:t>Targeting capability</a:t>
            </a:r>
          </a:p>
          <a:p>
            <a:r>
              <a:rPr lang="en-US" dirty="0" smtClean="0"/>
              <a:t>Flexibility in design </a:t>
            </a:r>
          </a:p>
          <a:p>
            <a:r>
              <a:rPr lang="en-US" dirty="0" smtClean="0"/>
              <a:t>Achieve longer circulation times </a:t>
            </a:r>
          </a:p>
          <a:p>
            <a:r>
              <a:rPr lang="en-US" dirty="0" smtClean="0"/>
              <a:t>Minimize systemic toxicity</a:t>
            </a:r>
          </a:p>
          <a:p>
            <a:endParaRPr lang="en-US" dirty="0"/>
          </a:p>
        </p:txBody>
      </p:sp>
    </p:spTree>
    <p:extLst>
      <p:ext uri="{BB962C8B-B14F-4D97-AF65-F5344CB8AC3E}">
        <p14:creationId xmlns:p14="http://schemas.microsoft.com/office/powerpoint/2010/main" val="4020487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Liposomes</a:t>
            </a:r>
            <a:endParaRPr lang="en-US" dirty="0"/>
          </a:p>
        </p:txBody>
      </p:sp>
      <p:sp>
        <p:nvSpPr>
          <p:cNvPr id="3" name="Content Placeholder 2"/>
          <p:cNvSpPr>
            <a:spLocks noGrp="1"/>
          </p:cNvSpPr>
          <p:nvPr>
            <p:ph idx="1"/>
          </p:nvPr>
        </p:nvSpPr>
        <p:spPr/>
        <p:txBody>
          <a:bodyPr/>
          <a:lstStyle/>
          <a:p>
            <a:r>
              <a:rPr lang="en-US" dirty="0" smtClean="0"/>
              <a:t>Improve physical stability of dispersions</a:t>
            </a:r>
          </a:p>
          <a:p>
            <a:pPr lvl="1"/>
            <a:r>
              <a:rPr lang="en-US" dirty="0" smtClean="0"/>
              <a:t>Optimize lipid composition</a:t>
            </a:r>
          </a:p>
          <a:p>
            <a:pPr lvl="1"/>
            <a:r>
              <a:rPr lang="en-US" dirty="0" smtClean="0"/>
              <a:t>Optimize drug loading</a:t>
            </a:r>
          </a:p>
          <a:p>
            <a:pPr lvl="1"/>
            <a:r>
              <a:rPr lang="en-US" dirty="0" smtClean="0"/>
              <a:t>Optimize process parameters</a:t>
            </a:r>
          </a:p>
          <a:p>
            <a:r>
              <a:rPr lang="en-US" dirty="0" smtClean="0"/>
              <a:t>Drug release/leakage method</a:t>
            </a:r>
          </a:p>
          <a:p>
            <a:r>
              <a:rPr lang="en-US" dirty="0" smtClean="0"/>
              <a:t>Purification from free drug</a:t>
            </a:r>
            <a:endParaRPr lang="en-US" dirty="0"/>
          </a:p>
        </p:txBody>
      </p:sp>
    </p:spTree>
    <p:extLst>
      <p:ext uri="{BB962C8B-B14F-4D97-AF65-F5344CB8AC3E}">
        <p14:creationId xmlns:p14="http://schemas.microsoft.com/office/powerpoint/2010/main" val="633005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0" y="30480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4400" dirty="0">
                <a:latin typeface="Calibri" panose="020F0502020204030204" pitchFamily="34" charset="0"/>
                <a:cs typeface="Arial" pitchFamily="34" charset="0"/>
              </a:rPr>
              <a:t>Advantages of Drug Targeting </a:t>
            </a:r>
          </a:p>
        </p:txBody>
      </p:sp>
      <p:sp>
        <p:nvSpPr>
          <p:cNvPr id="7" name="Right Brace 6"/>
          <p:cNvSpPr/>
          <p:nvPr/>
        </p:nvSpPr>
        <p:spPr>
          <a:xfrm>
            <a:off x="4495800" y="2971800"/>
            <a:ext cx="228600" cy="1828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8" name="TextBox 7"/>
          <p:cNvSpPr txBox="1">
            <a:spLocks noChangeArrowheads="1"/>
          </p:cNvSpPr>
          <p:nvPr/>
        </p:nvSpPr>
        <p:spPr bwMode="auto">
          <a:xfrm>
            <a:off x="381000" y="2667000"/>
            <a:ext cx="3657600" cy="2308225"/>
          </a:xfrm>
          <a:prstGeom prst="rect">
            <a:avLst/>
          </a:prstGeom>
          <a:solidFill>
            <a:srgbClr val="FFFFCC"/>
          </a:solidFill>
          <a:ln w="9525">
            <a:solidFill>
              <a:schemeClr val="tx1"/>
            </a:solidFill>
            <a:miter lim="800000"/>
            <a:headEnd/>
            <a:tailEnd/>
          </a:ln>
        </p:spPr>
        <p:txBody>
          <a:bodyPr>
            <a:spAutoFit/>
          </a:bodyPr>
          <a:lstStyle>
            <a:lvl1pPr marL="233363" indent="-233363"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buFont typeface="Arial" pitchFamily="34" charset="0"/>
              <a:buChar char="•"/>
            </a:pPr>
            <a:r>
              <a:rPr lang="en-US" altLang="en-US" sz="2400" dirty="0"/>
              <a:t>Alteration in pharmacokinetics and biodistribution</a:t>
            </a:r>
          </a:p>
          <a:p>
            <a:pPr eaLnBrk="1" hangingPunct="1">
              <a:buFont typeface="Arial" pitchFamily="34" charset="0"/>
              <a:buChar char="•"/>
            </a:pPr>
            <a:r>
              <a:rPr lang="en-US" altLang="en-US" sz="2400" dirty="0"/>
              <a:t>Restriction of drug at the tissue of interest</a:t>
            </a:r>
          </a:p>
          <a:p>
            <a:pPr eaLnBrk="1" hangingPunct="1">
              <a:buFont typeface="Arial" pitchFamily="34" charset="0"/>
              <a:buChar char="•"/>
            </a:pPr>
            <a:r>
              <a:rPr lang="en-US" altLang="en-US" sz="2400" dirty="0"/>
              <a:t>Controlled drug delivery</a:t>
            </a:r>
          </a:p>
        </p:txBody>
      </p:sp>
      <p:sp>
        <p:nvSpPr>
          <p:cNvPr id="9" name="TextBox 8"/>
          <p:cNvSpPr txBox="1">
            <a:spLocks noChangeArrowheads="1"/>
          </p:cNvSpPr>
          <p:nvPr/>
        </p:nvSpPr>
        <p:spPr bwMode="auto">
          <a:xfrm>
            <a:off x="4953000" y="2667000"/>
            <a:ext cx="3581400" cy="2308225"/>
          </a:xfrm>
          <a:prstGeom prst="rect">
            <a:avLst/>
          </a:prstGeom>
          <a:solidFill>
            <a:srgbClr val="CCECFF"/>
          </a:solidFill>
          <a:ln w="9525">
            <a:solidFill>
              <a:schemeClr val="tx1"/>
            </a:solidFill>
            <a:miter lim="800000"/>
            <a:headEnd/>
            <a:tailEnd/>
          </a:ln>
        </p:spPr>
        <p:txBody>
          <a:bodyPr>
            <a:spAutoFit/>
          </a:bodyPr>
          <a:lstStyle>
            <a:lvl1pPr marL="342900" indent="-342900" eaLnBrk="0" hangingPunct="0">
              <a:tabLst>
                <a:tab pos="119063" algn="l"/>
              </a:tabLst>
              <a:defRPr>
                <a:solidFill>
                  <a:schemeClr val="tx1"/>
                </a:solidFill>
                <a:latin typeface="Arial" pitchFamily="34" charset="0"/>
              </a:defRPr>
            </a:lvl1pPr>
            <a:lvl2pPr marL="339725" indent="-339725" eaLnBrk="0" hangingPunct="0">
              <a:tabLst>
                <a:tab pos="119063" algn="l"/>
              </a:tabLst>
              <a:defRPr>
                <a:solidFill>
                  <a:schemeClr val="tx1"/>
                </a:solidFill>
                <a:latin typeface="Arial" pitchFamily="34" charset="0"/>
              </a:defRPr>
            </a:lvl2pPr>
            <a:lvl3pPr marL="1143000" indent="-228600" eaLnBrk="0" hangingPunct="0">
              <a:tabLst>
                <a:tab pos="119063" algn="l"/>
              </a:tabLst>
              <a:defRPr>
                <a:solidFill>
                  <a:schemeClr val="tx1"/>
                </a:solidFill>
                <a:latin typeface="Arial" pitchFamily="34" charset="0"/>
              </a:defRPr>
            </a:lvl3pPr>
            <a:lvl4pPr marL="1600200" indent="-228600" eaLnBrk="0" hangingPunct="0">
              <a:tabLst>
                <a:tab pos="119063" algn="l"/>
              </a:tabLst>
              <a:defRPr>
                <a:solidFill>
                  <a:schemeClr val="tx1"/>
                </a:solidFill>
                <a:latin typeface="Arial" pitchFamily="34" charset="0"/>
              </a:defRPr>
            </a:lvl4pPr>
            <a:lvl5pPr marL="2057400" indent="-228600" eaLnBrk="0" hangingPunct="0">
              <a:tabLst>
                <a:tab pos="119063" algn="l"/>
              </a:tabLst>
              <a:defRPr>
                <a:solidFill>
                  <a:schemeClr val="tx1"/>
                </a:solidFill>
                <a:latin typeface="Arial" pitchFamily="34" charset="0"/>
              </a:defRPr>
            </a:lvl5pPr>
            <a:lvl6pPr marL="2514600" indent="-228600" eaLnBrk="0" fontAlgn="base" hangingPunct="0">
              <a:spcBef>
                <a:spcPct val="0"/>
              </a:spcBef>
              <a:spcAft>
                <a:spcPct val="0"/>
              </a:spcAft>
              <a:tabLst>
                <a:tab pos="119063" algn="l"/>
              </a:tabLst>
              <a:defRPr>
                <a:solidFill>
                  <a:schemeClr val="tx1"/>
                </a:solidFill>
                <a:latin typeface="Arial" pitchFamily="34" charset="0"/>
              </a:defRPr>
            </a:lvl6pPr>
            <a:lvl7pPr marL="2971800" indent="-228600" eaLnBrk="0" fontAlgn="base" hangingPunct="0">
              <a:spcBef>
                <a:spcPct val="0"/>
              </a:spcBef>
              <a:spcAft>
                <a:spcPct val="0"/>
              </a:spcAft>
              <a:tabLst>
                <a:tab pos="119063" algn="l"/>
              </a:tabLst>
              <a:defRPr>
                <a:solidFill>
                  <a:schemeClr val="tx1"/>
                </a:solidFill>
                <a:latin typeface="Arial" pitchFamily="34" charset="0"/>
              </a:defRPr>
            </a:lvl7pPr>
            <a:lvl8pPr marL="3429000" indent="-228600" eaLnBrk="0" fontAlgn="base" hangingPunct="0">
              <a:spcBef>
                <a:spcPct val="0"/>
              </a:spcBef>
              <a:spcAft>
                <a:spcPct val="0"/>
              </a:spcAft>
              <a:tabLst>
                <a:tab pos="119063" algn="l"/>
              </a:tabLst>
              <a:defRPr>
                <a:solidFill>
                  <a:schemeClr val="tx1"/>
                </a:solidFill>
                <a:latin typeface="Arial" pitchFamily="34" charset="0"/>
              </a:defRPr>
            </a:lvl8pPr>
            <a:lvl9pPr marL="3886200" indent="-228600" eaLnBrk="0" fontAlgn="base" hangingPunct="0">
              <a:spcBef>
                <a:spcPct val="0"/>
              </a:spcBef>
              <a:spcAft>
                <a:spcPct val="0"/>
              </a:spcAft>
              <a:tabLst>
                <a:tab pos="119063" algn="l"/>
              </a:tabLst>
              <a:defRPr>
                <a:solidFill>
                  <a:schemeClr val="tx1"/>
                </a:solidFill>
                <a:latin typeface="Arial" pitchFamily="34" charset="0"/>
              </a:defRPr>
            </a:lvl9pPr>
          </a:lstStyle>
          <a:p>
            <a:pPr lvl="1" eaLnBrk="1" hangingPunct="1">
              <a:buFont typeface="Arial" pitchFamily="34" charset="0"/>
              <a:buChar char="•"/>
            </a:pPr>
            <a:r>
              <a:rPr lang="en-US" altLang="en-US" sz="2400" dirty="0"/>
              <a:t>Increase in treatment efficacy</a:t>
            </a:r>
          </a:p>
          <a:p>
            <a:pPr lvl="1" eaLnBrk="1" hangingPunct="1">
              <a:buFont typeface="Arial" pitchFamily="34" charset="0"/>
              <a:buChar char="•"/>
            </a:pPr>
            <a:r>
              <a:rPr lang="en-US" altLang="en-US" sz="2400" dirty="0"/>
              <a:t>Decrease in Drug toxicity</a:t>
            </a:r>
          </a:p>
          <a:p>
            <a:pPr lvl="1" eaLnBrk="1" hangingPunct="1">
              <a:buFont typeface="Arial" pitchFamily="34" charset="0"/>
              <a:buChar char="•"/>
            </a:pPr>
            <a:r>
              <a:rPr lang="en-US" altLang="en-US" sz="2400" dirty="0"/>
              <a:t>Reduction of the drug dose</a:t>
            </a:r>
          </a:p>
        </p:txBody>
      </p:sp>
    </p:spTree>
    <p:extLst>
      <p:ext uri="{BB962C8B-B14F-4D97-AF65-F5344CB8AC3E}">
        <p14:creationId xmlns:p14="http://schemas.microsoft.com/office/powerpoint/2010/main" val="1515832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Targeting</a:t>
            </a:r>
            <a:endParaRPr lang="en-US" dirty="0"/>
          </a:p>
        </p:txBody>
      </p:sp>
      <p:sp>
        <p:nvSpPr>
          <p:cNvPr id="3" name="Content Placeholder 2"/>
          <p:cNvSpPr>
            <a:spLocks noGrp="1"/>
          </p:cNvSpPr>
          <p:nvPr>
            <p:ph idx="1"/>
          </p:nvPr>
        </p:nvSpPr>
        <p:spPr/>
        <p:txBody>
          <a:bodyPr/>
          <a:lstStyle/>
          <a:p>
            <a:r>
              <a:rPr lang="en-US" dirty="0" smtClean="0"/>
              <a:t>Passive targeting by</a:t>
            </a:r>
          </a:p>
          <a:p>
            <a:pPr lvl="1"/>
            <a:r>
              <a:rPr lang="en-US" dirty="0" smtClean="0"/>
              <a:t>PEGylation</a:t>
            </a:r>
          </a:p>
          <a:p>
            <a:pPr lvl="1"/>
            <a:r>
              <a:rPr lang="en-US" dirty="0" smtClean="0"/>
              <a:t>Particle size</a:t>
            </a:r>
          </a:p>
          <a:p>
            <a:pPr lvl="1"/>
            <a:r>
              <a:rPr lang="en-US" dirty="0" smtClean="0"/>
              <a:t>EPR effect</a:t>
            </a:r>
          </a:p>
          <a:p>
            <a:r>
              <a:rPr lang="en-US" dirty="0" smtClean="0"/>
              <a:t>Active targeting by coupling with</a:t>
            </a:r>
          </a:p>
          <a:p>
            <a:pPr lvl="1"/>
            <a:r>
              <a:rPr lang="en-US" dirty="0" smtClean="0"/>
              <a:t>small peptides</a:t>
            </a:r>
          </a:p>
          <a:p>
            <a:pPr lvl="1"/>
            <a:r>
              <a:rPr lang="en-US" dirty="0" smtClean="0"/>
              <a:t>immunoglobulins</a:t>
            </a:r>
          </a:p>
          <a:p>
            <a:pPr lvl="1"/>
            <a:endParaRPr lang="en-US" dirty="0"/>
          </a:p>
        </p:txBody>
      </p:sp>
    </p:spTree>
    <p:extLst>
      <p:ext uri="{BB962C8B-B14F-4D97-AF65-F5344CB8AC3E}">
        <p14:creationId xmlns:p14="http://schemas.microsoft.com/office/powerpoint/2010/main" val="2598838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 of Liposomes</a:t>
            </a:r>
            <a:endParaRPr lang="en-US" dirty="0"/>
          </a:p>
        </p:txBody>
      </p:sp>
      <p:sp>
        <p:nvSpPr>
          <p:cNvPr id="3" name="Content Placeholder 2"/>
          <p:cNvSpPr>
            <a:spLocks noGrp="1"/>
          </p:cNvSpPr>
          <p:nvPr>
            <p:ph idx="1"/>
          </p:nvPr>
        </p:nvSpPr>
        <p:spPr/>
        <p:txBody>
          <a:bodyPr/>
          <a:lstStyle/>
          <a:p>
            <a:r>
              <a:rPr lang="en-US" dirty="0" smtClean="0"/>
              <a:t>Lyophilization to improve stability</a:t>
            </a:r>
          </a:p>
          <a:p>
            <a:pPr lvl="1"/>
            <a:r>
              <a:rPr lang="en-US" dirty="0" smtClean="0"/>
              <a:t>Optimization of formulation</a:t>
            </a:r>
          </a:p>
          <a:p>
            <a:pPr lvl="1"/>
            <a:r>
              <a:rPr lang="en-US" dirty="0" smtClean="0"/>
              <a:t>Optimization of process</a:t>
            </a:r>
          </a:p>
          <a:p>
            <a:pPr lvl="1"/>
            <a:r>
              <a:rPr lang="en-US" dirty="0" smtClean="0"/>
              <a:t>Thermal evaluation of pre-lyophilized solution for Tg’</a:t>
            </a:r>
          </a:p>
          <a:p>
            <a:pPr lvl="1"/>
            <a:r>
              <a:rPr lang="en-US" dirty="0" smtClean="0"/>
              <a:t>Thermal evaluation of lipid films for Tm</a:t>
            </a:r>
          </a:p>
          <a:p>
            <a:pPr lvl="1"/>
            <a:endParaRPr lang="en-US" dirty="0"/>
          </a:p>
        </p:txBody>
      </p:sp>
    </p:spTree>
    <p:extLst>
      <p:ext uri="{BB962C8B-B14F-4D97-AF65-F5344CB8AC3E}">
        <p14:creationId xmlns:p14="http://schemas.microsoft.com/office/powerpoint/2010/main" val="27332979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Microbubbles</a:t>
            </a:r>
            <a:endParaRPr lang="en-US" dirty="0"/>
          </a:p>
        </p:txBody>
      </p:sp>
      <p:sp>
        <p:nvSpPr>
          <p:cNvPr id="3" name="Content Placeholder 2"/>
          <p:cNvSpPr>
            <a:spLocks noGrp="1"/>
          </p:cNvSpPr>
          <p:nvPr>
            <p:ph idx="1"/>
          </p:nvPr>
        </p:nvSpPr>
        <p:spPr/>
        <p:txBody>
          <a:bodyPr/>
          <a:lstStyle/>
          <a:p>
            <a:r>
              <a:rPr lang="en-US" dirty="0"/>
              <a:t>U</a:t>
            </a:r>
            <a:r>
              <a:rPr lang="en-US" dirty="0" smtClean="0"/>
              <a:t>ltrasound contrast agents used in radiology for imaging organs and tissues accessible to ultrasound</a:t>
            </a:r>
          </a:p>
          <a:p>
            <a:r>
              <a:rPr lang="en-US" dirty="0" smtClean="0"/>
              <a:t>Can undergo cavitation under ultrasound</a:t>
            </a:r>
          </a:p>
          <a:p>
            <a:r>
              <a:rPr lang="en-US" dirty="0" smtClean="0"/>
              <a:t>Development of ultrasound active liposomes</a:t>
            </a:r>
          </a:p>
          <a:p>
            <a:r>
              <a:rPr lang="en-US" i="1" dirty="0" smtClean="0"/>
              <a:t>In vitro </a:t>
            </a:r>
            <a:r>
              <a:rPr lang="en-US" dirty="0" smtClean="0"/>
              <a:t>evaluation</a:t>
            </a:r>
            <a:endParaRPr lang="en-US" dirty="0"/>
          </a:p>
        </p:txBody>
      </p:sp>
    </p:spTree>
    <p:extLst>
      <p:ext uri="{BB962C8B-B14F-4D97-AF65-F5344CB8AC3E}">
        <p14:creationId xmlns:p14="http://schemas.microsoft.com/office/powerpoint/2010/main" val="202584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srcRect/>
          <a:stretch>
            <a:fillRect/>
          </a:stretch>
        </p:blipFill>
        <p:spPr bwMode="auto">
          <a:xfrm>
            <a:off x="0" y="-93411"/>
            <a:ext cx="9144000" cy="6925936"/>
          </a:xfrm>
          <a:prstGeom prst="rect">
            <a:avLst/>
          </a:prstGeom>
          <a:noFill/>
          <a:ln w="9525">
            <a:noFill/>
            <a:miter lim="800000"/>
            <a:headEnd/>
            <a:tailEnd/>
          </a:ln>
        </p:spPr>
      </p:pic>
      <p:sp>
        <p:nvSpPr>
          <p:cNvPr id="5" name="Flowchart: Display 4"/>
          <p:cNvSpPr/>
          <p:nvPr/>
        </p:nvSpPr>
        <p:spPr>
          <a:xfrm>
            <a:off x="13595" y="832199"/>
            <a:ext cx="9130406" cy="4959227"/>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080696" y="5847029"/>
            <a:ext cx="7011306"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8696" y="40761"/>
            <a:ext cx="8535306" cy="832199"/>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dirty="0" smtClean="0">
                <a:solidFill>
                  <a:schemeClr val="accent4">
                    <a:lumMod val="10000"/>
                  </a:schemeClr>
                </a:solidFill>
                <a:latin typeface="Baskerville Old Face" panose="02020602080505020303" pitchFamily="18" charset="0"/>
              </a:rPr>
              <a:t>OMICS Journals are welcoming Submissions</a:t>
            </a:r>
            <a:r>
              <a:rPr lang="en-US" sz="3200" dirty="0" smtClean="0">
                <a:solidFill>
                  <a:schemeClr val="accent4">
                    <a:lumMod val="10000"/>
                  </a:schemeClr>
                </a:solidFill>
              </a:rPr>
              <a:t/>
            </a:r>
            <a:br>
              <a:rPr lang="en-US" sz="3200"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095139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Parenteral Product Development</a:t>
            </a:r>
            <a:endParaRPr lang="en-US" dirty="0"/>
          </a:p>
        </p:txBody>
      </p:sp>
      <p:sp>
        <p:nvSpPr>
          <p:cNvPr id="3" name="Content Placeholder 2"/>
          <p:cNvSpPr>
            <a:spLocks noGrp="1"/>
          </p:cNvSpPr>
          <p:nvPr>
            <p:ph idx="1"/>
          </p:nvPr>
        </p:nvSpPr>
        <p:spPr/>
        <p:txBody>
          <a:bodyPr/>
          <a:lstStyle/>
          <a:p>
            <a:r>
              <a:rPr lang="en-US" dirty="0" smtClean="0"/>
              <a:t>Injectables/ophthalmics</a:t>
            </a:r>
          </a:p>
          <a:p>
            <a:pPr lvl="1"/>
            <a:r>
              <a:rPr lang="en-US" dirty="0" smtClean="0"/>
              <a:t>Filter selection</a:t>
            </a:r>
          </a:p>
          <a:p>
            <a:pPr lvl="1"/>
            <a:r>
              <a:rPr lang="en-US" dirty="0" smtClean="0"/>
              <a:t>Drug/excipient compatibility</a:t>
            </a:r>
          </a:p>
          <a:p>
            <a:pPr lvl="1"/>
            <a:r>
              <a:rPr lang="en-US" dirty="0" smtClean="0"/>
              <a:t>Material compatibility</a:t>
            </a:r>
          </a:p>
          <a:p>
            <a:pPr lvl="1"/>
            <a:r>
              <a:rPr lang="en-US" dirty="0" smtClean="0"/>
              <a:t>Sterilization method evaluation</a:t>
            </a:r>
          </a:p>
          <a:p>
            <a:pPr lvl="1"/>
            <a:r>
              <a:rPr lang="en-US" dirty="0" smtClean="0"/>
              <a:t>Stability evaluation</a:t>
            </a:r>
          </a:p>
          <a:p>
            <a:pPr lvl="1"/>
            <a:r>
              <a:rPr lang="en-US" dirty="0" smtClean="0"/>
              <a:t>Ad-mix compatibility</a:t>
            </a:r>
            <a:endParaRPr lang="en-US" dirty="0"/>
          </a:p>
        </p:txBody>
      </p:sp>
    </p:spTree>
    <p:extLst>
      <p:ext uri="{BB962C8B-B14F-4D97-AF65-F5344CB8AC3E}">
        <p14:creationId xmlns:p14="http://schemas.microsoft.com/office/powerpoint/2010/main" val="3894801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by Design</a:t>
            </a:r>
            <a:endParaRPr lang="en-US" dirty="0"/>
          </a:p>
        </p:txBody>
      </p:sp>
      <p:sp>
        <p:nvSpPr>
          <p:cNvPr id="3" name="Content Placeholder 2"/>
          <p:cNvSpPr>
            <a:spLocks noGrp="1"/>
          </p:cNvSpPr>
          <p:nvPr>
            <p:ph idx="1"/>
          </p:nvPr>
        </p:nvSpPr>
        <p:spPr/>
        <p:txBody>
          <a:bodyPr/>
          <a:lstStyle/>
          <a:p>
            <a:r>
              <a:rPr lang="en-US" dirty="0" smtClean="0"/>
              <a:t>Regulatory expectation</a:t>
            </a:r>
          </a:p>
          <a:p>
            <a:r>
              <a:rPr lang="en-US" dirty="0" smtClean="0"/>
              <a:t>Formulation &amp; process risk identification</a:t>
            </a:r>
          </a:p>
          <a:p>
            <a:r>
              <a:rPr lang="en-US" dirty="0" smtClean="0"/>
              <a:t>Evaluation of risks through studies</a:t>
            </a:r>
          </a:p>
          <a:p>
            <a:r>
              <a:rPr lang="en-US" dirty="0" smtClean="0"/>
              <a:t>Risk mitigation and control strategies</a:t>
            </a:r>
            <a:endParaRPr lang="en-US" dirty="0"/>
          </a:p>
        </p:txBody>
      </p:sp>
    </p:spTree>
    <p:extLst>
      <p:ext uri="{BB962C8B-B14F-4D97-AF65-F5344CB8AC3E}">
        <p14:creationId xmlns:p14="http://schemas.microsoft.com/office/powerpoint/2010/main" val="911197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Glass Delamination</a:t>
            </a:r>
            <a:endParaRPr lang="en-US" dirty="0"/>
          </a:p>
        </p:txBody>
      </p:sp>
      <p:sp>
        <p:nvSpPr>
          <p:cNvPr id="3" name="Content Placeholder 2"/>
          <p:cNvSpPr>
            <a:spLocks noGrp="1"/>
          </p:cNvSpPr>
          <p:nvPr>
            <p:ph idx="1"/>
          </p:nvPr>
        </p:nvSpPr>
        <p:spPr/>
        <p:txBody>
          <a:bodyPr/>
          <a:lstStyle/>
          <a:p>
            <a:r>
              <a:rPr lang="en-US" dirty="0" smtClean="0"/>
              <a:t>Several recalls due to glass particles in product</a:t>
            </a:r>
          </a:p>
          <a:p>
            <a:r>
              <a:rPr lang="en-US" dirty="0" smtClean="0"/>
              <a:t>Identify risks per USP&lt;1660&gt;</a:t>
            </a:r>
          </a:p>
          <a:p>
            <a:r>
              <a:rPr lang="en-US" dirty="0" smtClean="0"/>
              <a:t>Accelerated studies per USP to identify potential issues</a:t>
            </a:r>
          </a:p>
          <a:p>
            <a:endParaRPr lang="en-US" dirty="0" smtClean="0"/>
          </a:p>
          <a:p>
            <a:endParaRPr lang="en-US" dirty="0"/>
          </a:p>
        </p:txBody>
      </p:sp>
    </p:spTree>
    <p:extLst>
      <p:ext uri="{BB962C8B-B14F-4D97-AF65-F5344CB8AC3E}">
        <p14:creationId xmlns:p14="http://schemas.microsoft.com/office/powerpoint/2010/main" val="42486033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Extractables &amp; Leachables</a:t>
            </a:r>
            <a:endParaRPr lang="en-US" dirty="0"/>
          </a:p>
        </p:txBody>
      </p:sp>
      <p:sp>
        <p:nvSpPr>
          <p:cNvPr id="3" name="Content Placeholder 2"/>
          <p:cNvSpPr>
            <a:spLocks noGrp="1"/>
          </p:cNvSpPr>
          <p:nvPr>
            <p:ph idx="1"/>
          </p:nvPr>
        </p:nvSpPr>
        <p:spPr/>
        <p:txBody>
          <a:bodyPr/>
          <a:lstStyle/>
          <a:p>
            <a:r>
              <a:rPr lang="en-US" dirty="0" smtClean="0"/>
              <a:t>Finished product primary components</a:t>
            </a:r>
          </a:p>
          <a:p>
            <a:pPr lvl="1"/>
            <a:r>
              <a:rPr lang="en-US" dirty="0" smtClean="0"/>
              <a:t>Controlled extraction studies</a:t>
            </a:r>
          </a:p>
          <a:p>
            <a:pPr lvl="1"/>
            <a:r>
              <a:rPr lang="en-US" dirty="0" smtClean="0"/>
              <a:t>Testing samples on stability program</a:t>
            </a:r>
          </a:p>
          <a:p>
            <a:pPr marL="457200" lvl="1" indent="0">
              <a:buNone/>
            </a:pPr>
            <a:endParaRPr lang="en-US" dirty="0" smtClean="0"/>
          </a:p>
          <a:p>
            <a:r>
              <a:rPr lang="en-US" dirty="0" smtClean="0"/>
              <a:t>Processing equipment</a:t>
            </a:r>
          </a:p>
          <a:p>
            <a:pPr lvl="1"/>
            <a:r>
              <a:rPr lang="en-US" dirty="0" smtClean="0"/>
              <a:t>Process simulation studies</a:t>
            </a:r>
          </a:p>
          <a:p>
            <a:endParaRPr lang="en-US" dirty="0" smtClean="0"/>
          </a:p>
          <a:p>
            <a:endParaRPr lang="en-US" dirty="0"/>
          </a:p>
        </p:txBody>
      </p:sp>
    </p:spTree>
    <p:extLst>
      <p:ext uri="{BB962C8B-B14F-4D97-AF65-F5344CB8AC3E}">
        <p14:creationId xmlns:p14="http://schemas.microsoft.com/office/powerpoint/2010/main" val="31978018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30724" name="Picture 2" descr="C:\Users\rakesh-s\Desktop\2-2nd-dec.jpg"/>
          <p:cNvPicPr>
            <a:picLocks noChangeAspect="1" noChangeArrowheads="1"/>
          </p:cNvPicPr>
          <p:nvPr/>
        </p:nvPicPr>
        <p:blipFill>
          <a:blip r:embed="rId2"/>
          <a:srcRect/>
          <a:stretch>
            <a:fillRect/>
          </a:stretch>
        </p:blipFill>
        <p:spPr bwMode="auto">
          <a:xfrm>
            <a:off x="0" y="0"/>
            <a:ext cx="9144000" cy="4347816"/>
          </a:xfrm>
          <a:prstGeom prst="rect">
            <a:avLst/>
          </a:prstGeom>
          <a:noFill/>
          <a:ln w="9525">
            <a:noFill/>
            <a:miter lim="800000"/>
            <a:headEnd/>
            <a:tailEnd/>
          </a:ln>
        </p:spPr>
      </p:pic>
      <p:pic>
        <p:nvPicPr>
          <p:cNvPr id="30725" name="Picture 3" descr="C:\Users\rakesh-s\Desktop\membership.jpg"/>
          <p:cNvPicPr>
            <a:picLocks noChangeAspect="1" noChangeArrowheads="1"/>
          </p:cNvPicPr>
          <p:nvPr/>
        </p:nvPicPr>
        <p:blipFill>
          <a:blip r:embed="rId3"/>
          <a:srcRect/>
          <a:stretch>
            <a:fillRect/>
          </a:stretch>
        </p:blipFill>
        <p:spPr bwMode="auto">
          <a:xfrm>
            <a:off x="0" y="4191567"/>
            <a:ext cx="9144000" cy="2666434"/>
          </a:xfrm>
          <a:prstGeom prst="rect">
            <a:avLst/>
          </a:prstGeom>
          <a:noFill/>
          <a:ln w="9525">
            <a:noFill/>
            <a:miter lim="800000"/>
            <a:headEnd/>
            <a:tailEnd/>
          </a:ln>
        </p:spPr>
      </p:pic>
      <p:sp>
        <p:nvSpPr>
          <p:cNvPr id="4" name="Rectangle 3"/>
          <p:cNvSpPr/>
          <p:nvPr/>
        </p:nvSpPr>
        <p:spPr>
          <a:xfrm>
            <a:off x="2819929" y="30571"/>
            <a:ext cx="7086827" cy="830997"/>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Open Access Membership</a:t>
            </a:r>
            <a:br>
              <a:rPr lang="en-US" sz="2400"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929" y="630095"/>
            <a:ext cx="7695521" cy="356147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1161789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2286000"/>
            <a:ext cx="4191000" cy="1295868"/>
          </a:xfrm>
          <a:prstGeom prst="rect">
            <a:avLst/>
          </a:prstGeom>
        </p:spPr>
        <p:txBody>
          <a:bodyPr wrap="square">
            <a:spAutoFit/>
          </a:bodyPr>
          <a:lstStyle/>
          <a:p>
            <a:pPr>
              <a:lnSpc>
                <a:spcPct val="150000"/>
              </a:lnSpc>
            </a:pPr>
            <a:r>
              <a:rPr lang="en-US" dirty="0" smtClean="0"/>
              <a:t>Senior Formulation Development Scientist</a:t>
            </a:r>
          </a:p>
          <a:p>
            <a:pPr>
              <a:lnSpc>
                <a:spcPct val="150000"/>
              </a:lnSpc>
            </a:pPr>
            <a:r>
              <a:rPr lang="en-US" dirty="0" smtClean="0"/>
              <a:t>Par Sterile Products LLC</a:t>
            </a:r>
          </a:p>
          <a:p>
            <a:pPr>
              <a:lnSpc>
                <a:spcPct val="150000"/>
              </a:lnSpc>
            </a:pPr>
            <a:r>
              <a:rPr lang="en-US" dirty="0" smtClean="0"/>
              <a:t>United States</a:t>
            </a:r>
          </a:p>
        </p:txBody>
      </p:sp>
      <p:sp>
        <p:nvSpPr>
          <p:cNvPr id="3" name="Rectangle 2"/>
          <p:cNvSpPr/>
          <p:nvPr/>
        </p:nvSpPr>
        <p:spPr>
          <a:xfrm>
            <a:off x="1143000" y="1229751"/>
            <a:ext cx="2693173" cy="461665"/>
          </a:xfrm>
          <a:prstGeom prst="rect">
            <a:avLst/>
          </a:prstGeom>
        </p:spPr>
        <p:txBody>
          <a:bodyPr wrap="none">
            <a:spAutoFit/>
          </a:bodyPr>
          <a:lstStyle/>
          <a:p>
            <a:r>
              <a:rPr lang="en-US" sz="2400" b="1" dirty="0" err="1" smtClean="0">
                <a:solidFill>
                  <a:srgbClr val="00B050"/>
                </a:solidFill>
              </a:rPr>
              <a:t>Vinayagam</a:t>
            </a:r>
            <a:r>
              <a:rPr lang="en-US" sz="2400" b="1" dirty="0" smtClean="0">
                <a:solidFill>
                  <a:srgbClr val="00B050"/>
                </a:solidFill>
              </a:rPr>
              <a:t> </a:t>
            </a:r>
            <a:r>
              <a:rPr lang="en-US" sz="2400" b="1" dirty="0" err="1" smtClean="0">
                <a:solidFill>
                  <a:srgbClr val="00B050"/>
                </a:solidFill>
              </a:rPr>
              <a:t>Kannan</a:t>
            </a:r>
            <a:r>
              <a:rPr lang="en-US" sz="2400" b="1" dirty="0" smtClean="0">
                <a:solidFill>
                  <a:srgbClr val="00B050"/>
                </a:solidFill>
              </a:rPr>
              <a:t> </a:t>
            </a:r>
          </a:p>
        </p:txBody>
      </p:sp>
      <p:pic>
        <p:nvPicPr>
          <p:cNvPr id="1026" name="Picture 2" descr="C:\Users\ravali-r\Desktop\Passport Photo_VKANN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5243" y="1486134"/>
            <a:ext cx="31242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975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470025"/>
          </a:xfrm>
        </p:spPr>
        <p:txBody>
          <a:bodyPr>
            <a:normAutofit/>
          </a:bodyPr>
          <a:lstStyle/>
          <a:p>
            <a:r>
              <a:rPr lang="en-US" sz="5400" dirty="0" smtClean="0"/>
              <a:t>Research Interests</a:t>
            </a:r>
            <a:endParaRPr lang="en-US" sz="5400" dirty="0"/>
          </a:p>
        </p:txBody>
      </p:sp>
      <p:sp>
        <p:nvSpPr>
          <p:cNvPr id="3" name="Subtitle 2"/>
          <p:cNvSpPr>
            <a:spLocks noGrp="1"/>
          </p:cNvSpPr>
          <p:nvPr>
            <p:ph type="subTitle" idx="1"/>
          </p:nvPr>
        </p:nvSpPr>
        <p:spPr>
          <a:xfrm>
            <a:off x="1447800" y="2971800"/>
            <a:ext cx="6400800" cy="1752600"/>
          </a:xfrm>
        </p:spPr>
        <p:txBody>
          <a:bodyPr/>
          <a:lstStyle/>
          <a:p>
            <a:r>
              <a:rPr lang="en-US" dirty="0" smtClean="0">
                <a:solidFill>
                  <a:schemeClr val="tx1"/>
                </a:solidFill>
              </a:rPr>
              <a:t>Vinayagam Kannan, Ph.D.</a:t>
            </a:r>
            <a:endParaRPr lang="en-US" dirty="0">
              <a:solidFill>
                <a:schemeClr val="tx1"/>
              </a:solidFill>
            </a:endParaRPr>
          </a:p>
        </p:txBody>
      </p:sp>
    </p:spTree>
    <p:extLst>
      <p:ext uri="{BB962C8B-B14F-4D97-AF65-F5344CB8AC3E}">
        <p14:creationId xmlns:p14="http://schemas.microsoft.com/office/powerpoint/2010/main" val="223558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a:t>
            </a:r>
            <a:endParaRPr lang="en-US" dirty="0"/>
          </a:p>
        </p:txBody>
      </p:sp>
      <p:sp>
        <p:nvSpPr>
          <p:cNvPr id="3" name="Content Placeholder 2"/>
          <p:cNvSpPr>
            <a:spLocks noGrp="1"/>
          </p:cNvSpPr>
          <p:nvPr>
            <p:ph idx="1"/>
          </p:nvPr>
        </p:nvSpPr>
        <p:spPr/>
        <p:txBody>
          <a:bodyPr>
            <a:normAutofit/>
          </a:bodyPr>
          <a:lstStyle/>
          <a:p>
            <a:r>
              <a:rPr lang="en-US" dirty="0" smtClean="0"/>
              <a:t>Preformulation</a:t>
            </a:r>
          </a:p>
          <a:p>
            <a:r>
              <a:rPr lang="en-US" dirty="0" smtClean="0"/>
              <a:t>Solubilization techniques</a:t>
            </a:r>
          </a:p>
          <a:p>
            <a:r>
              <a:rPr lang="en-US" dirty="0" smtClean="0"/>
              <a:t>Salt screening and selection</a:t>
            </a:r>
          </a:p>
          <a:p>
            <a:r>
              <a:rPr lang="en-US" dirty="0" smtClean="0"/>
              <a:t>Novel drug delivery systems</a:t>
            </a:r>
          </a:p>
          <a:p>
            <a:r>
              <a:rPr lang="en-US" dirty="0" smtClean="0"/>
              <a:t>Sterile product development</a:t>
            </a:r>
          </a:p>
          <a:p>
            <a:r>
              <a:rPr lang="en-US" dirty="0" smtClean="0"/>
              <a:t>Quality by Design (QbD) approach</a:t>
            </a:r>
          </a:p>
          <a:p>
            <a:r>
              <a:rPr lang="en-US" dirty="0" smtClean="0"/>
              <a:t>Design of experiments (DOE)</a:t>
            </a:r>
            <a:endParaRPr lang="en-US" dirty="0"/>
          </a:p>
        </p:txBody>
      </p:sp>
    </p:spTree>
    <p:extLst>
      <p:ext uri="{BB962C8B-B14F-4D97-AF65-F5344CB8AC3E}">
        <p14:creationId xmlns:p14="http://schemas.microsoft.com/office/powerpoint/2010/main" val="281682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Preformulation</a:t>
            </a:r>
            <a:endParaRPr lang="en-US" dirty="0"/>
          </a:p>
        </p:txBody>
      </p:sp>
      <p:sp>
        <p:nvSpPr>
          <p:cNvPr id="3" name="Content Placeholder 2"/>
          <p:cNvSpPr>
            <a:spLocks noGrp="1"/>
          </p:cNvSpPr>
          <p:nvPr>
            <p:ph idx="1"/>
          </p:nvPr>
        </p:nvSpPr>
        <p:spPr/>
        <p:txBody>
          <a:bodyPr>
            <a:normAutofit lnSpcReduction="10000"/>
          </a:bodyPr>
          <a:lstStyle/>
          <a:p>
            <a:r>
              <a:rPr lang="en-US" dirty="0" smtClean="0"/>
              <a:t>Physicochemical characterization of NCEs</a:t>
            </a:r>
          </a:p>
          <a:p>
            <a:pPr lvl="1"/>
            <a:r>
              <a:rPr lang="en-US" dirty="0" smtClean="0"/>
              <a:t>Physical characteristics including thermal properties</a:t>
            </a:r>
          </a:p>
          <a:p>
            <a:pPr lvl="1"/>
            <a:r>
              <a:rPr lang="en-US" dirty="0" smtClean="0"/>
              <a:t>Solid state and solution stability evaluation</a:t>
            </a:r>
          </a:p>
          <a:p>
            <a:pPr lvl="1"/>
            <a:r>
              <a:rPr lang="en-US" dirty="0" smtClean="0"/>
              <a:t>pH solubility and stability</a:t>
            </a:r>
          </a:p>
          <a:p>
            <a:pPr lvl="1"/>
            <a:r>
              <a:rPr lang="en-US" dirty="0" smtClean="0"/>
              <a:t>Stress studies – light, temperature, oxygen </a:t>
            </a:r>
          </a:p>
          <a:p>
            <a:pPr lvl="1"/>
            <a:r>
              <a:rPr lang="en-US" dirty="0" smtClean="0"/>
              <a:t>Hygroscopicity – dynamic vapor sorption</a:t>
            </a:r>
          </a:p>
          <a:p>
            <a:pPr lvl="1"/>
            <a:r>
              <a:rPr lang="en-US" dirty="0" smtClean="0"/>
              <a:t>Developability evaluation</a:t>
            </a:r>
          </a:p>
          <a:p>
            <a:pPr lvl="1"/>
            <a:r>
              <a:rPr lang="en-US" dirty="0" smtClean="0"/>
              <a:t>Recommendation for suitable dosage forms</a:t>
            </a:r>
          </a:p>
          <a:p>
            <a:endParaRPr lang="en-US" dirty="0" smtClean="0"/>
          </a:p>
          <a:p>
            <a:endParaRPr lang="en-US" dirty="0" smtClean="0"/>
          </a:p>
          <a:p>
            <a:pPr lvl="1"/>
            <a:endParaRPr lang="en-US" dirty="0"/>
          </a:p>
        </p:txBody>
      </p:sp>
    </p:spTree>
    <p:extLst>
      <p:ext uri="{BB962C8B-B14F-4D97-AF65-F5344CB8AC3E}">
        <p14:creationId xmlns:p14="http://schemas.microsoft.com/office/powerpoint/2010/main" val="1794429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Preclinical Product Development</a:t>
            </a:r>
          </a:p>
        </p:txBody>
      </p:sp>
      <p:sp>
        <p:nvSpPr>
          <p:cNvPr id="3" name="Content Placeholder 2"/>
          <p:cNvSpPr>
            <a:spLocks noGrp="1"/>
          </p:cNvSpPr>
          <p:nvPr>
            <p:ph idx="1"/>
          </p:nvPr>
        </p:nvSpPr>
        <p:spPr/>
        <p:txBody>
          <a:bodyPr/>
          <a:lstStyle/>
          <a:p>
            <a:r>
              <a:rPr lang="en-US" dirty="0" smtClean="0"/>
              <a:t>Peroral/parenteral formulation for preclinical Pharmacology, PK, and Tox Studies</a:t>
            </a:r>
          </a:p>
          <a:p>
            <a:pPr lvl="1"/>
            <a:r>
              <a:rPr lang="en-US" dirty="0" smtClean="0"/>
              <a:t>Ability to develop with limited quantities of the active with limited information than structure and chemical formula</a:t>
            </a:r>
          </a:p>
          <a:p>
            <a:pPr lvl="1"/>
            <a:r>
              <a:rPr lang="en-US" dirty="0" smtClean="0"/>
              <a:t>Predictions of pKa, Log P values to support formulation development process</a:t>
            </a:r>
          </a:p>
          <a:p>
            <a:pPr lvl="1"/>
            <a:r>
              <a:rPr lang="en-US" dirty="0" smtClean="0"/>
              <a:t>Injectable product development is challenging</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484520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Solubilization Strategies</a:t>
            </a:r>
            <a:endParaRPr lang="en-US" dirty="0"/>
          </a:p>
        </p:txBody>
      </p:sp>
      <p:sp>
        <p:nvSpPr>
          <p:cNvPr id="3" name="Content Placeholder 2"/>
          <p:cNvSpPr>
            <a:spLocks noGrp="1"/>
          </p:cNvSpPr>
          <p:nvPr>
            <p:ph idx="1"/>
          </p:nvPr>
        </p:nvSpPr>
        <p:spPr/>
        <p:txBody>
          <a:bodyPr>
            <a:normAutofit lnSpcReduction="10000"/>
          </a:bodyPr>
          <a:lstStyle/>
          <a:p>
            <a:r>
              <a:rPr lang="en-US" dirty="0" smtClean="0"/>
              <a:t>Decision-tree based approach</a:t>
            </a:r>
          </a:p>
          <a:p>
            <a:pPr lvl="1"/>
            <a:r>
              <a:rPr lang="en-US" dirty="0" smtClean="0"/>
              <a:t>pH adjustment and </a:t>
            </a:r>
            <a:r>
              <a:rPr lang="en-US" i="1" dirty="0" smtClean="0"/>
              <a:t>in situ </a:t>
            </a:r>
            <a:r>
              <a:rPr lang="en-US" dirty="0" smtClean="0"/>
              <a:t>salt formation for actives with ionizable groups</a:t>
            </a:r>
          </a:p>
          <a:p>
            <a:pPr lvl="1"/>
            <a:r>
              <a:rPr lang="en-US" dirty="0" smtClean="0"/>
              <a:t>Co-solvent systems</a:t>
            </a:r>
          </a:p>
          <a:p>
            <a:pPr lvl="1"/>
            <a:r>
              <a:rPr lang="en-US" dirty="0" smtClean="0"/>
              <a:t>Surfactant based systems</a:t>
            </a:r>
          </a:p>
          <a:p>
            <a:pPr lvl="1"/>
            <a:r>
              <a:rPr lang="en-US" dirty="0" smtClean="0"/>
              <a:t>Combination of co-solvent and surfactants</a:t>
            </a:r>
          </a:p>
          <a:p>
            <a:pPr lvl="1"/>
            <a:r>
              <a:rPr lang="en-US" dirty="0" smtClean="0"/>
              <a:t>Complexation – e.g., cyclodextrin based systems</a:t>
            </a:r>
          </a:p>
          <a:p>
            <a:pPr lvl="1"/>
            <a:r>
              <a:rPr lang="en-US" dirty="0" smtClean="0"/>
              <a:t>Particle engineering</a:t>
            </a:r>
          </a:p>
          <a:p>
            <a:pPr lvl="1"/>
            <a:r>
              <a:rPr lang="en-US" dirty="0" smtClean="0"/>
              <a:t>Nanoparticulate systems</a:t>
            </a:r>
            <a:endParaRPr lang="en-US" dirty="0"/>
          </a:p>
        </p:txBody>
      </p:sp>
    </p:spTree>
    <p:extLst>
      <p:ext uri="{BB962C8B-B14F-4D97-AF65-F5344CB8AC3E}">
        <p14:creationId xmlns:p14="http://schemas.microsoft.com/office/powerpoint/2010/main" val="234908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Selection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increase or decrease stability</a:t>
            </a:r>
          </a:p>
          <a:p>
            <a:r>
              <a:rPr lang="en-US" dirty="0" smtClean="0"/>
              <a:t>Improved stability</a:t>
            </a:r>
          </a:p>
          <a:p>
            <a:r>
              <a:rPr lang="en-US" dirty="0" smtClean="0"/>
              <a:t>Improved solid-state properties</a:t>
            </a:r>
          </a:p>
          <a:p>
            <a:r>
              <a:rPr lang="en-US" dirty="0" smtClean="0"/>
              <a:t>Improved PK profile</a:t>
            </a:r>
          </a:p>
          <a:p>
            <a:r>
              <a:rPr lang="en-US" dirty="0" smtClean="0"/>
              <a:t>Intellectual property</a:t>
            </a:r>
          </a:p>
          <a:p>
            <a:r>
              <a:rPr lang="en-US" dirty="0" smtClean="0"/>
              <a:t>Critical to identify the salt form that can be developed into a drug product (developability studies)</a:t>
            </a:r>
          </a:p>
          <a:p>
            <a:r>
              <a:rPr lang="en-US" dirty="0" smtClean="0"/>
              <a:t>Early in the drug development process</a:t>
            </a:r>
          </a:p>
          <a:p>
            <a:endParaRPr lang="en-US" dirty="0" smtClean="0"/>
          </a:p>
          <a:p>
            <a:endParaRPr lang="en-US" dirty="0"/>
          </a:p>
        </p:txBody>
      </p:sp>
    </p:spTree>
    <p:extLst>
      <p:ext uri="{BB962C8B-B14F-4D97-AF65-F5344CB8AC3E}">
        <p14:creationId xmlns:p14="http://schemas.microsoft.com/office/powerpoint/2010/main" val="2382239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866</Words>
  <Application>Microsoft Office PowerPoint</Application>
  <PresentationFormat>On-screen Show (4:3)</PresentationFormat>
  <Paragraphs>146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Research Interests</vt:lpstr>
      <vt:lpstr>Highlights</vt:lpstr>
      <vt:lpstr>Preformulation</vt:lpstr>
      <vt:lpstr>Preclinical Product Development</vt:lpstr>
      <vt:lpstr>Solubilization Strategies</vt:lpstr>
      <vt:lpstr>Salt Selection</vt:lpstr>
      <vt:lpstr>In Situ Salt Screening</vt:lpstr>
      <vt:lpstr>Bioadhesive Rapidly Disintegrating Tablets</vt:lpstr>
      <vt:lpstr>Design of Experiments</vt:lpstr>
      <vt:lpstr>Nanosuspension</vt:lpstr>
      <vt:lpstr>Liposomes</vt:lpstr>
      <vt:lpstr>Liposomes</vt:lpstr>
      <vt:lpstr>PowerPoint Presentation</vt:lpstr>
      <vt:lpstr>Targeting</vt:lpstr>
      <vt:lpstr>Stability of Liposomes</vt:lpstr>
      <vt:lpstr>Microbubbles</vt:lpstr>
      <vt:lpstr>Parenteral Product Development</vt:lpstr>
      <vt:lpstr>Quality by Design</vt:lpstr>
      <vt:lpstr>Glass Delamination</vt:lpstr>
      <vt:lpstr>Extractables &amp; Leachables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Ravali Remella</dc:creator>
  <cp:lastModifiedBy>Priyanka Rayani</cp:lastModifiedBy>
  <cp:revision>4</cp:revision>
  <dcterms:created xsi:type="dcterms:W3CDTF">2014-10-16T10:10:02Z</dcterms:created>
  <dcterms:modified xsi:type="dcterms:W3CDTF">2014-12-20T06:52:40Z</dcterms:modified>
</cp:coreProperties>
</file>