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7" r:id="rId2"/>
    <p:sldId id="258" r:id="rId3"/>
    <p:sldId id="259" r:id="rId4"/>
    <p:sldId id="286" r:id="rId5"/>
    <p:sldId id="287" r:id="rId6"/>
    <p:sldId id="288" r:id="rId7"/>
    <p:sldId id="289" r:id="rId8"/>
    <p:sldId id="290" r:id="rId9"/>
    <p:sldId id="291" r:id="rId10"/>
    <p:sldId id="292" r:id="rId11"/>
    <p:sldId id="293" r:id="rId12"/>
    <p:sldId id="294" r:id="rId13"/>
    <p:sldId id="295" r:id="rId14"/>
    <p:sldId id="296" r:id="rId15"/>
    <p:sldId id="297" r:id="rId16"/>
    <p:sldId id="298" r:id="rId17"/>
    <p:sldId id="299" r:id="rId18"/>
    <p:sldId id="300" r:id="rId19"/>
    <p:sldId id="301" r:id="rId20"/>
    <p:sldId id="302" r:id="rId21"/>
    <p:sldId id="303" r:id="rId22"/>
    <p:sldId id="304" r:id="rId23"/>
    <p:sldId id="305" r:id="rId24"/>
    <p:sldId id="284"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CA56B9D-ACC4-405F-B3EC-1D813C0ABEAF}" type="datetimeFigureOut">
              <a:rPr lang="en-US" smtClean="0"/>
              <a:t>12/20/2014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5FA4EEA-D711-4F78-9A31-3D5990E1CCD4}" type="slidenum">
              <a:rPr lang="en-US" smtClean="0"/>
              <a:t>‹#›</a:t>
            </a:fld>
            <a:endParaRPr lang="en-US"/>
          </a:p>
        </p:txBody>
      </p:sp>
    </p:spTree>
    <p:extLst>
      <p:ext uri="{BB962C8B-B14F-4D97-AF65-F5344CB8AC3E}">
        <p14:creationId xmlns:p14="http://schemas.microsoft.com/office/powerpoint/2010/main" val="32099846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9E1E296-64D2-4A39-B8E1-243CFE331B0E}" type="slidenum">
              <a:rPr lang="en-US" smtClean="0"/>
              <a:t>3</a:t>
            </a:fld>
            <a:endParaRPr lang="en-US"/>
          </a:p>
        </p:txBody>
      </p:sp>
    </p:spTree>
    <p:extLst>
      <p:ext uri="{BB962C8B-B14F-4D97-AF65-F5344CB8AC3E}">
        <p14:creationId xmlns:p14="http://schemas.microsoft.com/office/powerpoint/2010/main" val="7533681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A862EE5-1F4A-43E1-BC2E-4E9785F5D0FC}" type="datetimeFigureOut">
              <a:rPr lang="en-US" smtClean="0"/>
              <a:t>12/20/2014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05F3DA-97FD-4DD3-B6CE-81813D05B731}" type="slidenum">
              <a:rPr lang="en-US" smtClean="0"/>
              <a:t>‹#›</a:t>
            </a:fld>
            <a:endParaRPr lang="en-US"/>
          </a:p>
        </p:txBody>
      </p:sp>
    </p:spTree>
    <p:extLst>
      <p:ext uri="{BB962C8B-B14F-4D97-AF65-F5344CB8AC3E}">
        <p14:creationId xmlns:p14="http://schemas.microsoft.com/office/powerpoint/2010/main" val="39489374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A862EE5-1F4A-43E1-BC2E-4E9785F5D0FC}" type="datetimeFigureOut">
              <a:rPr lang="en-US" smtClean="0"/>
              <a:t>12/20/2014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05F3DA-97FD-4DD3-B6CE-81813D05B731}" type="slidenum">
              <a:rPr lang="en-US" smtClean="0"/>
              <a:t>‹#›</a:t>
            </a:fld>
            <a:endParaRPr lang="en-US"/>
          </a:p>
        </p:txBody>
      </p:sp>
    </p:spTree>
    <p:extLst>
      <p:ext uri="{BB962C8B-B14F-4D97-AF65-F5344CB8AC3E}">
        <p14:creationId xmlns:p14="http://schemas.microsoft.com/office/powerpoint/2010/main" val="41954689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A862EE5-1F4A-43E1-BC2E-4E9785F5D0FC}" type="datetimeFigureOut">
              <a:rPr lang="en-US" smtClean="0"/>
              <a:t>12/20/2014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05F3DA-97FD-4DD3-B6CE-81813D05B731}" type="slidenum">
              <a:rPr lang="en-US" smtClean="0"/>
              <a:t>‹#›</a:t>
            </a:fld>
            <a:endParaRPr lang="en-US"/>
          </a:p>
        </p:txBody>
      </p:sp>
    </p:spTree>
    <p:extLst>
      <p:ext uri="{BB962C8B-B14F-4D97-AF65-F5344CB8AC3E}">
        <p14:creationId xmlns:p14="http://schemas.microsoft.com/office/powerpoint/2010/main" val="1246374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A862EE5-1F4A-43E1-BC2E-4E9785F5D0FC}" type="datetimeFigureOut">
              <a:rPr lang="en-US" smtClean="0"/>
              <a:t>12/20/2014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05F3DA-97FD-4DD3-B6CE-81813D05B731}" type="slidenum">
              <a:rPr lang="en-US" smtClean="0"/>
              <a:t>‹#›</a:t>
            </a:fld>
            <a:endParaRPr lang="en-US"/>
          </a:p>
        </p:txBody>
      </p:sp>
    </p:spTree>
    <p:extLst>
      <p:ext uri="{BB962C8B-B14F-4D97-AF65-F5344CB8AC3E}">
        <p14:creationId xmlns:p14="http://schemas.microsoft.com/office/powerpoint/2010/main" val="1861854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A862EE5-1F4A-43E1-BC2E-4E9785F5D0FC}" type="datetimeFigureOut">
              <a:rPr lang="en-US" smtClean="0"/>
              <a:t>12/20/2014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05F3DA-97FD-4DD3-B6CE-81813D05B731}" type="slidenum">
              <a:rPr lang="en-US" smtClean="0"/>
              <a:t>‹#›</a:t>
            </a:fld>
            <a:endParaRPr lang="en-US"/>
          </a:p>
        </p:txBody>
      </p:sp>
    </p:spTree>
    <p:extLst>
      <p:ext uri="{BB962C8B-B14F-4D97-AF65-F5344CB8AC3E}">
        <p14:creationId xmlns:p14="http://schemas.microsoft.com/office/powerpoint/2010/main" val="12046539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A862EE5-1F4A-43E1-BC2E-4E9785F5D0FC}" type="datetimeFigureOut">
              <a:rPr lang="en-US" smtClean="0"/>
              <a:t>12/20/2014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05F3DA-97FD-4DD3-B6CE-81813D05B731}" type="slidenum">
              <a:rPr lang="en-US" smtClean="0"/>
              <a:t>‹#›</a:t>
            </a:fld>
            <a:endParaRPr lang="en-US"/>
          </a:p>
        </p:txBody>
      </p:sp>
    </p:spTree>
    <p:extLst>
      <p:ext uri="{BB962C8B-B14F-4D97-AF65-F5344CB8AC3E}">
        <p14:creationId xmlns:p14="http://schemas.microsoft.com/office/powerpoint/2010/main" val="8399693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A862EE5-1F4A-43E1-BC2E-4E9785F5D0FC}" type="datetimeFigureOut">
              <a:rPr lang="en-US" smtClean="0"/>
              <a:t>12/20/2014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F05F3DA-97FD-4DD3-B6CE-81813D05B731}" type="slidenum">
              <a:rPr lang="en-US" smtClean="0"/>
              <a:t>‹#›</a:t>
            </a:fld>
            <a:endParaRPr lang="en-US"/>
          </a:p>
        </p:txBody>
      </p:sp>
    </p:spTree>
    <p:extLst>
      <p:ext uri="{BB962C8B-B14F-4D97-AF65-F5344CB8AC3E}">
        <p14:creationId xmlns:p14="http://schemas.microsoft.com/office/powerpoint/2010/main" val="38693576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A862EE5-1F4A-43E1-BC2E-4E9785F5D0FC}" type="datetimeFigureOut">
              <a:rPr lang="en-US" smtClean="0"/>
              <a:t>12/20/2014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F05F3DA-97FD-4DD3-B6CE-81813D05B731}" type="slidenum">
              <a:rPr lang="en-US" smtClean="0"/>
              <a:t>‹#›</a:t>
            </a:fld>
            <a:endParaRPr lang="en-US"/>
          </a:p>
        </p:txBody>
      </p:sp>
    </p:spTree>
    <p:extLst>
      <p:ext uri="{BB962C8B-B14F-4D97-AF65-F5344CB8AC3E}">
        <p14:creationId xmlns:p14="http://schemas.microsoft.com/office/powerpoint/2010/main" val="11815627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862EE5-1F4A-43E1-BC2E-4E9785F5D0FC}" type="datetimeFigureOut">
              <a:rPr lang="en-US" smtClean="0"/>
              <a:t>12/20/2014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F05F3DA-97FD-4DD3-B6CE-81813D05B731}" type="slidenum">
              <a:rPr lang="en-US" smtClean="0"/>
              <a:t>‹#›</a:t>
            </a:fld>
            <a:endParaRPr lang="en-US"/>
          </a:p>
        </p:txBody>
      </p:sp>
    </p:spTree>
    <p:extLst>
      <p:ext uri="{BB962C8B-B14F-4D97-AF65-F5344CB8AC3E}">
        <p14:creationId xmlns:p14="http://schemas.microsoft.com/office/powerpoint/2010/main" val="22921123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A862EE5-1F4A-43E1-BC2E-4E9785F5D0FC}" type="datetimeFigureOut">
              <a:rPr lang="en-US" smtClean="0"/>
              <a:t>12/20/2014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05F3DA-97FD-4DD3-B6CE-81813D05B731}" type="slidenum">
              <a:rPr lang="en-US" smtClean="0"/>
              <a:t>‹#›</a:t>
            </a:fld>
            <a:endParaRPr lang="en-US"/>
          </a:p>
        </p:txBody>
      </p:sp>
    </p:spTree>
    <p:extLst>
      <p:ext uri="{BB962C8B-B14F-4D97-AF65-F5344CB8AC3E}">
        <p14:creationId xmlns:p14="http://schemas.microsoft.com/office/powerpoint/2010/main" val="1566244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A862EE5-1F4A-43E1-BC2E-4E9785F5D0FC}" type="datetimeFigureOut">
              <a:rPr lang="en-US" smtClean="0"/>
              <a:t>12/20/2014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05F3DA-97FD-4DD3-B6CE-81813D05B731}" type="slidenum">
              <a:rPr lang="en-US" smtClean="0"/>
              <a:t>‹#›</a:t>
            </a:fld>
            <a:endParaRPr lang="en-US"/>
          </a:p>
        </p:txBody>
      </p:sp>
    </p:spTree>
    <p:extLst>
      <p:ext uri="{BB962C8B-B14F-4D97-AF65-F5344CB8AC3E}">
        <p14:creationId xmlns:p14="http://schemas.microsoft.com/office/powerpoint/2010/main" val="12260859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862EE5-1F4A-43E1-BC2E-4E9785F5D0FC}" type="datetimeFigureOut">
              <a:rPr lang="en-US" smtClean="0"/>
              <a:t>12/20/2014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05F3DA-97FD-4DD3-B6CE-81813D05B731}" type="slidenum">
              <a:rPr lang="en-US" smtClean="0"/>
              <a:t>‹#›</a:t>
            </a:fld>
            <a:endParaRPr lang="en-US"/>
          </a:p>
        </p:txBody>
      </p:sp>
    </p:spTree>
    <p:extLst>
      <p:ext uri="{BB962C8B-B14F-4D97-AF65-F5344CB8AC3E}">
        <p14:creationId xmlns:p14="http://schemas.microsoft.com/office/powerpoint/2010/main" val="33154111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omicsonline.org/Submitmanuscript.php" TargetMode="External"/><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hyperlink" Target="http://omicsonline.org/membership.php"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rakesh-s\Desktop\spring-ppt-template-green-blue-nature-plants-backgrounds-wallpapers-960x350.jpg"/>
          <p:cNvPicPr>
            <a:picLocks noChangeAspect="1" noChangeArrowheads="1"/>
          </p:cNvPicPr>
          <p:nvPr/>
        </p:nvPicPr>
        <p:blipFill>
          <a:blip r:embed="rId2"/>
          <a:srcRect/>
          <a:stretch>
            <a:fillRect/>
          </a:stretch>
        </p:blipFill>
        <p:spPr bwMode="auto">
          <a:xfrm>
            <a:off x="6042" y="1"/>
            <a:ext cx="9137958" cy="2849857"/>
          </a:xfrm>
          <a:prstGeom prst="rect">
            <a:avLst/>
          </a:prstGeom>
          <a:noFill/>
          <a:ln w="9525">
            <a:noFill/>
            <a:miter lim="800000"/>
            <a:headEnd/>
            <a:tailEnd/>
          </a:ln>
        </p:spPr>
      </p:pic>
      <p:sp>
        <p:nvSpPr>
          <p:cNvPr id="8" name="Subtitle 2"/>
          <p:cNvSpPr txBox="1">
            <a:spLocks/>
          </p:cNvSpPr>
          <p:nvPr/>
        </p:nvSpPr>
        <p:spPr>
          <a:xfrm>
            <a:off x="1217388" y="285325"/>
            <a:ext cx="6556674" cy="1163381"/>
          </a:xfrm>
          <a:prstGeom prst="rect">
            <a:avLst/>
          </a:prstGeom>
        </p:spPr>
        <p:txBody>
          <a:bodyPr>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defRPr/>
            </a:pPr>
            <a:r>
              <a:rPr lang="en-US" sz="5400" dirty="0" smtClean="0">
                <a:solidFill>
                  <a:schemeClr val="accent6"/>
                </a:solidFill>
                <a:latin typeface="Stencil" panose="040409050D0802020404" pitchFamily="82" charset="0"/>
              </a:rPr>
              <a:t>OMICS Group</a:t>
            </a:r>
            <a:endParaRPr lang="en-US" sz="5400" dirty="0">
              <a:solidFill>
                <a:schemeClr val="accent6"/>
              </a:solidFill>
              <a:latin typeface="Stencil" panose="040409050D0802020404" pitchFamily="82" charset="0"/>
            </a:endParaRPr>
          </a:p>
        </p:txBody>
      </p:sp>
      <p:sp>
        <p:nvSpPr>
          <p:cNvPr id="4100" name="Rectangle 8"/>
          <p:cNvSpPr>
            <a:spLocks noChangeArrowheads="1"/>
          </p:cNvSpPr>
          <p:nvPr/>
        </p:nvSpPr>
        <p:spPr bwMode="auto">
          <a:xfrm>
            <a:off x="2209725" y="6372268"/>
            <a:ext cx="5456943" cy="400110"/>
          </a:xfrm>
          <a:prstGeom prst="rect">
            <a:avLst/>
          </a:prstGeom>
          <a:noFill/>
          <a:ln w="9525">
            <a:noFill/>
            <a:miter lim="800000"/>
            <a:headEnd/>
            <a:tailEnd/>
          </a:ln>
        </p:spPr>
        <p:txBody>
          <a:bodyPr wrap="none">
            <a:spAutoFit/>
          </a:bodyPr>
          <a:lstStyle/>
          <a:p>
            <a:pPr eaLnBrk="1" hangingPunct="1"/>
            <a:r>
              <a:rPr lang="en-US" altLang="en-US" sz="2000">
                <a:solidFill>
                  <a:srgbClr val="7030A0"/>
                </a:solidFill>
                <a:latin typeface="Arial" charset="0"/>
                <a:cs typeface="Arial" charset="0"/>
              </a:rPr>
              <a:t>Contact us at: contact.omics@omicsonline.org</a:t>
            </a:r>
          </a:p>
        </p:txBody>
      </p:sp>
      <p:pic>
        <p:nvPicPr>
          <p:cNvPr id="4101" name="Picture 3" descr="C:\Users\rakesh-s\Desktop\indexFG.jpg"/>
          <p:cNvPicPr>
            <a:picLocks noChangeAspect="1" noChangeArrowheads="1"/>
          </p:cNvPicPr>
          <p:nvPr/>
        </p:nvPicPr>
        <p:blipFill>
          <a:blip r:embed="rId3"/>
          <a:srcRect/>
          <a:stretch>
            <a:fillRect/>
          </a:stretch>
        </p:blipFill>
        <p:spPr bwMode="auto">
          <a:xfrm>
            <a:off x="6042" y="849183"/>
            <a:ext cx="1981653" cy="1992183"/>
          </a:xfrm>
          <a:prstGeom prst="rect">
            <a:avLst/>
          </a:prstGeom>
          <a:noFill/>
          <a:ln w="9525">
            <a:noFill/>
            <a:miter lim="800000"/>
            <a:headEnd/>
            <a:tailEnd/>
          </a:ln>
        </p:spPr>
      </p:pic>
      <p:sp>
        <p:nvSpPr>
          <p:cNvPr id="2" name="Folded Corner 1"/>
          <p:cNvSpPr/>
          <p:nvPr/>
        </p:nvSpPr>
        <p:spPr>
          <a:xfrm>
            <a:off x="0" y="2934776"/>
            <a:ext cx="9137958" cy="3923224"/>
          </a:xfrm>
          <a:prstGeom prst="foldedCorner">
            <a:avLst/>
          </a:prstGeom>
        </p:spPr>
        <p:style>
          <a:lnRef idx="1">
            <a:schemeClr val="accent5"/>
          </a:lnRef>
          <a:fillRef idx="2">
            <a:schemeClr val="accent5"/>
          </a:fillRef>
          <a:effectRef idx="1">
            <a:schemeClr val="accent5"/>
          </a:effectRef>
          <a:fontRef idx="minor">
            <a:schemeClr val="dk1"/>
          </a:fontRef>
        </p:style>
        <p:txBody>
          <a:bodyPr anchor="ctr"/>
          <a:lstStyle/>
          <a:p>
            <a:pPr>
              <a:defRPr/>
            </a:pPr>
            <a:r>
              <a:rPr lang="en-US" sz="2200" dirty="0">
                <a:solidFill>
                  <a:srgbClr val="0070C0"/>
                </a:solidFill>
                <a:latin typeface="Nyala" panose="02000504070300020003" pitchFamily="2" charset="0"/>
              </a:rPr>
              <a:t>OMICS Group International through its Open Access Initiative is committed to make genuine and reliable contributions to the scientific community. OMICS Group hosts over 400 leading-edge peer reviewed Open Access Journals and organizes over 300 International Conferences annually all over the world. OMICS Publishing Group journals have over 3 million readers and the fame and success of the same can be attributed to the strong editorial board which contains over 30000 eminent personalities that ensure a rapid, quality and quick review process. OMICS Group signed an agreement with more than 1000 International Societies to make healthcare information Open Access.</a:t>
            </a:r>
          </a:p>
        </p:txBody>
      </p:sp>
    </p:spTree>
    <p:extLst>
      <p:ext uri="{BB962C8B-B14F-4D97-AF65-F5344CB8AC3E}">
        <p14:creationId xmlns:p14="http://schemas.microsoft.com/office/powerpoint/2010/main" val="29528439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In Situ </a:t>
            </a:r>
            <a:r>
              <a:rPr lang="en-US" dirty="0" smtClean="0"/>
              <a:t>Salt Screening</a:t>
            </a:r>
            <a:endParaRPr lang="en-US" dirty="0"/>
          </a:p>
        </p:txBody>
      </p:sp>
      <p:sp>
        <p:nvSpPr>
          <p:cNvPr id="3" name="Content Placeholder 2"/>
          <p:cNvSpPr>
            <a:spLocks noGrp="1"/>
          </p:cNvSpPr>
          <p:nvPr>
            <p:ph idx="1"/>
          </p:nvPr>
        </p:nvSpPr>
        <p:spPr/>
        <p:txBody>
          <a:bodyPr>
            <a:normAutofit lnSpcReduction="10000"/>
          </a:bodyPr>
          <a:lstStyle/>
          <a:p>
            <a:r>
              <a:rPr lang="en-US" altLang="en-US" dirty="0" smtClean="0">
                <a:cs typeface="Times New Roman" pitchFamily="18" charset="0"/>
              </a:rPr>
              <a:t>Selecting the right version (parent or salt) of a molecule for clinical product development is critical</a:t>
            </a:r>
          </a:p>
          <a:p>
            <a:r>
              <a:rPr lang="en-US" altLang="en-US" dirty="0" smtClean="0">
                <a:cs typeface="Times New Roman" pitchFamily="18" charset="0"/>
              </a:rPr>
              <a:t>Screening method without the need to synthesize a salt, avoiding synthesis of in-soluble salts</a:t>
            </a:r>
          </a:p>
          <a:p>
            <a:r>
              <a:rPr lang="en-US" dirty="0" smtClean="0">
                <a:cs typeface="Times New Roman" pitchFamily="18" charset="0"/>
              </a:rPr>
              <a:t>Screen several counter-ions</a:t>
            </a:r>
          </a:p>
          <a:p>
            <a:r>
              <a:rPr lang="en-US" altLang="en-US" dirty="0" smtClean="0"/>
              <a:t>Solubility Product (K</a:t>
            </a:r>
            <a:r>
              <a:rPr lang="en-US" altLang="en-US" baseline="-25000" dirty="0" smtClean="0"/>
              <a:t>sp</a:t>
            </a:r>
            <a:r>
              <a:rPr lang="en-US" altLang="en-US" dirty="0" smtClean="0"/>
              <a:t>) used to estimate salt solubility</a:t>
            </a:r>
            <a:endParaRPr lang="en-US" dirty="0"/>
          </a:p>
        </p:txBody>
      </p:sp>
    </p:spTree>
    <p:extLst>
      <p:ext uri="{BB962C8B-B14F-4D97-AF65-F5344CB8AC3E}">
        <p14:creationId xmlns:p14="http://schemas.microsoft.com/office/powerpoint/2010/main" val="25443738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Bioadhesive Rapidly Disintegrating Tablets</a:t>
            </a:r>
            <a:endParaRPr lang="en-US" dirty="0"/>
          </a:p>
        </p:txBody>
      </p:sp>
      <p:sp>
        <p:nvSpPr>
          <p:cNvPr id="3" name="Content Placeholder 2"/>
          <p:cNvSpPr>
            <a:spLocks noGrp="1"/>
          </p:cNvSpPr>
          <p:nvPr>
            <p:ph idx="1"/>
          </p:nvPr>
        </p:nvSpPr>
        <p:spPr/>
        <p:txBody>
          <a:bodyPr/>
          <a:lstStyle/>
          <a:p>
            <a:r>
              <a:rPr lang="en-US" dirty="0" smtClean="0"/>
              <a:t>Two contradictory concepts</a:t>
            </a:r>
          </a:p>
          <a:p>
            <a:r>
              <a:rPr lang="en-US" dirty="0" smtClean="0"/>
              <a:t>Design of experiments (DOE) for optimization of formulation</a:t>
            </a:r>
          </a:p>
          <a:p>
            <a:r>
              <a:rPr lang="en-US" i="1" dirty="0" smtClean="0"/>
              <a:t>In vitro </a:t>
            </a:r>
            <a:r>
              <a:rPr lang="en-US" dirty="0" smtClean="0"/>
              <a:t>method for evaluation of bioadhesive characteristics</a:t>
            </a:r>
          </a:p>
          <a:p>
            <a:endParaRPr lang="en-US" dirty="0"/>
          </a:p>
        </p:txBody>
      </p:sp>
    </p:spTree>
    <p:extLst>
      <p:ext uri="{BB962C8B-B14F-4D97-AF65-F5344CB8AC3E}">
        <p14:creationId xmlns:p14="http://schemas.microsoft.com/office/powerpoint/2010/main" val="351338381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of Experiments</a:t>
            </a:r>
            <a:endParaRPr lang="en-US" dirty="0"/>
          </a:p>
        </p:txBody>
      </p:sp>
      <p:sp>
        <p:nvSpPr>
          <p:cNvPr id="3" name="Content Placeholder 2"/>
          <p:cNvSpPr>
            <a:spLocks noGrp="1"/>
          </p:cNvSpPr>
          <p:nvPr>
            <p:ph idx="1"/>
          </p:nvPr>
        </p:nvSpPr>
        <p:spPr/>
        <p:txBody>
          <a:bodyPr/>
          <a:lstStyle/>
          <a:p>
            <a:r>
              <a:rPr lang="en-US" dirty="0" smtClean="0"/>
              <a:t>Screening design to identify variables to study</a:t>
            </a:r>
          </a:p>
          <a:p>
            <a:r>
              <a:rPr lang="en-US" dirty="0" smtClean="0"/>
              <a:t>Experiments based on a design</a:t>
            </a:r>
          </a:p>
          <a:p>
            <a:r>
              <a:rPr lang="en-US" dirty="0" smtClean="0"/>
              <a:t>Fitting the data to a model</a:t>
            </a:r>
          </a:p>
          <a:p>
            <a:r>
              <a:rPr lang="en-US" dirty="0" smtClean="0"/>
              <a:t>Predictions using the model within the design space</a:t>
            </a:r>
          </a:p>
          <a:p>
            <a:r>
              <a:rPr lang="en-US" dirty="0" smtClean="0"/>
              <a:t>Ability to hit the bull’s eye</a:t>
            </a:r>
          </a:p>
          <a:p>
            <a:endParaRPr lang="en-US" dirty="0"/>
          </a:p>
        </p:txBody>
      </p:sp>
    </p:spTree>
    <p:extLst>
      <p:ext uri="{BB962C8B-B14F-4D97-AF65-F5344CB8AC3E}">
        <p14:creationId xmlns:p14="http://schemas.microsoft.com/office/powerpoint/2010/main" val="117584544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Nanosuspension</a:t>
            </a:r>
            <a:endParaRPr lang="en-US" dirty="0"/>
          </a:p>
        </p:txBody>
      </p:sp>
      <p:sp>
        <p:nvSpPr>
          <p:cNvPr id="3" name="Content Placeholder 2"/>
          <p:cNvSpPr>
            <a:spLocks noGrp="1"/>
          </p:cNvSpPr>
          <p:nvPr>
            <p:ph idx="1"/>
          </p:nvPr>
        </p:nvSpPr>
        <p:spPr/>
        <p:txBody>
          <a:bodyPr/>
          <a:lstStyle/>
          <a:p>
            <a:r>
              <a:rPr lang="en-US" dirty="0" smtClean="0"/>
              <a:t>Poorly soluble drugs when other solubilization approaches can not be used</a:t>
            </a:r>
          </a:p>
          <a:p>
            <a:r>
              <a:rPr lang="en-US" dirty="0" smtClean="0"/>
              <a:t>Milling or High Pressure Homogenization</a:t>
            </a:r>
          </a:p>
          <a:p>
            <a:r>
              <a:rPr lang="en-US" dirty="0" smtClean="0"/>
              <a:t>Stabilization of particles</a:t>
            </a:r>
          </a:p>
          <a:p>
            <a:pPr lvl="1"/>
            <a:r>
              <a:rPr lang="en-US" dirty="0" smtClean="0"/>
              <a:t>Prevent aggregation/agglomeration</a:t>
            </a:r>
          </a:p>
          <a:p>
            <a:r>
              <a:rPr lang="en-US" dirty="0" smtClean="0"/>
              <a:t>Solubility vs Pharmacokinetics relationship</a:t>
            </a:r>
          </a:p>
          <a:p>
            <a:pPr lvl="1"/>
            <a:endParaRPr lang="en-US" dirty="0" smtClean="0"/>
          </a:p>
          <a:p>
            <a:endParaRPr lang="en-US" dirty="0"/>
          </a:p>
        </p:txBody>
      </p:sp>
    </p:spTree>
    <p:extLst>
      <p:ext uri="{BB962C8B-B14F-4D97-AF65-F5344CB8AC3E}">
        <p14:creationId xmlns:p14="http://schemas.microsoft.com/office/powerpoint/2010/main" val="27588314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Liposomes</a:t>
            </a:r>
            <a:endParaRPr lang="en-US" dirty="0"/>
          </a:p>
        </p:txBody>
      </p:sp>
      <p:sp>
        <p:nvSpPr>
          <p:cNvPr id="3" name="Content Placeholder 2"/>
          <p:cNvSpPr>
            <a:spLocks noGrp="1"/>
          </p:cNvSpPr>
          <p:nvPr>
            <p:ph idx="1"/>
          </p:nvPr>
        </p:nvSpPr>
        <p:spPr/>
        <p:txBody>
          <a:bodyPr>
            <a:normAutofit lnSpcReduction="10000"/>
          </a:bodyPr>
          <a:lstStyle/>
          <a:p>
            <a:r>
              <a:rPr lang="en-US" dirty="0" smtClean="0"/>
              <a:t>Biocompatible carriers</a:t>
            </a:r>
          </a:p>
          <a:p>
            <a:r>
              <a:rPr lang="en-US" dirty="0" smtClean="0"/>
              <a:t>Encapsulation of hydrophobic and hydrophilic drugs</a:t>
            </a:r>
          </a:p>
          <a:p>
            <a:r>
              <a:rPr lang="en-US" dirty="0" smtClean="0"/>
              <a:t>Protect molecules from inactivation</a:t>
            </a:r>
          </a:p>
          <a:p>
            <a:r>
              <a:rPr lang="en-US" dirty="0" smtClean="0"/>
              <a:t>Targeting capability</a:t>
            </a:r>
          </a:p>
          <a:p>
            <a:r>
              <a:rPr lang="en-US" dirty="0" smtClean="0"/>
              <a:t>Flexibility in design </a:t>
            </a:r>
          </a:p>
          <a:p>
            <a:r>
              <a:rPr lang="en-US" dirty="0" smtClean="0"/>
              <a:t>Achieve longer circulation times </a:t>
            </a:r>
          </a:p>
          <a:p>
            <a:r>
              <a:rPr lang="en-US" dirty="0" smtClean="0"/>
              <a:t>Minimize systemic toxicity</a:t>
            </a:r>
          </a:p>
          <a:p>
            <a:endParaRPr lang="en-US" dirty="0"/>
          </a:p>
        </p:txBody>
      </p:sp>
    </p:spTree>
    <p:extLst>
      <p:ext uri="{BB962C8B-B14F-4D97-AF65-F5344CB8AC3E}">
        <p14:creationId xmlns:p14="http://schemas.microsoft.com/office/powerpoint/2010/main" val="402048714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Liposomes</a:t>
            </a:r>
            <a:endParaRPr lang="en-US" dirty="0"/>
          </a:p>
        </p:txBody>
      </p:sp>
      <p:sp>
        <p:nvSpPr>
          <p:cNvPr id="3" name="Content Placeholder 2"/>
          <p:cNvSpPr>
            <a:spLocks noGrp="1"/>
          </p:cNvSpPr>
          <p:nvPr>
            <p:ph idx="1"/>
          </p:nvPr>
        </p:nvSpPr>
        <p:spPr/>
        <p:txBody>
          <a:bodyPr/>
          <a:lstStyle/>
          <a:p>
            <a:r>
              <a:rPr lang="en-US" dirty="0" smtClean="0"/>
              <a:t>Improve physical stability of dispersions</a:t>
            </a:r>
          </a:p>
          <a:p>
            <a:pPr lvl="1"/>
            <a:r>
              <a:rPr lang="en-US" dirty="0" smtClean="0"/>
              <a:t>Optimize lipid composition</a:t>
            </a:r>
          </a:p>
          <a:p>
            <a:pPr lvl="1"/>
            <a:r>
              <a:rPr lang="en-US" dirty="0" smtClean="0"/>
              <a:t>Optimize drug loading</a:t>
            </a:r>
          </a:p>
          <a:p>
            <a:pPr lvl="1"/>
            <a:r>
              <a:rPr lang="en-US" dirty="0" smtClean="0"/>
              <a:t>Optimize process parameters</a:t>
            </a:r>
          </a:p>
          <a:p>
            <a:r>
              <a:rPr lang="en-US" dirty="0" smtClean="0"/>
              <a:t>Drug release/leakage method</a:t>
            </a:r>
          </a:p>
          <a:p>
            <a:r>
              <a:rPr lang="en-US" dirty="0" smtClean="0"/>
              <a:t>Purification from free drug</a:t>
            </a:r>
            <a:endParaRPr lang="en-US" dirty="0"/>
          </a:p>
        </p:txBody>
      </p:sp>
    </p:spTree>
    <p:extLst>
      <p:ext uri="{BB962C8B-B14F-4D97-AF65-F5344CB8AC3E}">
        <p14:creationId xmlns:p14="http://schemas.microsoft.com/office/powerpoint/2010/main" val="63300503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0" y="304800"/>
            <a:ext cx="914400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4400" dirty="0">
                <a:latin typeface="Calibri" panose="020F0502020204030204" pitchFamily="34" charset="0"/>
                <a:cs typeface="Arial" pitchFamily="34" charset="0"/>
              </a:rPr>
              <a:t>Advantages of Drug Targeting </a:t>
            </a:r>
          </a:p>
        </p:txBody>
      </p:sp>
      <p:sp>
        <p:nvSpPr>
          <p:cNvPr id="7" name="Right Brace 6"/>
          <p:cNvSpPr/>
          <p:nvPr/>
        </p:nvSpPr>
        <p:spPr>
          <a:xfrm>
            <a:off x="4495800" y="2971800"/>
            <a:ext cx="228600" cy="1828800"/>
          </a:xfrm>
          <a:prstGeom prst="rightBrace">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dirty="0"/>
          </a:p>
        </p:txBody>
      </p:sp>
      <p:sp>
        <p:nvSpPr>
          <p:cNvPr id="8" name="TextBox 7"/>
          <p:cNvSpPr txBox="1">
            <a:spLocks noChangeArrowheads="1"/>
          </p:cNvSpPr>
          <p:nvPr/>
        </p:nvSpPr>
        <p:spPr bwMode="auto">
          <a:xfrm>
            <a:off x="381000" y="2667000"/>
            <a:ext cx="3657600" cy="2308225"/>
          </a:xfrm>
          <a:prstGeom prst="rect">
            <a:avLst/>
          </a:prstGeom>
          <a:solidFill>
            <a:srgbClr val="FFFFCC"/>
          </a:solidFill>
          <a:ln w="9525">
            <a:solidFill>
              <a:schemeClr val="tx1"/>
            </a:solidFill>
            <a:miter lim="800000"/>
            <a:headEnd/>
            <a:tailEnd/>
          </a:ln>
        </p:spPr>
        <p:txBody>
          <a:bodyPr>
            <a:spAutoFit/>
          </a:bodyPr>
          <a:lstStyle>
            <a:lvl1pPr marL="233363" indent="-233363"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buFont typeface="Arial" pitchFamily="34" charset="0"/>
              <a:buChar char="•"/>
            </a:pPr>
            <a:r>
              <a:rPr lang="en-US" altLang="en-US" sz="2400" dirty="0"/>
              <a:t>Alteration in pharmacokinetics and biodistribution</a:t>
            </a:r>
          </a:p>
          <a:p>
            <a:pPr eaLnBrk="1" hangingPunct="1">
              <a:buFont typeface="Arial" pitchFamily="34" charset="0"/>
              <a:buChar char="•"/>
            </a:pPr>
            <a:r>
              <a:rPr lang="en-US" altLang="en-US" sz="2400" dirty="0"/>
              <a:t>Restriction of drug at the tissue of interest</a:t>
            </a:r>
          </a:p>
          <a:p>
            <a:pPr eaLnBrk="1" hangingPunct="1">
              <a:buFont typeface="Arial" pitchFamily="34" charset="0"/>
              <a:buChar char="•"/>
            </a:pPr>
            <a:r>
              <a:rPr lang="en-US" altLang="en-US" sz="2400" dirty="0"/>
              <a:t>Controlled drug delivery</a:t>
            </a:r>
          </a:p>
        </p:txBody>
      </p:sp>
      <p:sp>
        <p:nvSpPr>
          <p:cNvPr id="9" name="TextBox 8"/>
          <p:cNvSpPr txBox="1">
            <a:spLocks noChangeArrowheads="1"/>
          </p:cNvSpPr>
          <p:nvPr/>
        </p:nvSpPr>
        <p:spPr bwMode="auto">
          <a:xfrm>
            <a:off x="4953000" y="2667000"/>
            <a:ext cx="3581400" cy="2308225"/>
          </a:xfrm>
          <a:prstGeom prst="rect">
            <a:avLst/>
          </a:prstGeom>
          <a:solidFill>
            <a:srgbClr val="CCECFF"/>
          </a:solidFill>
          <a:ln w="9525">
            <a:solidFill>
              <a:schemeClr val="tx1"/>
            </a:solidFill>
            <a:miter lim="800000"/>
            <a:headEnd/>
            <a:tailEnd/>
          </a:ln>
        </p:spPr>
        <p:txBody>
          <a:bodyPr>
            <a:spAutoFit/>
          </a:bodyPr>
          <a:lstStyle>
            <a:lvl1pPr marL="342900" indent="-342900" eaLnBrk="0" hangingPunct="0">
              <a:tabLst>
                <a:tab pos="119063" algn="l"/>
              </a:tabLst>
              <a:defRPr>
                <a:solidFill>
                  <a:schemeClr val="tx1"/>
                </a:solidFill>
                <a:latin typeface="Arial" pitchFamily="34" charset="0"/>
              </a:defRPr>
            </a:lvl1pPr>
            <a:lvl2pPr marL="339725" indent="-339725" eaLnBrk="0" hangingPunct="0">
              <a:tabLst>
                <a:tab pos="119063" algn="l"/>
              </a:tabLst>
              <a:defRPr>
                <a:solidFill>
                  <a:schemeClr val="tx1"/>
                </a:solidFill>
                <a:latin typeface="Arial" pitchFamily="34" charset="0"/>
              </a:defRPr>
            </a:lvl2pPr>
            <a:lvl3pPr marL="1143000" indent="-228600" eaLnBrk="0" hangingPunct="0">
              <a:tabLst>
                <a:tab pos="119063" algn="l"/>
              </a:tabLst>
              <a:defRPr>
                <a:solidFill>
                  <a:schemeClr val="tx1"/>
                </a:solidFill>
                <a:latin typeface="Arial" pitchFamily="34" charset="0"/>
              </a:defRPr>
            </a:lvl3pPr>
            <a:lvl4pPr marL="1600200" indent="-228600" eaLnBrk="0" hangingPunct="0">
              <a:tabLst>
                <a:tab pos="119063" algn="l"/>
              </a:tabLst>
              <a:defRPr>
                <a:solidFill>
                  <a:schemeClr val="tx1"/>
                </a:solidFill>
                <a:latin typeface="Arial" pitchFamily="34" charset="0"/>
              </a:defRPr>
            </a:lvl4pPr>
            <a:lvl5pPr marL="2057400" indent="-228600" eaLnBrk="0" hangingPunct="0">
              <a:tabLst>
                <a:tab pos="119063" algn="l"/>
              </a:tabLst>
              <a:defRPr>
                <a:solidFill>
                  <a:schemeClr val="tx1"/>
                </a:solidFill>
                <a:latin typeface="Arial" pitchFamily="34" charset="0"/>
              </a:defRPr>
            </a:lvl5pPr>
            <a:lvl6pPr marL="2514600" indent="-228600" eaLnBrk="0" fontAlgn="base" hangingPunct="0">
              <a:spcBef>
                <a:spcPct val="0"/>
              </a:spcBef>
              <a:spcAft>
                <a:spcPct val="0"/>
              </a:spcAft>
              <a:tabLst>
                <a:tab pos="119063" algn="l"/>
              </a:tabLst>
              <a:defRPr>
                <a:solidFill>
                  <a:schemeClr val="tx1"/>
                </a:solidFill>
                <a:latin typeface="Arial" pitchFamily="34" charset="0"/>
              </a:defRPr>
            </a:lvl6pPr>
            <a:lvl7pPr marL="2971800" indent="-228600" eaLnBrk="0" fontAlgn="base" hangingPunct="0">
              <a:spcBef>
                <a:spcPct val="0"/>
              </a:spcBef>
              <a:spcAft>
                <a:spcPct val="0"/>
              </a:spcAft>
              <a:tabLst>
                <a:tab pos="119063" algn="l"/>
              </a:tabLst>
              <a:defRPr>
                <a:solidFill>
                  <a:schemeClr val="tx1"/>
                </a:solidFill>
                <a:latin typeface="Arial" pitchFamily="34" charset="0"/>
              </a:defRPr>
            </a:lvl7pPr>
            <a:lvl8pPr marL="3429000" indent="-228600" eaLnBrk="0" fontAlgn="base" hangingPunct="0">
              <a:spcBef>
                <a:spcPct val="0"/>
              </a:spcBef>
              <a:spcAft>
                <a:spcPct val="0"/>
              </a:spcAft>
              <a:tabLst>
                <a:tab pos="119063" algn="l"/>
              </a:tabLst>
              <a:defRPr>
                <a:solidFill>
                  <a:schemeClr val="tx1"/>
                </a:solidFill>
                <a:latin typeface="Arial" pitchFamily="34" charset="0"/>
              </a:defRPr>
            </a:lvl8pPr>
            <a:lvl9pPr marL="3886200" indent="-228600" eaLnBrk="0" fontAlgn="base" hangingPunct="0">
              <a:spcBef>
                <a:spcPct val="0"/>
              </a:spcBef>
              <a:spcAft>
                <a:spcPct val="0"/>
              </a:spcAft>
              <a:tabLst>
                <a:tab pos="119063" algn="l"/>
              </a:tabLst>
              <a:defRPr>
                <a:solidFill>
                  <a:schemeClr val="tx1"/>
                </a:solidFill>
                <a:latin typeface="Arial" pitchFamily="34" charset="0"/>
              </a:defRPr>
            </a:lvl9pPr>
          </a:lstStyle>
          <a:p>
            <a:pPr lvl="1" eaLnBrk="1" hangingPunct="1">
              <a:buFont typeface="Arial" pitchFamily="34" charset="0"/>
              <a:buChar char="•"/>
            </a:pPr>
            <a:r>
              <a:rPr lang="en-US" altLang="en-US" sz="2400" dirty="0"/>
              <a:t>Increase in treatment efficacy</a:t>
            </a:r>
          </a:p>
          <a:p>
            <a:pPr lvl="1" eaLnBrk="1" hangingPunct="1">
              <a:buFont typeface="Arial" pitchFamily="34" charset="0"/>
              <a:buChar char="•"/>
            </a:pPr>
            <a:r>
              <a:rPr lang="en-US" altLang="en-US" sz="2400" dirty="0"/>
              <a:t>Decrease in Drug toxicity</a:t>
            </a:r>
          </a:p>
          <a:p>
            <a:pPr lvl="1" eaLnBrk="1" hangingPunct="1">
              <a:buFont typeface="Arial" pitchFamily="34" charset="0"/>
              <a:buChar char="•"/>
            </a:pPr>
            <a:r>
              <a:rPr lang="en-US" altLang="en-US" sz="2400" dirty="0"/>
              <a:t>Reduction of the drug dose</a:t>
            </a:r>
          </a:p>
        </p:txBody>
      </p:sp>
    </p:spTree>
    <p:extLst>
      <p:ext uri="{BB962C8B-B14F-4D97-AF65-F5344CB8AC3E}">
        <p14:creationId xmlns:p14="http://schemas.microsoft.com/office/powerpoint/2010/main" val="151583236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Targeting</a:t>
            </a:r>
            <a:endParaRPr lang="en-US" dirty="0"/>
          </a:p>
        </p:txBody>
      </p:sp>
      <p:sp>
        <p:nvSpPr>
          <p:cNvPr id="3" name="Content Placeholder 2"/>
          <p:cNvSpPr>
            <a:spLocks noGrp="1"/>
          </p:cNvSpPr>
          <p:nvPr>
            <p:ph idx="1"/>
          </p:nvPr>
        </p:nvSpPr>
        <p:spPr/>
        <p:txBody>
          <a:bodyPr/>
          <a:lstStyle/>
          <a:p>
            <a:r>
              <a:rPr lang="en-US" dirty="0" smtClean="0"/>
              <a:t>Passive targeting by</a:t>
            </a:r>
          </a:p>
          <a:p>
            <a:pPr lvl="1"/>
            <a:r>
              <a:rPr lang="en-US" dirty="0" smtClean="0"/>
              <a:t>PEGylation</a:t>
            </a:r>
          </a:p>
          <a:p>
            <a:pPr lvl="1"/>
            <a:r>
              <a:rPr lang="en-US" dirty="0" smtClean="0"/>
              <a:t>Particle size</a:t>
            </a:r>
          </a:p>
          <a:p>
            <a:pPr lvl="1"/>
            <a:r>
              <a:rPr lang="en-US" dirty="0" smtClean="0"/>
              <a:t>EPR effect</a:t>
            </a:r>
          </a:p>
          <a:p>
            <a:r>
              <a:rPr lang="en-US" dirty="0" smtClean="0"/>
              <a:t>Active targeting by coupling with</a:t>
            </a:r>
          </a:p>
          <a:p>
            <a:pPr lvl="1"/>
            <a:r>
              <a:rPr lang="en-US" dirty="0" smtClean="0"/>
              <a:t>small peptides</a:t>
            </a:r>
          </a:p>
          <a:p>
            <a:pPr lvl="1"/>
            <a:r>
              <a:rPr lang="en-US" dirty="0" smtClean="0"/>
              <a:t>immunoglobulins</a:t>
            </a:r>
          </a:p>
          <a:p>
            <a:pPr lvl="1"/>
            <a:endParaRPr lang="en-US" dirty="0"/>
          </a:p>
        </p:txBody>
      </p:sp>
    </p:spTree>
    <p:extLst>
      <p:ext uri="{BB962C8B-B14F-4D97-AF65-F5344CB8AC3E}">
        <p14:creationId xmlns:p14="http://schemas.microsoft.com/office/powerpoint/2010/main" val="259883837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Stability of Liposomes</a:t>
            </a:r>
            <a:endParaRPr lang="en-US" dirty="0"/>
          </a:p>
        </p:txBody>
      </p:sp>
      <p:sp>
        <p:nvSpPr>
          <p:cNvPr id="3" name="Content Placeholder 2"/>
          <p:cNvSpPr>
            <a:spLocks noGrp="1"/>
          </p:cNvSpPr>
          <p:nvPr>
            <p:ph idx="1"/>
          </p:nvPr>
        </p:nvSpPr>
        <p:spPr/>
        <p:txBody>
          <a:bodyPr/>
          <a:lstStyle/>
          <a:p>
            <a:r>
              <a:rPr lang="en-US" dirty="0" smtClean="0"/>
              <a:t>Lyophilization to improve stability</a:t>
            </a:r>
          </a:p>
          <a:p>
            <a:pPr lvl="1"/>
            <a:r>
              <a:rPr lang="en-US" dirty="0" smtClean="0"/>
              <a:t>Optimization of formulation</a:t>
            </a:r>
          </a:p>
          <a:p>
            <a:pPr lvl="1"/>
            <a:r>
              <a:rPr lang="en-US" dirty="0" smtClean="0"/>
              <a:t>Optimization of process</a:t>
            </a:r>
          </a:p>
          <a:p>
            <a:pPr lvl="1"/>
            <a:r>
              <a:rPr lang="en-US" dirty="0" smtClean="0"/>
              <a:t>Thermal evaluation of pre-lyophilized solution for Tg’</a:t>
            </a:r>
          </a:p>
          <a:p>
            <a:pPr lvl="1"/>
            <a:r>
              <a:rPr lang="en-US" dirty="0" smtClean="0"/>
              <a:t>Thermal evaluation of lipid films for Tm</a:t>
            </a:r>
          </a:p>
          <a:p>
            <a:pPr lvl="1"/>
            <a:endParaRPr lang="en-US" dirty="0"/>
          </a:p>
        </p:txBody>
      </p:sp>
    </p:spTree>
    <p:extLst>
      <p:ext uri="{BB962C8B-B14F-4D97-AF65-F5344CB8AC3E}">
        <p14:creationId xmlns:p14="http://schemas.microsoft.com/office/powerpoint/2010/main" val="273329797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Microbubbles</a:t>
            </a:r>
            <a:endParaRPr lang="en-US" dirty="0"/>
          </a:p>
        </p:txBody>
      </p:sp>
      <p:sp>
        <p:nvSpPr>
          <p:cNvPr id="3" name="Content Placeholder 2"/>
          <p:cNvSpPr>
            <a:spLocks noGrp="1"/>
          </p:cNvSpPr>
          <p:nvPr>
            <p:ph idx="1"/>
          </p:nvPr>
        </p:nvSpPr>
        <p:spPr/>
        <p:txBody>
          <a:bodyPr/>
          <a:lstStyle/>
          <a:p>
            <a:r>
              <a:rPr lang="en-US" dirty="0"/>
              <a:t>U</a:t>
            </a:r>
            <a:r>
              <a:rPr lang="en-US" dirty="0" smtClean="0"/>
              <a:t>ltrasound contrast agents used in radiology for imaging organs and tissues accessible to ultrasound</a:t>
            </a:r>
          </a:p>
          <a:p>
            <a:r>
              <a:rPr lang="en-US" dirty="0" smtClean="0"/>
              <a:t>Can undergo cavitation under ultrasound</a:t>
            </a:r>
          </a:p>
          <a:p>
            <a:r>
              <a:rPr lang="en-US" dirty="0" smtClean="0"/>
              <a:t>Development of ultrasound active liposomes</a:t>
            </a:r>
          </a:p>
          <a:p>
            <a:r>
              <a:rPr lang="en-US" i="1" dirty="0" smtClean="0"/>
              <a:t>In vitro </a:t>
            </a:r>
            <a:r>
              <a:rPr lang="en-US" dirty="0" smtClean="0"/>
              <a:t>evaluation</a:t>
            </a:r>
            <a:endParaRPr lang="en-US" dirty="0"/>
          </a:p>
        </p:txBody>
      </p:sp>
    </p:spTree>
    <p:extLst>
      <p:ext uri="{BB962C8B-B14F-4D97-AF65-F5344CB8AC3E}">
        <p14:creationId xmlns:p14="http://schemas.microsoft.com/office/powerpoint/2010/main" val="2025842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C:\Users\rakesh-s\Desktop\blue_light_background_04_vector_181887.jpg"/>
          <p:cNvPicPr>
            <a:picLocks noChangeAspect="1" noChangeArrowheads="1"/>
          </p:cNvPicPr>
          <p:nvPr/>
        </p:nvPicPr>
        <p:blipFill>
          <a:blip r:embed="rId2"/>
          <a:srcRect/>
          <a:stretch>
            <a:fillRect/>
          </a:stretch>
        </p:blipFill>
        <p:spPr bwMode="auto">
          <a:xfrm>
            <a:off x="0" y="-93411"/>
            <a:ext cx="9144000" cy="6925936"/>
          </a:xfrm>
          <a:prstGeom prst="rect">
            <a:avLst/>
          </a:prstGeom>
          <a:noFill/>
          <a:ln w="9525">
            <a:noFill/>
            <a:miter lim="800000"/>
            <a:headEnd/>
            <a:tailEnd/>
          </a:ln>
        </p:spPr>
      </p:pic>
      <p:sp>
        <p:nvSpPr>
          <p:cNvPr id="5" name="Flowchart: Display 4"/>
          <p:cNvSpPr/>
          <p:nvPr/>
        </p:nvSpPr>
        <p:spPr>
          <a:xfrm>
            <a:off x="13595" y="832199"/>
            <a:ext cx="9130406" cy="4959227"/>
          </a:xfrm>
          <a:prstGeom prst="flowChartDisplay">
            <a:avLst/>
          </a:prstGeom>
        </p:spPr>
        <p:style>
          <a:lnRef idx="2">
            <a:schemeClr val="accent2"/>
          </a:lnRef>
          <a:fillRef idx="1">
            <a:schemeClr val="lt1"/>
          </a:fillRef>
          <a:effectRef idx="0">
            <a:schemeClr val="accent2"/>
          </a:effectRef>
          <a:fontRef idx="minor">
            <a:schemeClr val="dk1"/>
          </a:fontRef>
        </p:style>
        <p:txBody>
          <a:bodyPr anchor="ctr"/>
          <a:lstStyle/>
          <a:p>
            <a:pPr algn="ctr">
              <a:defRPr/>
            </a:pPr>
            <a:r>
              <a:rPr lang="en-IN" sz="2000" dirty="0">
                <a:solidFill>
                  <a:schemeClr val="bg2">
                    <a:lumMod val="10000"/>
                  </a:schemeClr>
                </a:solidFill>
                <a:latin typeface="Centaur" panose="02030504050205020304" pitchFamily="18" charset="0"/>
              </a:rPr>
              <a:t>OMICS Group welcomes submissions that are original and technically so as to serve both the developing world and developed countries in the best possible way.</a:t>
            </a:r>
          </a:p>
          <a:p>
            <a:pPr algn="ctr">
              <a:defRPr/>
            </a:pPr>
            <a:r>
              <a:rPr lang="en-US" sz="2000" dirty="0">
                <a:solidFill>
                  <a:schemeClr val="bg2">
                    <a:lumMod val="10000"/>
                  </a:schemeClr>
                </a:solidFill>
                <a:latin typeface="Centaur" panose="02030504050205020304" pitchFamily="18" charset="0"/>
              </a:rPr>
              <a:t>OMICS Journals  are poised in excellence by publishing high quality research. </a:t>
            </a:r>
            <a:r>
              <a:rPr lang="en-IN" sz="2000" dirty="0">
                <a:solidFill>
                  <a:schemeClr val="bg2">
                    <a:lumMod val="10000"/>
                  </a:schemeClr>
                </a:solidFill>
                <a:latin typeface="Centaur" panose="02030504050205020304" pitchFamily="18" charset="0"/>
              </a:rPr>
              <a:t>OMICS Group follows an Editorial Manager® System peer review process and boasts of a strong and active editorial board.</a:t>
            </a:r>
            <a:endParaRPr lang="en-US" sz="2000" dirty="0">
              <a:solidFill>
                <a:schemeClr val="bg2">
                  <a:lumMod val="10000"/>
                </a:schemeClr>
              </a:solidFill>
              <a:latin typeface="Centaur" panose="02030504050205020304" pitchFamily="18" charset="0"/>
            </a:endParaRPr>
          </a:p>
          <a:p>
            <a:pPr algn="ctr">
              <a:defRPr/>
            </a:pPr>
            <a:r>
              <a:rPr lang="en-US" sz="2000" dirty="0">
                <a:solidFill>
                  <a:schemeClr val="bg2">
                    <a:lumMod val="10000"/>
                  </a:schemeClr>
                </a:solidFill>
                <a:latin typeface="Centaur" panose="02030504050205020304" pitchFamily="18" charset="0"/>
              </a:rPr>
              <a:t>Editors and reviewers are experts in their field and provide anonymous, unbiased and detailed reviews of all submissions.</a:t>
            </a:r>
          </a:p>
          <a:p>
            <a:pPr algn="ctr">
              <a:defRPr/>
            </a:pPr>
            <a:r>
              <a:rPr lang="en-IN" sz="2000" dirty="0">
                <a:solidFill>
                  <a:schemeClr val="bg2">
                    <a:lumMod val="10000"/>
                  </a:schemeClr>
                </a:solidFill>
                <a:latin typeface="Centaur" panose="02030504050205020304" pitchFamily="18" charset="0"/>
              </a:rPr>
              <a:t>The journal gives the options of multiple language translations for all the articles and all archived articles are available in HTML, XML, PDF and audio formats. Also, all the published articles are archived in repositories and indexing services like DOAJ, CAS, Google Scholar, Scientific Commons, Index Copernicus, EBSCO, HINARI and GALE.</a:t>
            </a:r>
            <a:endParaRPr lang="en-US" sz="2000" dirty="0">
              <a:solidFill>
                <a:schemeClr val="bg2">
                  <a:lumMod val="10000"/>
                </a:schemeClr>
              </a:solidFill>
              <a:latin typeface="Centaur" panose="02030504050205020304" pitchFamily="18" charset="0"/>
            </a:endParaRPr>
          </a:p>
          <a:p>
            <a:pPr>
              <a:defRPr/>
            </a:pPr>
            <a:endParaRPr lang="en-US" sz="2000" dirty="0"/>
          </a:p>
        </p:txBody>
      </p:sp>
      <p:sp>
        <p:nvSpPr>
          <p:cNvPr id="6" name="Rectangle 5"/>
          <p:cNvSpPr/>
          <p:nvPr/>
        </p:nvSpPr>
        <p:spPr>
          <a:xfrm>
            <a:off x="1080696" y="5847029"/>
            <a:ext cx="7011306" cy="923330"/>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pPr>
              <a:defRPr/>
            </a:pPr>
            <a:r>
              <a:rPr lang="en-US" dirty="0">
                <a:solidFill>
                  <a:srgbClr val="0070C0"/>
                </a:solidFill>
                <a:latin typeface="Microsoft YaHei" panose="020B0503020204020204" pitchFamily="34" charset="-122"/>
                <a:ea typeface="Microsoft YaHei" panose="020B0503020204020204" pitchFamily="34" charset="-122"/>
              </a:rPr>
              <a:t>For more details please visit our website: </a:t>
            </a:r>
            <a:r>
              <a:rPr lang="en-US" dirty="0">
                <a:solidFill>
                  <a:schemeClr val="accent5">
                    <a:lumMod val="10000"/>
                  </a:schemeClr>
                </a:solidFill>
                <a:latin typeface="Microsoft YaHei" panose="020B0503020204020204" pitchFamily="34" charset="-122"/>
                <a:ea typeface="Microsoft YaHei" panose="020B0503020204020204" pitchFamily="34" charset="-122"/>
                <a:hlinkClick r:id="rId3"/>
              </a:rPr>
              <a:t>http://omicsonline.org/Submitmanuscript.php</a:t>
            </a:r>
            <a:r>
              <a:rPr lang="en-US" dirty="0">
                <a:solidFill>
                  <a:schemeClr val="accent5">
                    <a:lumMod val="10000"/>
                  </a:schemeClr>
                </a:solidFill>
                <a:latin typeface="Microsoft YaHei" panose="020B0503020204020204" pitchFamily="34" charset="-122"/>
                <a:ea typeface="Microsoft YaHei" panose="020B0503020204020204" pitchFamily="34" charset="-122"/>
              </a:rPr>
              <a:t> </a:t>
            </a:r>
          </a:p>
          <a:p>
            <a:pPr>
              <a:defRPr/>
            </a:pPr>
            <a:endParaRPr lang="en-US" dirty="0">
              <a:solidFill>
                <a:srgbClr val="0070C0"/>
              </a:solidFill>
              <a:latin typeface="Microsoft YaHei" panose="020B0503020204020204" pitchFamily="34" charset="-122"/>
              <a:ea typeface="Microsoft YaHei" panose="020B0503020204020204" pitchFamily="34" charset="-122"/>
            </a:endParaRPr>
          </a:p>
        </p:txBody>
      </p:sp>
      <p:sp>
        <p:nvSpPr>
          <p:cNvPr id="7" name="Title 1"/>
          <p:cNvSpPr txBox="1">
            <a:spLocks/>
          </p:cNvSpPr>
          <p:nvPr/>
        </p:nvSpPr>
        <p:spPr>
          <a:xfrm>
            <a:off x="318696" y="40761"/>
            <a:ext cx="8535306" cy="832199"/>
          </a:xfrm>
          <a:prstGeom prst="rect">
            <a:avLst/>
          </a:prstGeom>
        </p:spPr>
        <p:txBody>
          <a:bodyPr anchor="ctr">
            <a:normAutofit fontScale="9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en-US" sz="3200" dirty="0" smtClean="0">
                <a:solidFill>
                  <a:schemeClr val="accent4">
                    <a:lumMod val="10000"/>
                  </a:schemeClr>
                </a:solidFill>
                <a:latin typeface="Baskerville Old Face" panose="02020602080505020303" pitchFamily="18" charset="0"/>
              </a:rPr>
              <a:t>OMICS Journals are welcoming Submissions</a:t>
            </a:r>
            <a:r>
              <a:rPr lang="en-US" sz="3200" dirty="0" smtClean="0">
                <a:solidFill>
                  <a:schemeClr val="accent4">
                    <a:lumMod val="10000"/>
                  </a:schemeClr>
                </a:solidFill>
              </a:rPr>
              <a:t/>
            </a:r>
            <a:br>
              <a:rPr lang="en-US" sz="3200" dirty="0" smtClean="0">
                <a:solidFill>
                  <a:schemeClr val="accent4">
                    <a:lumMod val="10000"/>
                  </a:schemeClr>
                </a:solidFill>
              </a:rPr>
            </a:br>
            <a:endParaRPr lang="en-US" sz="3200" dirty="0">
              <a:solidFill>
                <a:schemeClr val="accent4">
                  <a:lumMod val="10000"/>
                </a:schemeClr>
              </a:solidFill>
            </a:endParaRPr>
          </a:p>
        </p:txBody>
      </p:sp>
    </p:spTree>
    <p:extLst>
      <p:ext uri="{BB962C8B-B14F-4D97-AF65-F5344CB8AC3E}">
        <p14:creationId xmlns:p14="http://schemas.microsoft.com/office/powerpoint/2010/main" val="10951391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Parenteral Product Development</a:t>
            </a:r>
            <a:endParaRPr lang="en-US" dirty="0"/>
          </a:p>
        </p:txBody>
      </p:sp>
      <p:sp>
        <p:nvSpPr>
          <p:cNvPr id="3" name="Content Placeholder 2"/>
          <p:cNvSpPr>
            <a:spLocks noGrp="1"/>
          </p:cNvSpPr>
          <p:nvPr>
            <p:ph idx="1"/>
          </p:nvPr>
        </p:nvSpPr>
        <p:spPr/>
        <p:txBody>
          <a:bodyPr/>
          <a:lstStyle/>
          <a:p>
            <a:r>
              <a:rPr lang="en-US" dirty="0" smtClean="0"/>
              <a:t>Injectables/ophthalmics</a:t>
            </a:r>
          </a:p>
          <a:p>
            <a:pPr lvl="1"/>
            <a:r>
              <a:rPr lang="en-US" dirty="0" smtClean="0"/>
              <a:t>Filter selection</a:t>
            </a:r>
          </a:p>
          <a:p>
            <a:pPr lvl="1"/>
            <a:r>
              <a:rPr lang="en-US" dirty="0" smtClean="0"/>
              <a:t>Drug/excipient compatibility</a:t>
            </a:r>
          </a:p>
          <a:p>
            <a:pPr lvl="1"/>
            <a:r>
              <a:rPr lang="en-US" dirty="0" smtClean="0"/>
              <a:t>Material compatibility</a:t>
            </a:r>
          </a:p>
          <a:p>
            <a:pPr lvl="1"/>
            <a:r>
              <a:rPr lang="en-US" dirty="0" smtClean="0"/>
              <a:t>Sterilization method evaluation</a:t>
            </a:r>
          </a:p>
          <a:p>
            <a:pPr lvl="1"/>
            <a:r>
              <a:rPr lang="en-US" dirty="0" smtClean="0"/>
              <a:t>Stability evaluation</a:t>
            </a:r>
          </a:p>
          <a:p>
            <a:pPr lvl="1"/>
            <a:r>
              <a:rPr lang="en-US" dirty="0" smtClean="0"/>
              <a:t>Ad-mix compatibility</a:t>
            </a:r>
            <a:endParaRPr lang="en-US" dirty="0"/>
          </a:p>
        </p:txBody>
      </p:sp>
    </p:spTree>
    <p:extLst>
      <p:ext uri="{BB962C8B-B14F-4D97-AF65-F5344CB8AC3E}">
        <p14:creationId xmlns:p14="http://schemas.microsoft.com/office/powerpoint/2010/main" val="389480131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Quality by Design</a:t>
            </a:r>
            <a:endParaRPr lang="en-US" dirty="0"/>
          </a:p>
        </p:txBody>
      </p:sp>
      <p:sp>
        <p:nvSpPr>
          <p:cNvPr id="3" name="Content Placeholder 2"/>
          <p:cNvSpPr>
            <a:spLocks noGrp="1"/>
          </p:cNvSpPr>
          <p:nvPr>
            <p:ph idx="1"/>
          </p:nvPr>
        </p:nvSpPr>
        <p:spPr/>
        <p:txBody>
          <a:bodyPr/>
          <a:lstStyle/>
          <a:p>
            <a:r>
              <a:rPr lang="en-US" dirty="0" smtClean="0"/>
              <a:t>Regulatory expectation</a:t>
            </a:r>
          </a:p>
          <a:p>
            <a:r>
              <a:rPr lang="en-US" dirty="0" smtClean="0"/>
              <a:t>Formulation &amp; process risk identification</a:t>
            </a:r>
          </a:p>
          <a:p>
            <a:r>
              <a:rPr lang="en-US" dirty="0" smtClean="0"/>
              <a:t>Evaluation of risks through studies</a:t>
            </a:r>
          </a:p>
          <a:p>
            <a:r>
              <a:rPr lang="en-US" dirty="0" smtClean="0"/>
              <a:t>Risk mitigation and control strategies</a:t>
            </a:r>
            <a:endParaRPr lang="en-US" dirty="0"/>
          </a:p>
        </p:txBody>
      </p:sp>
    </p:spTree>
    <p:extLst>
      <p:ext uri="{BB962C8B-B14F-4D97-AF65-F5344CB8AC3E}">
        <p14:creationId xmlns:p14="http://schemas.microsoft.com/office/powerpoint/2010/main" val="91119750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Glass Delamination</a:t>
            </a:r>
            <a:endParaRPr lang="en-US" dirty="0"/>
          </a:p>
        </p:txBody>
      </p:sp>
      <p:sp>
        <p:nvSpPr>
          <p:cNvPr id="3" name="Content Placeholder 2"/>
          <p:cNvSpPr>
            <a:spLocks noGrp="1"/>
          </p:cNvSpPr>
          <p:nvPr>
            <p:ph idx="1"/>
          </p:nvPr>
        </p:nvSpPr>
        <p:spPr/>
        <p:txBody>
          <a:bodyPr/>
          <a:lstStyle/>
          <a:p>
            <a:r>
              <a:rPr lang="en-US" dirty="0" smtClean="0"/>
              <a:t>Several recalls due to glass particles in product</a:t>
            </a:r>
          </a:p>
          <a:p>
            <a:r>
              <a:rPr lang="en-US" dirty="0" smtClean="0"/>
              <a:t>Identify risks per USP&lt;1660&gt;</a:t>
            </a:r>
          </a:p>
          <a:p>
            <a:r>
              <a:rPr lang="en-US" dirty="0" smtClean="0"/>
              <a:t>Accelerated studies per USP to identify potential issues</a:t>
            </a:r>
          </a:p>
          <a:p>
            <a:endParaRPr lang="en-US" dirty="0" smtClean="0"/>
          </a:p>
          <a:p>
            <a:endParaRPr lang="en-US" dirty="0"/>
          </a:p>
        </p:txBody>
      </p:sp>
    </p:spTree>
    <p:extLst>
      <p:ext uri="{BB962C8B-B14F-4D97-AF65-F5344CB8AC3E}">
        <p14:creationId xmlns:p14="http://schemas.microsoft.com/office/powerpoint/2010/main" val="424860336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Extractables &amp; Leachables</a:t>
            </a:r>
            <a:endParaRPr lang="en-US" dirty="0"/>
          </a:p>
        </p:txBody>
      </p:sp>
      <p:sp>
        <p:nvSpPr>
          <p:cNvPr id="3" name="Content Placeholder 2"/>
          <p:cNvSpPr>
            <a:spLocks noGrp="1"/>
          </p:cNvSpPr>
          <p:nvPr>
            <p:ph idx="1"/>
          </p:nvPr>
        </p:nvSpPr>
        <p:spPr/>
        <p:txBody>
          <a:bodyPr/>
          <a:lstStyle/>
          <a:p>
            <a:r>
              <a:rPr lang="en-US" dirty="0" smtClean="0"/>
              <a:t>Finished product primary components</a:t>
            </a:r>
          </a:p>
          <a:p>
            <a:pPr lvl="1"/>
            <a:r>
              <a:rPr lang="en-US" dirty="0" smtClean="0"/>
              <a:t>Controlled extraction studies</a:t>
            </a:r>
          </a:p>
          <a:p>
            <a:pPr lvl="1"/>
            <a:r>
              <a:rPr lang="en-US" dirty="0" smtClean="0"/>
              <a:t>Testing samples on stability program</a:t>
            </a:r>
          </a:p>
          <a:p>
            <a:pPr marL="457200" lvl="1" indent="0">
              <a:buNone/>
            </a:pPr>
            <a:endParaRPr lang="en-US" dirty="0" smtClean="0"/>
          </a:p>
          <a:p>
            <a:r>
              <a:rPr lang="en-US" dirty="0" smtClean="0"/>
              <a:t>Processing equipment</a:t>
            </a:r>
          </a:p>
          <a:p>
            <a:pPr lvl="1"/>
            <a:r>
              <a:rPr lang="en-US" dirty="0" smtClean="0"/>
              <a:t>Process simulation studies</a:t>
            </a:r>
          </a:p>
          <a:p>
            <a:endParaRPr lang="en-US" dirty="0" smtClean="0"/>
          </a:p>
          <a:p>
            <a:endParaRPr lang="en-US" dirty="0"/>
          </a:p>
        </p:txBody>
      </p:sp>
    </p:spTree>
    <p:extLst>
      <p:ext uri="{BB962C8B-B14F-4D97-AF65-F5344CB8AC3E}">
        <p14:creationId xmlns:p14="http://schemas.microsoft.com/office/powerpoint/2010/main" val="319780181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a:p>
        </p:txBody>
      </p:sp>
      <p:sp>
        <p:nvSpPr>
          <p:cNvPr id="3" name="Content Placeholder 2"/>
          <p:cNvSpPr>
            <a:spLocks noGrp="1"/>
          </p:cNvSpPr>
          <p:nvPr>
            <p:ph idx="1"/>
          </p:nvPr>
        </p:nvSpPr>
        <p:spPr/>
        <p:txBody>
          <a:bodyPr/>
          <a:lstStyle/>
          <a:p>
            <a:pPr>
              <a:defRPr/>
            </a:pPr>
            <a:endParaRPr lang="en-US" dirty="0"/>
          </a:p>
        </p:txBody>
      </p:sp>
      <p:pic>
        <p:nvPicPr>
          <p:cNvPr id="30724" name="Picture 2" descr="C:\Users\rakesh-s\Desktop\2-2nd-dec.jpg"/>
          <p:cNvPicPr>
            <a:picLocks noChangeAspect="1" noChangeArrowheads="1"/>
          </p:cNvPicPr>
          <p:nvPr/>
        </p:nvPicPr>
        <p:blipFill>
          <a:blip r:embed="rId2"/>
          <a:srcRect/>
          <a:stretch>
            <a:fillRect/>
          </a:stretch>
        </p:blipFill>
        <p:spPr bwMode="auto">
          <a:xfrm>
            <a:off x="0" y="0"/>
            <a:ext cx="9144000" cy="4347816"/>
          </a:xfrm>
          <a:prstGeom prst="rect">
            <a:avLst/>
          </a:prstGeom>
          <a:noFill/>
          <a:ln w="9525">
            <a:noFill/>
            <a:miter lim="800000"/>
            <a:headEnd/>
            <a:tailEnd/>
          </a:ln>
        </p:spPr>
      </p:pic>
      <p:pic>
        <p:nvPicPr>
          <p:cNvPr id="30725" name="Picture 3" descr="C:\Users\rakesh-s\Desktop\membership.jpg"/>
          <p:cNvPicPr>
            <a:picLocks noChangeAspect="1" noChangeArrowheads="1"/>
          </p:cNvPicPr>
          <p:nvPr/>
        </p:nvPicPr>
        <p:blipFill>
          <a:blip r:embed="rId3"/>
          <a:srcRect/>
          <a:stretch>
            <a:fillRect/>
          </a:stretch>
        </p:blipFill>
        <p:spPr bwMode="auto">
          <a:xfrm>
            <a:off x="0" y="4191567"/>
            <a:ext cx="9144000" cy="2666434"/>
          </a:xfrm>
          <a:prstGeom prst="rect">
            <a:avLst/>
          </a:prstGeom>
          <a:noFill/>
          <a:ln w="9525">
            <a:noFill/>
            <a:miter lim="800000"/>
            <a:headEnd/>
            <a:tailEnd/>
          </a:ln>
        </p:spPr>
      </p:pic>
      <p:sp>
        <p:nvSpPr>
          <p:cNvPr id="4" name="Rectangle 3"/>
          <p:cNvSpPr/>
          <p:nvPr/>
        </p:nvSpPr>
        <p:spPr>
          <a:xfrm>
            <a:off x="2819929" y="30571"/>
            <a:ext cx="7086827" cy="830997"/>
          </a:xfrm>
          <a:prstGeom prst="rect">
            <a:avLst/>
          </a:prstGeom>
        </p:spPr>
        <p:txBody>
          <a:bodyPr>
            <a:spAutoFit/>
          </a:bodyPr>
          <a:lstStyle/>
          <a:p>
            <a:pPr>
              <a:defRPr/>
            </a:pPr>
            <a:r>
              <a:rPr lang="en-US" sz="2400" dirty="0">
                <a:solidFill>
                  <a:schemeClr val="accent5">
                    <a:lumMod val="10000"/>
                  </a:schemeClr>
                </a:solidFill>
                <a:latin typeface="Andalus" panose="02020603050405020304" pitchFamily="18" charset="-78"/>
                <a:cs typeface="Andalus" panose="02020603050405020304" pitchFamily="18" charset="-78"/>
              </a:rPr>
              <a:t>OMICS Group Open Access Membership</a:t>
            </a:r>
            <a:br>
              <a:rPr lang="en-US" sz="2400" dirty="0">
                <a:solidFill>
                  <a:schemeClr val="accent5">
                    <a:lumMod val="10000"/>
                  </a:schemeClr>
                </a:solidFill>
                <a:latin typeface="Andalus" panose="02020603050405020304" pitchFamily="18" charset="-78"/>
                <a:cs typeface="Andalus" panose="02020603050405020304" pitchFamily="18" charset="-78"/>
              </a:rPr>
            </a:br>
            <a:endParaRPr lang="en-US" sz="2400" dirty="0">
              <a:solidFill>
                <a:schemeClr val="accent5">
                  <a:lumMod val="10000"/>
                </a:schemeClr>
              </a:solidFill>
              <a:latin typeface="Andalus" panose="02020603050405020304" pitchFamily="18" charset="-78"/>
              <a:cs typeface="Andalus" panose="02020603050405020304" pitchFamily="18" charset="-78"/>
            </a:endParaRPr>
          </a:p>
        </p:txBody>
      </p:sp>
      <p:sp>
        <p:nvSpPr>
          <p:cNvPr id="7" name="Teardrop 6"/>
          <p:cNvSpPr/>
          <p:nvPr/>
        </p:nvSpPr>
        <p:spPr>
          <a:xfrm>
            <a:off x="1295929" y="630095"/>
            <a:ext cx="7695521" cy="3561472"/>
          </a:xfrm>
          <a:prstGeom prst="teardrop">
            <a:avLst/>
          </a:prstGeom>
          <a:solidFill>
            <a:schemeClr val="accent3">
              <a:lumMod val="75000"/>
            </a:schemeClr>
          </a:solidFill>
        </p:spPr>
        <p:style>
          <a:lnRef idx="1">
            <a:schemeClr val="accent5"/>
          </a:lnRef>
          <a:fillRef idx="2">
            <a:schemeClr val="accent5"/>
          </a:fillRef>
          <a:effectRef idx="1">
            <a:schemeClr val="accent5"/>
          </a:effectRef>
          <a:fontRef idx="minor">
            <a:schemeClr val="dk1"/>
          </a:fontRef>
        </p:style>
        <p:txBody>
          <a:bodyPr anchor="ctr"/>
          <a:lstStyle/>
          <a:p>
            <a:pPr>
              <a:defRPr/>
            </a:pPr>
            <a:r>
              <a:rPr lang="en-US" dirty="0">
                <a:latin typeface="Calisto MT" panose="02040603050505030304" pitchFamily="18" charset="0"/>
              </a:rPr>
              <a:t>OMICS publishing Group Open Access Membership enables academic and research institutions, funders and corporations to actively encourage open access in scholarly communication and the dissemination of research published by their authors.</a:t>
            </a:r>
          </a:p>
          <a:p>
            <a:pPr>
              <a:defRPr/>
            </a:pPr>
            <a:r>
              <a:rPr lang="en-US" dirty="0">
                <a:latin typeface="Calisto MT" panose="02040603050505030304" pitchFamily="18" charset="0"/>
              </a:rPr>
              <a:t>For more details and benefits, click on the link below:</a:t>
            </a:r>
          </a:p>
          <a:p>
            <a:pPr>
              <a:defRPr/>
            </a:pPr>
            <a:r>
              <a:rPr lang="en-US" dirty="0">
                <a:solidFill>
                  <a:schemeClr val="accent4">
                    <a:lumMod val="10000"/>
                  </a:schemeClr>
                </a:solidFill>
                <a:latin typeface="Calisto MT" panose="02040603050505030304" pitchFamily="18" charset="0"/>
                <a:hlinkClick r:id="rId4"/>
              </a:rPr>
              <a:t>http://omicsonline.org/membership.php</a:t>
            </a:r>
            <a:r>
              <a:rPr lang="en-US" dirty="0">
                <a:solidFill>
                  <a:schemeClr val="accent4">
                    <a:lumMod val="10000"/>
                  </a:schemeClr>
                </a:solidFill>
                <a:latin typeface="Calisto MT" panose="02040603050505030304" pitchFamily="18" charset="0"/>
              </a:rPr>
              <a:t> </a:t>
            </a:r>
          </a:p>
        </p:txBody>
      </p:sp>
    </p:spTree>
    <p:extLst>
      <p:ext uri="{BB962C8B-B14F-4D97-AF65-F5344CB8AC3E}">
        <p14:creationId xmlns:p14="http://schemas.microsoft.com/office/powerpoint/2010/main" val="11617896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143000" y="2286000"/>
            <a:ext cx="4191000" cy="1295868"/>
          </a:xfrm>
          <a:prstGeom prst="rect">
            <a:avLst/>
          </a:prstGeom>
        </p:spPr>
        <p:txBody>
          <a:bodyPr wrap="square">
            <a:spAutoFit/>
          </a:bodyPr>
          <a:lstStyle/>
          <a:p>
            <a:pPr>
              <a:lnSpc>
                <a:spcPct val="150000"/>
              </a:lnSpc>
            </a:pPr>
            <a:r>
              <a:rPr lang="en-US" dirty="0" smtClean="0"/>
              <a:t>Senior Formulation Development Scientist</a:t>
            </a:r>
          </a:p>
          <a:p>
            <a:pPr>
              <a:lnSpc>
                <a:spcPct val="150000"/>
              </a:lnSpc>
            </a:pPr>
            <a:r>
              <a:rPr lang="en-US" dirty="0" smtClean="0"/>
              <a:t>Par Sterile Products LLC</a:t>
            </a:r>
          </a:p>
          <a:p>
            <a:pPr>
              <a:lnSpc>
                <a:spcPct val="150000"/>
              </a:lnSpc>
            </a:pPr>
            <a:r>
              <a:rPr lang="en-US" dirty="0" smtClean="0"/>
              <a:t>United States</a:t>
            </a:r>
          </a:p>
        </p:txBody>
      </p:sp>
      <p:sp>
        <p:nvSpPr>
          <p:cNvPr id="3" name="Rectangle 2"/>
          <p:cNvSpPr/>
          <p:nvPr/>
        </p:nvSpPr>
        <p:spPr>
          <a:xfrm>
            <a:off x="1143000" y="1229751"/>
            <a:ext cx="2693173" cy="461665"/>
          </a:xfrm>
          <a:prstGeom prst="rect">
            <a:avLst/>
          </a:prstGeom>
        </p:spPr>
        <p:txBody>
          <a:bodyPr wrap="none">
            <a:spAutoFit/>
          </a:bodyPr>
          <a:lstStyle/>
          <a:p>
            <a:r>
              <a:rPr lang="en-US" sz="2400" b="1" dirty="0" err="1" smtClean="0">
                <a:solidFill>
                  <a:srgbClr val="00B050"/>
                </a:solidFill>
              </a:rPr>
              <a:t>Vinayagam</a:t>
            </a:r>
            <a:r>
              <a:rPr lang="en-US" sz="2400" b="1" dirty="0" smtClean="0">
                <a:solidFill>
                  <a:srgbClr val="00B050"/>
                </a:solidFill>
              </a:rPr>
              <a:t> </a:t>
            </a:r>
            <a:r>
              <a:rPr lang="en-US" sz="2400" b="1" dirty="0" err="1" smtClean="0">
                <a:solidFill>
                  <a:srgbClr val="00B050"/>
                </a:solidFill>
              </a:rPr>
              <a:t>Kannan</a:t>
            </a:r>
            <a:r>
              <a:rPr lang="en-US" sz="2400" b="1" dirty="0" smtClean="0">
                <a:solidFill>
                  <a:srgbClr val="00B050"/>
                </a:solidFill>
              </a:rPr>
              <a:t> </a:t>
            </a:r>
          </a:p>
        </p:txBody>
      </p:sp>
      <p:pic>
        <p:nvPicPr>
          <p:cNvPr id="1026" name="Picture 2" descr="C:\Users\ravali-r\Desktop\Passport Photo_VKANNAN.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15243" y="1486134"/>
            <a:ext cx="3124200" cy="2895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797568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447800"/>
            <a:ext cx="7772400" cy="1470025"/>
          </a:xfrm>
        </p:spPr>
        <p:txBody>
          <a:bodyPr>
            <a:normAutofit/>
          </a:bodyPr>
          <a:lstStyle/>
          <a:p>
            <a:r>
              <a:rPr lang="en-US" sz="5400" dirty="0" smtClean="0"/>
              <a:t>Research Interests</a:t>
            </a:r>
            <a:endParaRPr lang="en-US" sz="5400" dirty="0"/>
          </a:p>
        </p:txBody>
      </p:sp>
      <p:sp>
        <p:nvSpPr>
          <p:cNvPr id="3" name="Subtitle 2"/>
          <p:cNvSpPr>
            <a:spLocks noGrp="1"/>
          </p:cNvSpPr>
          <p:nvPr>
            <p:ph type="subTitle" idx="1"/>
          </p:nvPr>
        </p:nvSpPr>
        <p:spPr>
          <a:xfrm>
            <a:off x="1447800" y="2971800"/>
            <a:ext cx="6400800" cy="1752600"/>
          </a:xfrm>
        </p:spPr>
        <p:txBody>
          <a:bodyPr/>
          <a:lstStyle/>
          <a:p>
            <a:r>
              <a:rPr lang="en-US" dirty="0" smtClean="0">
                <a:solidFill>
                  <a:schemeClr val="tx1"/>
                </a:solidFill>
              </a:rPr>
              <a:t>Vinayagam Kannan, Ph.D.</a:t>
            </a:r>
            <a:endParaRPr lang="en-US" dirty="0">
              <a:solidFill>
                <a:schemeClr val="tx1"/>
              </a:solidFill>
            </a:endParaRPr>
          </a:p>
        </p:txBody>
      </p:sp>
    </p:spTree>
    <p:extLst>
      <p:ext uri="{BB962C8B-B14F-4D97-AF65-F5344CB8AC3E}">
        <p14:creationId xmlns:p14="http://schemas.microsoft.com/office/powerpoint/2010/main" val="22355807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Highlights</a:t>
            </a:r>
            <a:endParaRPr lang="en-US" dirty="0"/>
          </a:p>
        </p:txBody>
      </p:sp>
      <p:sp>
        <p:nvSpPr>
          <p:cNvPr id="3" name="Content Placeholder 2"/>
          <p:cNvSpPr>
            <a:spLocks noGrp="1"/>
          </p:cNvSpPr>
          <p:nvPr>
            <p:ph idx="1"/>
          </p:nvPr>
        </p:nvSpPr>
        <p:spPr/>
        <p:txBody>
          <a:bodyPr>
            <a:normAutofit/>
          </a:bodyPr>
          <a:lstStyle/>
          <a:p>
            <a:r>
              <a:rPr lang="en-US" dirty="0" smtClean="0"/>
              <a:t>Preformulation</a:t>
            </a:r>
          </a:p>
          <a:p>
            <a:r>
              <a:rPr lang="en-US" dirty="0" smtClean="0"/>
              <a:t>Solubilization techniques</a:t>
            </a:r>
          </a:p>
          <a:p>
            <a:r>
              <a:rPr lang="en-US" dirty="0" smtClean="0"/>
              <a:t>Salt screening and selection</a:t>
            </a:r>
          </a:p>
          <a:p>
            <a:r>
              <a:rPr lang="en-US" dirty="0" smtClean="0"/>
              <a:t>Novel drug delivery systems</a:t>
            </a:r>
          </a:p>
          <a:p>
            <a:r>
              <a:rPr lang="en-US" dirty="0" smtClean="0"/>
              <a:t>Sterile product development</a:t>
            </a:r>
          </a:p>
          <a:p>
            <a:r>
              <a:rPr lang="en-US" dirty="0" smtClean="0"/>
              <a:t>Quality by Design (QbD) approach</a:t>
            </a:r>
          </a:p>
          <a:p>
            <a:r>
              <a:rPr lang="en-US" dirty="0" smtClean="0"/>
              <a:t>Design of experiments (DOE)</a:t>
            </a:r>
            <a:endParaRPr lang="en-US" dirty="0"/>
          </a:p>
        </p:txBody>
      </p:sp>
    </p:spTree>
    <p:extLst>
      <p:ext uri="{BB962C8B-B14F-4D97-AF65-F5344CB8AC3E}">
        <p14:creationId xmlns:p14="http://schemas.microsoft.com/office/powerpoint/2010/main" val="2816828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Preformulation</a:t>
            </a:r>
            <a:endParaRPr lang="en-US" dirty="0"/>
          </a:p>
        </p:txBody>
      </p:sp>
      <p:sp>
        <p:nvSpPr>
          <p:cNvPr id="3" name="Content Placeholder 2"/>
          <p:cNvSpPr>
            <a:spLocks noGrp="1"/>
          </p:cNvSpPr>
          <p:nvPr>
            <p:ph idx="1"/>
          </p:nvPr>
        </p:nvSpPr>
        <p:spPr/>
        <p:txBody>
          <a:bodyPr>
            <a:normAutofit lnSpcReduction="10000"/>
          </a:bodyPr>
          <a:lstStyle/>
          <a:p>
            <a:r>
              <a:rPr lang="en-US" dirty="0" smtClean="0"/>
              <a:t>Physicochemical characterization of NCEs</a:t>
            </a:r>
          </a:p>
          <a:p>
            <a:pPr lvl="1"/>
            <a:r>
              <a:rPr lang="en-US" dirty="0" smtClean="0"/>
              <a:t>Physical characteristics including thermal properties</a:t>
            </a:r>
          </a:p>
          <a:p>
            <a:pPr lvl="1"/>
            <a:r>
              <a:rPr lang="en-US" dirty="0" smtClean="0"/>
              <a:t>Solid state and solution stability evaluation</a:t>
            </a:r>
          </a:p>
          <a:p>
            <a:pPr lvl="1"/>
            <a:r>
              <a:rPr lang="en-US" dirty="0" smtClean="0"/>
              <a:t>pH solubility and stability</a:t>
            </a:r>
          </a:p>
          <a:p>
            <a:pPr lvl="1"/>
            <a:r>
              <a:rPr lang="en-US" dirty="0" smtClean="0"/>
              <a:t>Stress studies – light, temperature, oxygen </a:t>
            </a:r>
          </a:p>
          <a:p>
            <a:pPr lvl="1"/>
            <a:r>
              <a:rPr lang="en-US" dirty="0" smtClean="0"/>
              <a:t>Hygroscopicity – dynamic vapor sorption</a:t>
            </a:r>
          </a:p>
          <a:p>
            <a:pPr lvl="1"/>
            <a:r>
              <a:rPr lang="en-US" dirty="0" smtClean="0"/>
              <a:t>Developability evaluation</a:t>
            </a:r>
          </a:p>
          <a:p>
            <a:pPr lvl="1"/>
            <a:r>
              <a:rPr lang="en-US" dirty="0" smtClean="0"/>
              <a:t>Recommendation for suitable dosage forms</a:t>
            </a:r>
          </a:p>
          <a:p>
            <a:endParaRPr lang="en-US" dirty="0" smtClean="0"/>
          </a:p>
          <a:p>
            <a:endParaRPr lang="en-US" dirty="0" smtClean="0"/>
          </a:p>
          <a:p>
            <a:pPr lvl="1"/>
            <a:endParaRPr lang="en-US" dirty="0"/>
          </a:p>
        </p:txBody>
      </p:sp>
    </p:spTree>
    <p:extLst>
      <p:ext uri="{BB962C8B-B14F-4D97-AF65-F5344CB8AC3E}">
        <p14:creationId xmlns:p14="http://schemas.microsoft.com/office/powerpoint/2010/main" val="17944293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Preclinical Product Development</a:t>
            </a:r>
          </a:p>
        </p:txBody>
      </p:sp>
      <p:sp>
        <p:nvSpPr>
          <p:cNvPr id="3" name="Content Placeholder 2"/>
          <p:cNvSpPr>
            <a:spLocks noGrp="1"/>
          </p:cNvSpPr>
          <p:nvPr>
            <p:ph idx="1"/>
          </p:nvPr>
        </p:nvSpPr>
        <p:spPr/>
        <p:txBody>
          <a:bodyPr/>
          <a:lstStyle/>
          <a:p>
            <a:r>
              <a:rPr lang="en-US" dirty="0" smtClean="0"/>
              <a:t>Peroral/parenteral formulation for preclinical Pharmacology, PK, and Tox Studies</a:t>
            </a:r>
          </a:p>
          <a:p>
            <a:pPr lvl="1"/>
            <a:r>
              <a:rPr lang="en-US" dirty="0" smtClean="0"/>
              <a:t>Ability to develop with limited quantities of the active with limited information than structure and chemical formula</a:t>
            </a:r>
          </a:p>
          <a:p>
            <a:pPr lvl="1"/>
            <a:r>
              <a:rPr lang="en-US" dirty="0" smtClean="0"/>
              <a:t>Predictions of pKa, Log P values to support formulation development process</a:t>
            </a:r>
          </a:p>
          <a:p>
            <a:pPr lvl="1"/>
            <a:r>
              <a:rPr lang="en-US" dirty="0" smtClean="0"/>
              <a:t>Injectable product development is challenging</a:t>
            </a:r>
          </a:p>
          <a:p>
            <a:pPr marL="457200" lvl="1" indent="0">
              <a:buNone/>
            </a:pPr>
            <a:endParaRPr lang="en-US" dirty="0" smtClean="0"/>
          </a:p>
          <a:p>
            <a:pPr lvl="1"/>
            <a:endParaRPr lang="en-US" dirty="0"/>
          </a:p>
        </p:txBody>
      </p:sp>
    </p:spTree>
    <p:extLst>
      <p:ext uri="{BB962C8B-B14F-4D97-AF65-F5344CB8AC3E}">
        <p14:creationId xmlns:p14="http://schemas.microsoft.com/office/powerpoint/2010/main" val="24845203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Solubilization Strategies</a:t>
            </a:r>
            <a:endParaRPr lang="en-US" dirty="0"/>
          </a:p>
        </p:txBody>
      </p:sp>
      <p:sp>
        <p:nvSpPr>
          <p:cNvPr id="3" name="Content Placeholder 2"/>
          <p:cNvSpPr>
            <a:spLocks noGrp="1"/>
          </p:cNvSpPr>
          <p:nvPr>
            <p:ph idx="1"/>
          </p:nvPr>
        </p:nvSpPr>
        <p:spPr/>
        <p:txBody>
          <a:bodyPr>
            <a:normAutofit lnSpcReduction="10000"/>
          </a:bodyPr>
          <a:lstStyle/>
          <a:p>
            <a:r>
              <a:rPr lang="en-US" dirty="0" smtClean="0"/>
              <a:t>Decision-tree based approach</a:t>
            </a:r>
          </a:p>
          <a:p>
            <a:pPr lvl="1"/>
            <a:r>
              <a:rPr lang="en-US" dirty="0" smtClean="0"/>
              <a:t>pH adjustment and </a:t>
            </a:r>
            <a:r>
              <a:rPr lang="en-US" i="1" dirty="0" smtClean="0"/>
              <a:t>in situ </a:t>
            </a:r>
            <a:r>
              <a:rPr lang="en-US" dirty="0" smtClean="0"/>
              <a:t>salt formation for actives with ionizable groups</a:t>
            </a:r>
          </a:p>
          <a:p>
            <a:pPr lvl="1"/>
            <a:r>
              <a:rPr lang="en-US" dirty="0" smtClean="0"/>
              <a:t>Co-solvent systems</a:t>
            </a:r>
          </a:p>
          <a:p>
            <a:pPr lvl="1"/>
            <a:r>
              <a:rPr lang="en-US" dirty="0" smtClean="0"/>
              <a:t>Surfactant based systems</a:t>
            </a:r>
          </a:p>
          <a:p>
            <a:pPr lvl="1"/>
            <a:r>
              <a:rPr lang="en-US" dirty="0" smtClean="0"/>
              <a:t>Combination of co-solvent and surfactants</a:t>
            </a:r>
          </a:p>
          <a:p>
            <a:pPr lvl="1"/>
            <a:r>
              <a:rPr lang="en-US" dirty="0" smtClean="0"/>
              <a:t>Complexation – e.g., cyclodextrin based systems</a:t>
            </a:r>
          </a:p>
          <a:p>
            <a:pPr lvl="1"/>
            <a:r>
              <a:rPr lang="en-US" dirty="0" smtClean="0"/>
              <a:t>Particle engineering</a:t>
            </a:r>
          </a:p>
          <a:p>
            <a:pPr lvl="1"/>
            <a:r>
              <a:rPr lang="en-US" dirty="0" smtClean="0"/>
              <a:t>Nanoparticulate systems</a:t>
            </a:r>
            <a:endParaRPr lang="en-US" dirty="0"/>
          </a:p>
        </p:txBody>
      </p:sp>
    </p:spTree>
    <p:extLst>
      <p:ext uri="{BB962C8B-B14F-4D97-AF65-F5344CB8AC3E}">
        <p14:creationId xmlns:p14="http://schemas.microsoft.com/office/powerpoint/2010/main" val="2349087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Salt Selection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To increase or decrease stability</a:t>
            </a:r>
          </a:p>
          <a:p>
            <a:r>
              <a:rPr lang="en-US" dirty="0" smtClean="0"/>
              <a:t>Improved stability</a:t>
            </a:r>
          </a:p>
          <a:p>
            <a:r>
              <a:rPr lang="en-US" dirty="0" smtClean="0"/>
              <a:t>Improved solid-state properties</a:t>
            </a:r>
          </a:p>
          <a:p>
            <a:r>
              <a:rPr lang="en-US" dirty="0" smtClean="0"/>
              <a:t>Improved PK profile</a:t>
            </a:r>
          </a:p>
          <a:p>
            <a:r>
              <a:rPr lang="en-US" dirty="0" smtClean="0"/>
              <a:t>Intellectual property</a:t>
            </a:r>
          </a:p>
          <a:p>
            <a:r>
              <a:rPr lang="en-US" dirty="0" smtClean="0"/>
              <a:t>Critical to identify the salt form that can be developed into a drug product (developability studies)</a:t>
            </a:r>
          </a:p>
          <a:p>
            <a:r>
              <a:rPr lang="en-US" dirty="0" smtClean="0"/>
              <a:t>Early in the drug development process</a:t>
            </a:r>
          </a:p>
          <a:p>
            <a:endParaRPr lang="en-US" dirty="0" smtClean="0"/>
          </a:p>
          <a:p>
            <a:endParaRPr lang="en-US" dirty="0"/>
          </a:p>
        </p:txBody>
      </p:sp>
    </p:spTree>
    <p:extLst>
      <p:ext uri="{BB962C8B-B14F-4D97-AF65-F5344CB8AC3E}">
        <p14:creationId xmlns:p14="http://schemas.microsoft.com/office/powerpoint/2010/main" val="238223957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TotalTime>
  <Words>866</Words>
  <Application>Microsoft Office PowerPoint</Application>
  <PresentationFormat>On-screen Show (4:3)</PresentationFormat>
  <Paragraphs>146</Paragraphs>
  <Slides>24</Slides>
  <Notes>1</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PowerPoint Presentation</vt:lpstr>
      <vt:lpstr>PowerPoint Presentation</vt:lpstr>
      <vt:lpstr>PowerPoint Presentation</vt:lpstr>
      <vt:lpstr>Research Interests</vt:lpstr>
      <vt:lpstr>Highlights</vt:lpstr>
      <vt:lpstr>Preformulation</vt:lpstr>
      <vt:lpstr>Preclinical Product Development</vt:lpstr>
      <vt:lpstr>Solubilization Strategies</vt:lpstr>
      <vt:lpstr>Salt Selection</vt:lpstr>
      <vt:lpstr>In Situ Salt Screening</vt:lpstr>
      <vt:lpstr>Bioadhesive Rapidly Disintegrating Tablets</vt:lpstr>
      <vt:lpstr>Design of Experiments</vt:lpstr>
      <vt:lpstr>Nanosuspension</vt:lpstr>
      <vt:lpstr>Liposomes</vt:lpstr>
      <vt:lpstr>Liposomes</vt:lpstr>
      <vt:lpstr>PowerPoint Presentation</vt:lpstr>
      <vt:lpstr>Targeting</vt:lpstr>
      <vt:lpstr>Stability of Liposomes</vt:lpstr>
      <vt:lpstr>Microbubbles</vt:lpstr>
      <vt:lpstr>Parenteral Product Development</vt:lpstr>
      <vt:lpstr>Quality by Design</vt:lpstr>
      <vt:lpstr>Glass Delamination</vt:lpstr>
      <vt:lpstr>Extractables &amp; Leachables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Ravali Remella</dc:creator>
  <cp:lastModifiedBy>Priyanka Rayani</cp:lastModifiedBy>
  <cp:revision>4</cp:revision>
  <dcterms:created xsi:type="dcterms:W3CDTF">2014-10-16T10:10:02Z</dcterms:created>
  <dcterms:modified xsi:type="dcterms:W3CDTF">2014-12-20T06:52:40Z</dcterms:modified>
</cp:coreProperties>
</file>