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3" r:id="rId3"/>
  </p:sldMasterIdLst>
  <p:sldIdLst>
    <p:sldId id="267" r:id="rId4"/>
    <p:sldId id="268" r:id="rId5"/>
    <p:sldId id="257" r:id="rId6"/>
    <p:sldId id="261" r:id="rId7"/>
    <p:sldId id="258" r:id="rId8"/>
    <p:sldId id="259" r:id="rId9"/>
    <p:sldId id="260" r:id="rId10"/>
    <p:sldId id="269" r:id="rId11"/>
    <p:sldId id="270" r:id="rId12"/>
    <p:sldId id="271" r:id="rId13"/>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76B2B69C-8442-4309-8236-390C6504C986}" type="datetimeFigureOut">
              <a:rPr lang="th-TH" smtClean="0"/>
              <a:t>19/10/58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2595785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76B2B69C-8442-4309-8236-390C6504C986}" type="datetimeFigureOut">
              <a:rPr lang="th-TH" smtClean="0"/>
              <a:t>19/10/58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4129739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76B2B69C-8442-4309-8236-390C6504C986}" type="datetimeFigureOut">
              <a:rPr lang="th-TH" smtClean="0"/>
              <a:t>19/10/58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3940742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ayout 1">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6495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ayout 1">
    <p:spTree>
      <p:nvGrpSpPr>
        <p:cNvPr id="1" name=""/>
        <p:cNvGrpSpPr/>
        <p:nvPr/>
      </p:nvGrpSpPr>
      <p:grpSpPr>
        <a:xfrm>
          <a:off x="0" y="0"/>
          <a:ext cx="0" cy="0"/>
          <a:chOff x="0" y="0"/>
          <a:chExt cx="0" cy="0"/>
        </a:xfrm>
      </p:grpSpPr>
    </p:spTree>
    <p:extLst>
      <p:ext uri="{BB962C8B-B14F-4D97-AF65-F5344CB8AC3E}">
        <p14:creationId xmlns:p14="http://schemas.microsoft.com/office/powerpoint/2010/main" val="750732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373BDAFA-7404-4B67-9083-39AF143DFE44}" type="datetimeFigureOut">
              <a:rPr lang="en-US" sz="1800">
                <a:solidFill>
                  <a:srgbClr val="FFFFFF"/>
                </a:solidFill>
                <a:latin typeface="Arial" charset="0"/>
                <a:cs typeface="Arial" charset="0"/>
              </a:rPr>
              <a:pPr fontAlgn="base">
                <a:spcBef>
                  <a:spcPct val="0"/>
                </a:spcBef>
                <a:spcAft>
                  <a:spcPct val="0"/>
                </a:spcAft>
                <a:defRPr/>
              </a:pPr>
              <a:t>10/19/2015</a:t>
            </a:fld>
            <a:endParaRPr lang="en-US" sz="1800">
              <a:solidFill>
                <a:srgbClr val="FFFFFF"/>
              </a:solidFill>
              <a:latin typeface="Arial" charset="0"/>
              <a:cs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sz="1800">
              <a:solidFill>
                <a:srgbClr val="FFFFFF"/>
              </a:solidFill>
              <a:latin typeface="Arial" charset="0"/>
              <a:cs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7CE9840C-31B5-4374-8D87-3012E0C86EE8}" type="slidenum">
              <a:rPr lang="en-US" sz="1800">
                <a:solidFill>
                  <a:srgbClr val="FFFFFF"/>
                </a:solidFill>
                <a:latin typeface="Arial" charset="0"/>
                <a:cs typeface="Arial" charset="0"/>
              </a:rPr>
              <a:pPr fontAlgn="base">
                <a:spcBef>
                  <a:spcPct val="0"/>
                </a:spcBef>
                <a:spcAft>
                  <a:spcPct val="0"/>
                </a:spcAft>
                <a:defRPr/>
              </a:pPr>
              <a:t>‹#›</a:t>
            </a:fld>
            <a:endParaRPr lang="en-US" sz="1800">
              <a:solidFill>
                <a:srgbClr val="FFFFFF"/>
              </a:solidFill>
              <a:latin typeface="Arial" charset="0"/>
              <a:cs typeface="Arial" charset="0"/>
            </a:endParaRPr>
          </a:p>
        </p:txBody>
      </p:sp>
    </p:spTree>
    <p:extLst>
      <p:ext uri="{BB962C8B-B14F-4D97-AF65-F5344CB8AC3E}">
        <p14:creationId xmlns:p14="http://schemas.microsoft.com/office/powerpoint/2010/main" val="356833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76B2B69C-8442-4309-8236-390C6504C986}" type="datetimeFigureOut">
              <a:rPr lang="th-TH" smtClean="0"/>
              <a:t>19/10/58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233750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B2B69C-8442-4309-8236-390C6504C986}" type="datetimeFigureOut">
              <a:rPr lang="th-TH" smtClean="0"/>
              <a:t>19/10/58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331668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76B2B69C-8442-4309-8236-390C6504C986}" type="datetimeFigureOut">
              <a:rPr lang="th-TH" smtClean="0"/>
              <a:t>19/10/58</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3169696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76B2B69C-8442-4309-8236-390C6504C986}" type="datetimeFigureOut">
              <a:rPr lang="th-TH" smtClean="0"/>
              <a:t>19/10/58</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109306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76B2B69C-8442-4309-8236-390C6504C986}" type="datetimeFigureOut">
              <a:rPr lang="th-TH" smtClean="0"/>
              <a:t>19/10/58</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2989039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2B69C-8442-4309-8236-390C6504C986}" type="datetimeFigureOut">
              <a:rPr lang="th-TH" smtClean="0"/>
              <a:t>19/10/58</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398246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2B69C-8442-4309-8236-390C6504C986}" type="datetimeFigureOut">
              <a:rPr lang="th-TH" smtClean="0"/>
              <a:t>19/10/58</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246647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2B69C-8442-4309-8236-390C6504C986}" type="datetimeFigureOut">
              <a:rPr lang="th-TH" smtClean="0"/>
              <a:t>19/10/58</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74D74678-0B27-4BC8-AAB5-17DB03C32845}" type="slidenum">
              <a:rPr lang="th-TH" smtClean="0"/>
              <a:t>‹#›</a:t>
            </a:fld>
            <a:endParaRPr lang="th-TH"/>
          </a:p>
        </p:txBody>
      </p:sp>
    </p:spTree>
    <p:extLst>
      <p:ext uri="{BB962C8B-B14F-4D97-AF65-F5344CB8AC3E}">
        <p14:creationId xmlns:p14="http://schemas.microsoft.com/office/powerpoint/2010/main" val="3084315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3.xml"/><Relationship Id="rId7" Type="http://schemas.openxmlformats.org/officeDocument/2006/relationships/image" Target="../media/image4.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2B69C-8442-4309-8236-390C6504C986}" type="datetimeFigureOut">
              <a:rPr lang="th-TH" smtClean="0"/>
              <a:t>19/10/58</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74678-0B27-4BC8-AAB5-17DB03C32845}" type="slidenum">
              <a:rPr lang="th-TH" smtClean="0"/>
              <a:t>‹#›</a:t>
            </a:fld>
            <a:endParaRPr lang="th-TH"/>
          </a:p>
        </p:txBody>
      </p:sp>
    </p:spTree>
    <p:extLst>
      <p:ext uri="{BB962C8B-B14F-4D97-AF65-F5344CB8AC3E}">
        <p14:creationId xmlns:p14="http://schemas.microsoft.com/office/powerpoint/2010/main" val="964027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02060"/>
            </a:gs>
            <a:gs pos="83000">
              <a:srgbClr val="0A128C"/>
            </a:gs>
            <a:gs pos="85001">
              <a:srgbClr val="181CC7"/>
            </a:gs>
            <a:gs pos="87000">
              <a:srgbClr val="0066FF"/>
            </a:gs>
            <a:gs pos="100000">
              <a:srgbClr val="002060"/>
            </a:gs>
          </a:gsLst>
          <a:lin ang="5400000"/>
        </a:gradFill>
        <a:effectLst/>
      </p:bgPr>
    </p:bg>
    <p:spTree>
      <p:nvGrpSpPr>
        <p:cNvPr id="1" name=""/>
        <p:cNvGrpSpPr/>
        <p:nvPr/>
      </p:nvGrpSpPr>
      <p:grpSpPr>
        <a:xfrm>
          <a:off x="0" y="0"/>
          <a:ext cx="0" cy="0"/>
          <a:chOff x="0" y="0"/>
          <a:chExt cx="0" cy="0"/>
        </a:xfrm>
      </p:grpSpPr>
      <p:pic>
        <p:nvPicPr>
          <p:cNvPr id="1026" name="Picture 4" descr="Uni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263" y="6092825"/>
            <a:ext cx="649287"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5" name="Text Box 6"/>
          <p:cNvSpPr txBox="1">
            <a:spLocks noChangeArrowheads="1"/>
          </p:cNvSpPr>
          <p:nvPr/>
        </p:nvSpPr>
        <p:spPr bwMode="auto">
          <a:xfrm>
            <a:off x="971550" y="6094413"/>
            <a:ext cx="3240088" cy="5381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1100" b="1" i="1" dirty="0" smtClean="0">
                <a:solidFill>
                  <a:srgbClr val="FFFFFF"/>
                </a:solidFill>
              </a:rPr>
              <a:t>Dr. Antonio Simone Laganà</a:t>
            </a:r>
          </a:p>
          <a:p>
            <a:pPr eaLnBrk="1" fontAlgn="base" hangingPunct="1">
              <a:spcBef>
                <a:spcPct val="0"/>
              </a:spcBef>
              <a:spcAft>
                <a:spcPct val="0"/>
              </a:spcAft>
              <a:defRPr/>
            </a:pPr>
            <a:r>
              <a:rPr lang="en-US" sz="900" b="1" i="1" dirty="0" smtClean="0">
                <a:solidFill>
                  <a:srgbClr val="FFFFFF"/>
                </a:solidFill>
              </a:rPr>
              <a:t>Department of Pediatric, Gynecological, Microbiological</a:t>
            </a:r>
          </a:p>
          <a:p>
            <a:pPr eaLnBrk="1" fontAlgn="base" hangingPunct="1">
              <a:spcBef>
                <a:spcPct val="0"/>
              </a:spcBef>
              <a:spcAft>
                <a:spcPct val="0"/>
              </a:spcAft>
              <a:defRPr/>
            </a:pPr>
            <a:r>
              <a:rPr lang="en-US" sz="900" b="1" i="1" dirty="0" smtClean="0">
                <a:solidFill>
                  <a:srgbClr val="FFFFFF"/>
                </a:solidFill>
              </a:rPr>
              <a:t>and Biomedical Sciences - University of Messina (Italy)</a:t>
            </a:r>
            <a:endParaRPr lang="it-IT" sz="900" b="1" i="1" dirty="0" smtClean="0">
              <a:solidFill>
                <a:srgbClr val="FFFFFF"/>
              </a:solidFill>
            </a:endParaRPr>
          </a:p>
        </p:txBody>
      </p:sp>
      <p:grpSp>
        <p:nvGrpSpPr>
          <p:cNvPr id="1028" name="Gruppo 6"/>
          <p:cNvGrpSpPr>
            <a:grpSpLocks/>
          </p:cNvGrpSpPr>
          <p:nvPr userDrawn="1"/>
        </p:nvGrpSpPr>
        <p:grpSpPr bwMode="auto">
          <a:xfrm>
            <a:off x="7245350" y="6091238"/>
            <a:ext cx="828675" cy="573087"/>
            <a:chOff x="7245522" y="6091901"/>
            <a:chExt cx="828675" cy="572631"/>
          </a:xfrm>
        </p:grpSpPr>
        <p:pic>
          <p:nvPicPr>
            <p:cNvPr id="1045"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32860" y="6091901"/>
              <a:ext cx="306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pic>
        <p:sp>
          <p:nvSpPr>
            <p:cNvPr id="1049" name="Rectangle 10"/>
            <p:cNvSpPr>
              <a:spLocks noChangeArrowheads="1"/>
            </p:cNvSpPr>
            <p:nvPr/>
          </p:nvSpPr>
          <p:spPr bwMode="auto">
            <a:xfrm>
              <a:off x="7245522" y="6448804"/>
              <a:ext cx="828675" cy="21572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CC"/>
                  </a:solidFill>
                </a:rPr>
                <a:t>Giorgio Pardi’s</a:t>
              </a:r>
            </a:p>
            <a:p>
              <a:pPr eaLnBrk="1" fontAlgn="base" hangingPunct="1">
                <a:spcBef>
                  <a:spcPct val="0"/>
                </a:spcBef>
                <a:spcAft>
                  <a:spcPct val="0"/>
                </a:spcAft>
                <a:defRPr/>
              </a:pPr>
              <a:r>
                <a:rPr lang="it-IT" altLang="it-IT" sz="700" i="1" smtClean="0">
                  <a:solidFill>
                    <a:srgbClr val="FFFFCC"/>
                  </a:solidFill>
                </a:rPr>
                <a:t>Foundation</a:t>
              </a:r>
              <a:endParaRPr lang="it-IT" altLang="it-IT" sz="700" smtClean="0">
                <a:solidFill>
                  <a:srgbClr val="FFFFCC"/>
                </a:solidFill>
              </a:endParaRPr>
            </a:p>
          </p:txBody>
        </p:sp>
      </p:grpSp>
      <p:cxnSp>
        <p:nvCxnSpPr>
          <p:cNvPr id="1029" name="AutoShape 7"/>
          <p:cNvCxnSpPr>
            <a:cxnSpLocks noChangeShapeType="1"/>
          </p:cNvCxnSpPr>
          <p:nvPr/>
        </p:nvCxnSpPr>
        <p:spPr bwMode="auto">
          <a:xfrm>
            <a:off x="365125" y="5949950"/>
            <a:ext cx="8396288" cy="0"/>
          </a:xfrm>
          <a:prstGeom prst="straightConnector1">
            <a:avLst/>
          </a:prstGeom>
          <a:noFill/>
          <a:ln w="15875">
            <a:solidFill>
              <a:srgbClr val="00B0F0"/>
            </a:solidFill>
            <a:round/>
            <a:headEnd/>
            <a:tailEnd/>
          </a:ln>
          <a:extLst>
            <a:ext uri="{909E8E84-426E-40DD-AFC4-6F175D3DCCD1}">
              <a14:hiddenFill xmlns:a14="http://schemas.microsoft.com/office/drawing/2010/main">
                <a:noFill/>
              </a14:hiddenFill>
            </a:ext>
          </a:extLst>
        </p:spPr>
      </p:cxnSp>
      <p:sp>
        <p:nvSpPr>
          <p:cNvPr id="1030" name="Rectangle 10"/>
          <p:cNvSpPr>
            <a:spLocks noChangeArrowheads="1"/>
          </p:cNvSpPr>
          <p:nvPr/>
        </p:nvSpPr>
        <p:spPr bwMode="auto">
          <a:xfrm>
            <a:off x="7885113" y="6453188"/>
            <a:ext cx="1089025" cy="215900"/>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FF"/>
                </a:solidFill>
              </a:rPr>
              <a:t>Italian Association</a:t>
            </a:r>
            <a:endParaRPr lang="it-IT" altLang="it-IT" sz="700" i="1" smtClean="0">
              <a:solidFill>
                <a:srgbClr val="FFFFCC"/>
              </a:solidFill>
            </a:endParaRPr>
          </a:p>
          <a:p>
            <a:pPr eaLnBrk="1" fontAlgn="base" hangingPunct="1">
              <a:spcBef>
                <a:spcPct val="0"/>
              </a:spcBef>
              <a:spcAft>
                <a:spcPct val="0"/>
              </a:spcAft>
              <a:defRPr/>
            </a:pPr>
            <a:r>
              <a:rPr lang="it-IT" altLang="it-IT" sz="700" i="1" smtClean="0">
                <a:solidFill>
                  <a:srgbClr val="FFFFFF"/>
                </a:solidFill>
              </a:rPr>
              <a:t>of Endometriosis</a:t>
            </a:r>
            <a:endParaRPr lang="it-IT" altLang="it-IT" sz="700" i="1" smtClean="0">
              <a:solidFill>
                <a:srgbClr val="FFFFCC"/>
              </a:solidFill>
            </a:endParaRPr>
          </a:p>
        </p:txBody>
      </p:sp>
      <p:grpSp>
        <p:nvGrpSpPr>
          <p:cNvPr id="1031" name="Gruppo 2"/>
          <p:cNvGrpSpPr>
            <a:grpSpLocks/>
          </p:cNvGrpSpPr>
          <p:nvPr userDrawn="1"/>
        </p:nvGrpSpPr>
        <p:grpSpPr bwMode="auto">
          <a:xfrm>
            <a:off x="5435600" y="6065838"/>
            <a:ext cx="936625" cy="701675"/>
            <a:chOff x="5436096" y="6065500"/>
            <a:chExt cx="936104" cy="701262"/>
          </a:xfrm>
        </p:grpSpPr>
        <p:sp>
          <p:nvSpPr>
            <p:cNvPr id="1046" name="Rectangle 10"/>
            <p:cNvSpPr>
              <a:spLocks noChangeArrowheads="1"/>
            </p:cNvSpPr>
            <p:nvPr/>
          </p:nvSpPr>
          <p:spPr bwMode="auto">
            <a:xfrm>
              <a:off x="5436096" y="6443103"/>
              <a:ext cx="936104" cy="323659"/>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European Society of</a:t>
              </a:r>
            </a:p>
            <a:p>
              <a:pPr eaLnBrk="1" fontAlgn="base" hangingPunct="1">
                <a:spcBef>
                  <a:spcPct val="0"/>
                </a:spcBef>
                <a:spcAft>
                  <a:spcPct val="0"/>
                </a:spcAft>
                <a:defRPr/>
              </a:pPr>
              <a:r>
                <a:rPr lang="en-US" altLang="it-IT" sz="700" i="1" smtClean="0">
                  <a:solidFill>
                    <a:srgbClr val="FFFFCC"/>
                  </a:solidFill>
                </a:rPr>
                <a:t>Human Reproduction</a:t>
              </a:r>
            </a:p>
            <a:p>
              <a:pPr eaLnBrk="1" fontAlgn="base" hangingPunct="1">
                <a:spcBef>
                  <a:spcPct val="0"/>
                </a:spcBef>
                <a:spcAft>
                  <a:spcPct val="0"/>
                </a:spcAft>
                <a:defRPr/>
              </a:pPr>
              <a:r>
                <a:rPr lang="en-US" altLang="it-IT" sz="700" i="1" smtClean="0">
                  <a:solidFill>
                    <a:srgbClr val="FFFFCC"/>
                  </a:solidFill>
                </a:rPr>
                <a:t>and Embryology</a:t>
              </a:r>
              <a:endParaRPr lang="it-IT" altLang="it-IT" sz="700" smtClean="0">
                <a:solidFill>
                  <a:srgbClr val="FFFFCC"/>
                </a:solidFill>
              </a:endParaRPr>
            </a:p>
          </p:txBody>
        </p:sp>
        <p:pic>
          <p:nvPicPr>
            <p:cNvPr id="2" name="Immagin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80112" y="6065500"/>
              <a:ext cx="614831" cy="32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2" name="Gruppo 3"/>
          <p:cNvGrpSpPr>
            <a:grpSpLocks/>
          </p:cNvGrpSpPr>
          <p:nvPr userDrawn="1"/>
        </p:nvGrpSpPr>
        <p:grpSpPr bwMode="auto">
          <a:xfrm>
            <a:off x="6372225" y="6027738"/>
            <a:ext cx="936625" cy="749300"/>
            <a:chOff x="6372200" y="6028479"/>
            <a:chExt cx="936104" cy="748022"/>
          </a:xfrm>
        </p:grpSpPr>
        <p:sp>
          <p:nvSpPr>
            <p:cNvPr id="1044" name="Rectangle 10"/>
            <p:cNvSpPr>
              <a:spLocks noChangeArrowheads="1"/>
            </p:cNvSpPr>
            <p:nvPr userDrawn="1"/>
          </p:nvSpPr>
          <p:spPr bwMode="auto">
            <a:xfrm>
              <a:off x="6372200" y="6453203"/>
              <a:ext cx="936104" cy="32329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International Society </a:t>
              </a:r>
            </a:p>
            <a:p>
              <a:pPr eaLnBrk="1" fontAlgn="base" hangingPunct="1">
                <a:spcBef>
                  <a:spcPct val="0"/>
                </a:spcBef>
                <a:spcAft>
                  <a:spcPct val="0"/>
                </a:spcAft>
                <a:defRPr/>
              </a:pPr>
              <a:r>
                <a:rPr lang="en-US" altLang="it-IT" sz="700" i="1" smtClean="0">
                  <a:solidFill>
                    <a:srgbClr val="FFFFCC"/>
                  </a:solidFill>
                </a:rPr>
                <a:t>Of Gynecological</a:t>
              </a:r>
            </a:p>
            <a:p>
              <a:pPr eaLnBrk="1" fontAlgn="base" hangingPunct="1">
                <a:spcBef>
                  <a:spcPct val="0"/>
                </a:spcBef>
                <a:spcAft>
                  <a:spcPct val="0"/>
                </a:spcAft>
                <a:defRPr/>
              </a:pPr>
              <a:r>
                <a:rPr lang="en-US" altLang="it-IT" sz="700" i="1" smtClean="0">
                  <a:solidFill>
                    <a:srgbClr val="FFFFCC"/>
                  </a:solidFill>
                </a:rPr>
                <a:t>Endocrinology</a:t>
              </a:r>
            </a:p>
          </p:txBody>
        </p:sp>
        <p:pic>
          <p:nvPicPr>
            <p:cNvPr id="1042" name="Immagine 5"/>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609486" y="6028479"/>
              <a:ext cx="410786" cy="37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3" name="Gruppo 17"/>
          <p:cNvGrpSpPr>
            <a:grpSpLocks/>
          </p:cNvGrpSpPr>
          <p:nvPr userDrawn="1"/>
        </p:nvGrpSpPr>
        <p:grpSpPr bwMode="auto">
          <a:xfrm>
            <a:off x="4300538" y="6094413"/>
            <a:ext cx="1135062" cy="595312"/>
            <a:chOff x="3779838" y="6101056"/>
            <a:chExt cx="1135062" cy="594563"/>
          </a:xfrm>
        </p:grpSpPr>
        <p:sp>
          <p:nvSpPr>
            <p:cNvPr id="19" name="Rectangle 10"/>
            <p:cNvSpPr>
              <a:spLocks noChangeArrowheads="1"/>
            </p:cNvSpPr>
            <p:nvPr userDrawn="1"/>
          </p:nvSpPr>
          <p:spPr bwMode="auto">
            <a:xfrm>
              <a:off x="3779838" y="6479991"/>
              <a:ext cx="1135062" cy="215628"/>
            </a:xfrm>
            <a:prstGeom prst="rect">
              <a:avLst/>
            </a:prstGeom>
            <a:noFill/>
            <a:ln>
              <a:noFill/>
            </a:ln>
            <a:extLst/>
          </p:spPr>
          <p:txBody>
            <a:bodyPr lIns="0" tIns="0" rIns="0" bIns="0">
              <a:sp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it-IT" altLang="it-IT" sz="700" i="1" dirty="0" smtClean="0">
                  <a:solidFill>
                    <a:srgbClr val="FFFFCC"/>
                  </a:solidFill>
                </a:rPr>
                <a:t>Society for </a:t>
              </a:r>
              <a:r>
                <a:rPr lang="it-IT" altLang="it-IT" sz="700" i="1" dirty="0" err="1" smtClean="0">
                  <a:solidFill>
                    <a:srgbClr val="FFFFCC"/>
                  </a:solidFill>
                </a:rPr>
                <a:t>Reproductive</a:t>
              </a:r>
              <a:r>
                <a:rPr lang="it-IT" altLang="it-IT" sz="700" i="1" dirty="0" smtClean="0">
                  <a:solidFill>
                    <a:srgbClr val="FFFFCC"/>
                  </a:solidFill>
                </a:rPr>
                <a:t> </a:t>
              </a:r>
              <a:r>
                <a:rPr lang="it-IT" altLang="it-IT" sz="700" i="1" dirty="0" err="1" smtClean="0">
                  <a:solidFill>
                    <a:srgbClr val="FFFFCC"/>
                  </a:solidFill>
                </a:rPr>
                <a:t>Investigation</a:t>
              </a:r>
              <a:endParaRPr lang="it-IT" altLang="it-IT" sz="700" dirty="0" smtClean="0">
                <a:solidFill>
                  <a:srgbClr val="FFFFCC"/>
                </a:solidFill>
              </a:endParaRPr>
            </a:p>
          </p:txBody>
        </p:sp>
        <p:pic>
          <p:nvPicPr>
            <p:cNvPr id="1040" name="Immagine 19"/>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23333" y="6101056"/>
              <a:ext cx="648072" cy="34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ttangolo arrotondato 20"/>
          <p:cNvSpPr/>
          <p:nvPr userDrawn="1"/>
        </p:nvSpPr>
        <p:spPr>
          <a:xfrm>
            <a:off x="251520" y="188640"/>
            <a:ext cx="8640960" cy="1008112"/>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endParaRPr lang="it-IT" sz="1800" kern="0">
              <a:solidFill>
                <a:sysClr val="window" lastClr="FFFFFF"/>
              </a:solidFill>
              <a:latin typeface="Calibri"/>
              <a:cs typeface="Arial" charset="0"/>
            </a:endParaRPr>
          </a:p>
        </p:txBody>
      </p:sp>
      <p:pic>
        <p:nvPicPr>
          <p:cNvPr id="1037" name="Picture 2" descr="C:\Users\AntonioSimone\Desktop\logo_associazione_05.JPG"/>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8189913" y="6042025"/>
            <a:ext cx="47783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2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619250" y="296863"/>
            <a:ext cx="61118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5698392"/>
      </p:ext>
    </p:extLst>
  </p:cSld>
  <p:clrMap bg1="dk2" tx1="lt1" bg2="dk1" tx2="lt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02060"/>
            </a:gs>
            <a:gs pos="83000">
              <a:srgbClr val="0A128C"/>
            </a:gs>
            <a:gs pos="85001">
              <a:srgbClr val="181CC7"/>
            </a:gs>
            <a:gs pos="87000">
              <a:srgbClr val="0066FF"/>
            </a:gs>
            <a:gs pos="100000">
              <a:srgbClr val="002060"/>
            </a:gs>
          </a:gsLst>
          <a:lin ang="5400000"/>
        </a:gradFill>
        <a:effectLst/>
      </p:bgPr>
    </p:bg>
    <p:spTree>
      <p:nvGrpSpPr>
        <p:cNvPr id="1" name=""/>
        <p:cNvGrpSpPr/>
        <p:nvPr/>
      </p:nvGrpSpPr>
      <p:grpSpPr>
        <a:xfrm>
          <a:off x="0" y="0"/>
          <a:ext cx="0" cy="0"/>
          <a:chOff x="0" y="0"/>
          <a:chExt cx="0" cy="0"/>
        </a:xfrm>
      </p:grpSpPr>
      <p:pic>
        <p:nvPicPr>
          <p:cNvPr id="1026" name="Picture 4" descr="Uni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3" y="6092825"/>
            <a:ext cx="649287"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5" name="Text Box 6"/>
          <p:cNvSpPr txBox="1">
            <a:spLocks noChangeArrowheads="1"/>
          </p:cNvSpPr>
          <p:nvPr/>
        </p:nvSpPr>
        <p:spPr bwMode="auto">
          <a:xfrm>
            <a:off x="971550" y="6094413"/>
            <a:ext cx="3240088" cy="5381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sz="1100" b="1" i="1" dirty="0" smtClean="0">
                <a:solidFill>
                  <a:srgbClr val="FFFFFF"/>
                </a:solidFill>
              </a:rPr>
              <a:t>Dr. Antonio Simone Laganà</a:t>
            </a:r>
          </a:p>
          <a:p>
            <a:pPr eaLnBrk="1" fontAlgn="base" hangingPunct="1">
              <a:spcBef>
                <a:spcPct val="0"/>
              </a:spcBef>
              <a:spcAft>
                <a:spcPct val="0"/>
              </a:spcAft>
              <a:defRPr/>
            </a:pPr>
            <a:r>
              <a:rPr lang="en-US" sz="900" b="1" i="1" dirty="0" smtClean="0">
                <a:solidFill>
                  <a:srgbClr val="FFFFFF"/>
                </a:solidFill>
              </a:rPr>
              <a:t>Department of Pediatric, Gynecological, Microbiological</a:t>
            </a:r>
          </a:p>
          <a:p>
            <a:pPr eaLnBrk="1" fontAlgn="base" hangingPunct="1">
              <a:spcBef>
                <a:spcPct val="0"/>
              </a:spcBef>
              <a:spcAft>
                <a:spcPct val="0"/>
              </a:spcAft>
              <a:defRPr/>
            </a:pPr>
            <a:r>
              <a:rPr lang="en-US" sz="900" b="1" i="1" dirty="0" smtClean="0">
                <a:solidFill>
                  <a:srgbClr val="FFFFFF"/>
                </a:solidFill>
              </a:rPr>
              <a:t>and Biomedical Sciences - University of Messina (Italy)</a:t>
            </a:r>
            <a:endParaRPr lang="it-IT" sz="900" b="1" i="1" dirty="0" smtClean="0">
              <a:solidFill>
                <a:srgbClr val="FFFFFF"/>
              </a:solidFill>
            </a:endParaRPr>
          </a:p>
        </p:txBody>
      </p:sp>
      <p:grpSp>
        <p:nvGrpSpPr>
          <p:cNvPr id="1028" name="Gruppo 6"/>
          <p:cNvGrpSpPr>
            <a:grpSpLocks/>
          </p:cNvGrpSpPr>
          <p:nvPr userDrawn="1"/>
        </p:nvGrpSpPr>
        <p:grpSpPr bwMode="auto">
          <a:xfrm>
            <a:off x="7245350" y="6091238"/>
            <a:ext cx="828675" cy="573087"/>
            <a:chOff x="7245522" y="6091901"/>
            <a:chExt cx="828675" cy="572631"/>
          </a:xfrm>
        </p:grpSpPr>
        <p:pic>
          <p:nvPicPr>
            <p:cNvPr id="1045"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32860" y="6091901"/>
              <a:ext cx="306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pic>
        <p:sp>
          <p:nvSpPr>
            <p:cNvPr id="1049" name="Rectangle 10"/>
            <p:cNvSpPr>
              <a:spLocks noChangeArrowheads="1"/>
            </p:cNvSpPr>
            <p:nvPr/>
          </p:nvSpPr>
          <p:spPr bwMode="auto">
            <a:xfrm>
              <a:off x="7245522" y="6448804"/>
              <a:ext cx="828675" cy="21572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CC"/>
                  </a:solidFill>
                </a:rPr>
                <a:t>Giorgio Pardi’s</a:t>
              </a:r>
            </a:p>
            <a:p>
              <a:pPr eaLnBrk="1" fontAlgn="base" hangingPunct="1">
                <a:spcBef>
                  <a:spcPct val="0"/>
                </a:spcBef>
                <a:spcAft>
                  <a:spcPct val="0"/>
                </a:spcAft>
                <a:defRPr/>
              </a:pPr>
              <a:r>
                <a:rPr lang="it-IT" altLang="it-IT" sz="700" i="1" smtClean="0">
                  <a:solidFill>
                    <a:srgbClr val="FFFFCC"/>
                  </a:solidFill>
                </a:rPr>
                <a:t>Foundation</a:t>
              </a:r>
              <a:endParaRPr lang="it-IT" altLang="it-IT" sz="700" smtClean="0">
                <a:solidFill>
                  <a:srgbClr val="FFFFCC"/>
                </a:solidFill>
              </a:endParaRPr>
            </a:p>
          </p:txBody>
        </p:sp>
      </p:grpSp>
      <p:cxnSp>
        <p:nvCxnSpPr>
          <p:cNvPr id="1029" name="AutoShape 7"/>
          <p:cNvCxnSpPr>
            <a:cxnSpLocks noChangeShapeType="1"/>
          </p:cNvCxnSpPr>
          <p:nvPr/>
        </p:nvCxnSpPr>
        <p:spPr bwMode="auto">
          <a:xfrm>
            <a:off x="365125" y="5949950"/>
            <a:ext cx="8396288" cy="0"/>
          </a:xfrm>
          <a:prstGeom prst="straightConnector1">
            <a:avLst/>
          </a:prstGeom>
          <a:noFill/>
          <a:ln w="15875">
            <a:solidFill>
              <a:srgbClr val="00B0F0"/>
            </a:solidFill>
            <a:round/>
            <a:headEnd/>
            <a:tailEnd/>
          </a:ln>
          <a:extLst>
            <a:ext uri="{909E8E84-426E-40DD-AFC4-6F175D3DCCD1}">
              <a14:hiddenFill xmlns:a14="http://schemas.microsoft.com/office/drawing/2010/main">
                <a:noFill/>
              </a14:hiddenFill>
            </a:ext>
          </a:extLst>
        </p:spPr>
      </p:cxnSp>
      <p:sp>
        <p:nvSpPr>
          <p:cNvPr id="1030" name="Rectangle 10"/>
          <p:cNvSpPr>
            <a:spLocks noChangeArrowheads="1"/>
          </p:cNvSpPr>
          <p:nvPr/>
        </p:nvSpPr>
        <p:spPr bwMode="auto">
          <a:xfrm>
            <a:off x="7885113" y="6453188"/>
            <a:ext cx="1089025" cy="215900"/>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it-IT" altLang="it-IT" sz="700" i="1" smtClean="0">
                <a:solidFill>
                  <a:srgbClr val="FFFFFF"/>
                </a:solidFill>
              </a:rPr>
              <a:t>Italian Association</a:t>
            </a:r>
            <a:endParaRPr lang="it-IT" altLang="it-IT" sz="700" i="1" smtClean="0">
              <a:solidFill>
                <a:srgbClr val="FFFFCC"/>
              </a:solidFill>
            </a:endParaRPr>
          </a:p>
          <a:p>
            <a:pPr eaLnBrk="1" fontAlgn="base" hangingPunct="1">
              <a:spcBef>
                <a:spcPct val="0"/>
              </a:spcBef>
              <a:spcAft>
                <a:spcPct val="0"/>
              </a:spcAft>
              <a:defRPr/>
            </a:pPr>
            <a:r>
              <a:rPr lang="it-IT" altLang="it-IT" sz="700" i="1" smtClean="0">
                <a:solidFill>
                  <a:srgbClr val="FFFFFF"/>
                </a:solidFill>
              </a:rPr>
              <a:t>of Endometriosis</a:t>
            </a:r>
            <a:endParaRPr lang="it-IT" altLang="it-IT" sz="700" i="1" smtClean="0">
              <a:solidFill>
                <a:srgbClr val="FFFFCC"/>
              </a:solidFill>
            </a:endParaRPr>
          </a:p>
        </p:txBody>
      </p:sp>
      <p:grpSp>
        <p:nvGrpSpPr>
          <p:cNvPr id="1031" name="Gruppo 2"/>
          <p:cNvGrpSpPr>
            <a:grpSpLocks/>
          </p:cNvGrpSpPr>
          <p:nvPr userDrawn="1"/>
        </p:nvGrpSpPr>
        <p:grpSpPr bwMode="auto">
          <a:xfrm>
            <a:off x="5435600" y="6065838"/>
            <a:ext cx="936625" cy="701675"/>
            <a:chOff x="5436096" y="6065500"/>
            <a:chExt cx="936104" cy="701262"/>
          </a:xfrm>
        </p:grpSpPr>
        <p:sp>
          <p:nvSpPr>
            <p:cNvPr id="1046" name="Rectangle 10"/>
            <p:cNvSpPr>
              <a:spLocks noChangeArrowheads="1"/>
            </p:cNvSpPr>
            <p:nvPr/>
          </p:nvSpPr>
          <p:spPr bwMode="auto">
            <a:xfrm>
              <a:off x="5436096" y="6443103"/>
              <a:ext cx="936104" cy="323659"/>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European Society of</a:t>
              </a:r>
            </a:p>
            <a:p>
              <a:pPr eaLnBrk="1" fontAlgn="base" hangingPunct="1">
                <a:spcBef>
                  <a:spcPct val="0"/>
                </a:spcBef>
                <a:spcAft>
                  <a:spcPct val="0"/>
                </a:spcAft>
                <a:defRPr/>
              </a:pPr>
              <a:r>
                <a:rPr lang="en-US" altLang="it-IT" sz="700" i="1" smtClean="0">
                  <a:solidFill>
                    <a:srgbClr val="FFFFCC"/>
                  </a:solidFill>
                </a:rPr>
                <a:t>Human Reproduction</a:t>
              </a:r>
            </a:p>
            <a:p>
              <a:pPr eaLnBrk="1" fontAlgn="base" hangingPunct="1">
                <a:spcBef>
                  <a:spcPct val="0"/>
                </a:spcBef>
                <a:spcAft>
                  <a:spcPct val="0"/>
                </a:spcAft>
                <a:defRPr/>
              </a:pPr>
              <a:r>
                <a:rPr lang="en-US" altLang="it-IT" sz="700" i="1" smtClean="0">
                  <a:solidFill>
                    <a:srgbClr val="FFFFCC"/>
                  </a:solidFill>
                </a:rPr>
                <a:t>and Embryology</a:t>
              </a:r>
              <a:endParaRPr lang="it-IT" altLang="it-IT" sz="700" smtClean="0">
                <a:solidFill>
                  <a:srgbClr val="FFFFCC"/>
                </a:solidFill>
              </a:endParaRPr>
            </a:p>
          </p:txBody>
        </p:sp>
        <p:pic>
          <p:nvPicPr>
            <p:cNvPr id="2" name="Immagin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580112" y="6065500"/>
              <a:ext cx="614831" cy="32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2" name="Gruppo 3"/>
          <p:cNvGrpSpPr>
            <a:grpSpLocks/>
          </p:cNvGrpSpPr>
          <p:nvPr userDrawn="1"/>
        </p:nvGrpSpPr>
        <p:grpSpPr bwMode="auto">
          <a:xfrm>
            <a:off x="6372225" y="6027738"/>
            <a:ext cx="936625" cy="749300"/>
            <a:chOff x="6372200" y="6028479"/>
            <a:chExt cx="936104" cy="748022"/>
          </a:xfrm>
        </p:grpSpPr>
        <p:sp>
          <p:nvSpPr>
            <p:cNvPr id="1044" name="Rectangle 10"/>
            <p:cNvSpPr>
              <a:spLocks noChangeArrowheads="1"/>
            </p:cNvSpPr>
            <p:nvPr userDrawn="1"/>
          </p:nvSpPr>
          <p:spPr bwMode="auto">
            <a:xfrm>
              <a:off x="6372200" y="6453203"/>
              <a:ext cx="936104" cy="32329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r>
                <a:rPr lang="en-US" altLang="it-IT" sz="700" i="1" smtClean="0">
                  <a:solidFill>
                    <a:srgbClr val="FFFFCC"/>
                  </a:solidFill>
                </a:rPr>
                <a:t>International Society </a:t>
              </a:r>
            </a:p>
            <a:p>
              <a:pPr eaLnBrk="1" fontAlgn="base" hangingPunct="1">
                <a:spcBef>
                  <a:spcPct val="0"/>
                </a:spcBef>
                <a:spcAft>
                  <a:spcPct val="0"/>
                </a:spcAft>
                <a:defRPr/>
              </a:pPr>
              <a:r>
                <a:rPr lang="en-US" altLang="it-IT" sz="700" i="1" smtClean="0">
                  <a:solidFill>
                    <a:srgbClr val="FFFFCC"/>
                  </a:solidFill>
                </a:rPr>
                <a:t>Of Gynecological</a:t>
              </a:r>
            </a:p>
            <a:p>
              <a:pPr eaLnBrk="1" fontAlgn="base" hangingPunct="1">
                <a:spcBef>
                  <a:spcPct val="0"/>
                </a:spcBef>
                <a:spcAft>
                  <a:spcPct val="0"/>
                </a:spcAft>
                <a:defRPr/>
              </a:pPr>
              <a:r>
                <a:rPr lang="en-US" altLang="it-IT" sz="700" i="1" smtClean="0">
                  <a:solidFill>
                    <a:srgbClr val="FFFFCC"/>
                  </a:solidFill>
                </a:rPr>
                <a:t>Endocrinology</a:t>
              </a:r>
            </a:p>
          </p:txBody>
        </p:sp>
        <p:pic>
          <p:nvPicPr>
            <p:cNvPr id="1042" name="Immagine 5"/>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609486" y="6028479"/>
              <a:ext cx="410786" cy="37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3" name="Gruppo 17"/>
          <p:cNvGrpSpPr>
            <a:grpSpLocks/>
          </p:cNvGrpSpPr>
          <p:nvPr userDrawn="1"/>
        </p:nvGrpSpPr>
        <p:grpSpPr bwMode="auto">
          <a:xfrm>
            <a:off x="4300538" y="6094413"/>
            <a:ext cx="1135062" cy="595312"/>
            <a:chOff x="3779838" y="6101056"/>
            <a:chExt cx="1135062" cy="594563"/>
          </a:xfrm>
        </p:grpSpPr>
        <p:sp>
          <p:nvSpPr>
            <p:cNvPr id="19" name="Rectangle 10"/>
            <p:cNvSpPr>
              <a:spLocks noChangeArrowheads="1"/>
            </p:cNvSpPr>
            <p:nvPr userDrawn="1"/>
          </p:nvSpPr>
          <p:spPr bwMode="auto">
            <a:xfrm>
              <a:off x="3779838" y="6479991"/>
              <a:ext cx="1135062" cy="215628"/>
            </a:xfrm>
            <a:prstGeom prst="rect">
              <a:avLst/>
            </a:prstGeom>
            <a:noFill/>
            <a:ln>
              <a:noFill/>
            </a:ln>
            <a:extLst/>
          </p:spPr>
          <p:txBody>
            <a:bodyPr lIns="0" tIns="0" rIns="0" bIns="0">
              <a:sp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it-IT" altLang="it-IT" sz="700" i="1" dirty="0" smtClean="0">
                  <a:solidFill>
                    <a:srgbClr val="FFFFCC"/>
                  </a:solidFill>
                </a:rPr>
                <a:t>Society for </a:t>
              </a:r>
              <a:r>
                <a:rPr lang="it-IT" altLang="it-IT" sz="700" i="1" dirty="0" err="1" smtClean="0">
                  <a:solidFill>
                    <a:srgbClr val="FFFFCC"/>
                  </a:solidFill>
                </a:rPr>
                <a:t>Reproductive</a:t>
              </a:r>
              <a:r>
                <a:rPr lang="it-IT" altLang="it-IT" sz="700" i="1" dirty="0" smtClean="0">
                  <a:solidFill>
                    <a:srgbClr val="FFFFCC"/>
                  </a:solidFill>
                </a:rPr>
                <a:t> </a:t>
              </a:r>
              <a:r>
                <a:rPr lang="it-IT" altLang="it-IT" sz="700" i="1" dirty="0" err="1" smtClean="0">
                  <a:solidFill>
                    <a:srgbClr val="FFFFCC"/>
                  </a:solidFill>
                </a:rPr>
                <a:t>Investigation</a:t>
              </a:r>
              <a:endParaRPr lang="it-IT" altLang="it-IT" sz="700" dirty="0" smtClean="0">
                <a:solidFill>
                  <a:srgbClr val="FFFFCC"/>
                </a:solidFill>
              </a:endParaRPr>
            </a:p>
          </p:txBody>
        </p:sp>
        <p:pic>
          <p:nvPicPr>
            <p:cNvPr id="1040" name="Immagine 19"/>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23333" y="6101056"/>
              <a:ext cx="648072" cy="34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ttangolo arrotondato 20"/>
          <p:cNvSpPr/>
          <p:nvPr userDrawn="1"/>
        </p:nvSpPr>
        <p:spPr>
          <a:xfrm>
            <a:off x="251520" y="188640"/>
            <a:ext cx="8640960" cy="1008112"/>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a:defRPr/>
            </a:pPr>
            <a:endParaRPr lang="it-IT" sz="1800" kern="0">
              <a:solidFill>
                <a:sysClr val="window" lastClr="FFFFFF"/>
              </a:solidFill>
              <a:latin typeface="Calibri"/>
              <a:cs typeface="Arial" charset="0"/>
            </a:endParaRPr>
          </a:p>
        </p:txBody>
      </p:sp>
      <p:pic>
        <p:nvPicPr>
          <p:cNvPr id="1037" name="Picture 2" descr="C:\Users\AntonioSimone\Desktop\logo_associazione_05.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189913" y="6042025"/>
            <a:ext cx="47783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2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619250" y="296863"/>
            <a:ext cx="61118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8116760"/>
      </p:ext>
    </p:extLst>
  </p:cSld>
  <p:clrMap bg1="dk2" tx1="lt1" bg2="dk1" tx2="lt2" accent1="accent1" accent2="accent2" accent3="accent3" accent4="accent4" accent5="accent5" accent6="accent6" hlink="hlink" folHlink="folHlink"/>
  <p:sldLayoutIdLst>
    <p:sldLayoutId id="2147483664" r:id="rId1"/>
    <p:sldLayoutId id="2147483665" r:id="rId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438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317637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39515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anupong_b\Desktop\PP Dr. Krill-03-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688874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Grp="1" noChangeArrowheads="1"/>
          </p:cNvSpPr>
          <p:nvPr>
            <p:ph type="subTitle" idx="1"/>
          </p:nvPr>
        </p:nvSpPr>
        <p:spPr>
          <a:xfrm>
            <a:off x="3505200" y="2348880"/>
            <a:ext cx="5638800" cy="648072"/>
          </a:xfrm>
        </p:spPr>
        <p:txBody>
          <a:bodyPr/>
          <a:lstStyle/>
          <a:p>
            <a:r>
              <a:rPr lang="en-US" sz="2800" dirty="0" smtClean="0">
                <a:solidFill>
                  <a:schemeClr val="bg1">
                    <a:lumMod val="50000"/>
                  </a:schemeClr>
                </a:solidFill>
                <a:latin typeface="DB Helvethaica X Med" pitchFamily="2" charset="-34"/>
                <a:cs typeface="DB Helvethaica X Med" pitchFamily="2" charset="-34"/>
              </a:rPr>
              <a:t>Professor </a:t>
            </a:r>
            <a:r>
              <a:rPr lang="en-US" sz="2800" dirty="0" err="1" smtClean="0">
                <a:solidFill>
                  <a:schemeClr val="bg1">
                    <a:lumMod val="50000"/>
                  </a:schemeClr>
                </a:solidFill>
                <a:latin typeface="DB Helvethaica X Med" pitchFamily="2" charset="-34"/>
                <a:cs typeface="DB Helvethaica X Med" pitchFamily="2" charset="-34"/>
              </a:rPr>
              <a:t>Viroj</a:t>
            </a:r>
            <a:r>
              <a:rPr lang="en-US" sz="2800" dirty="0" smtClean="0">
                <a:solidFill>
                  <a:schemeClr val="bg1">
                    <a:lumMod val="50000"/>
                  </a:schemeClr>
                </a:solidFill>
                <a:latin typeface="DB Helvethaica X Med" pitchFamily="2" charset="-34"/>
                <a:cs typeface="DB Helvethaica X Med" pitchFamily="2" charset="-34"/>
              </a:rPr>
              <a:t> </a:t>
            </a:r>
            <a:r>
              <a:rPr lang="en-US" sz="2800" dirty="0" err="1" smtClean="0">
                <a:solidFill>
                  <a:schemeClr val="bg1">
                    <a:lumMod val="50000"/>
                  </a:schemeClr>
                </a:solidFill>
                <a:latin typeface="DB Helvethaica X Med" pitchFamily="2" charset="-34"/>
                <a:cs typeface="DB Helvethaica X Med" pitchFamily="2" charset="-34"/>
              </a:rPr>
              <a:t>Wiwanitkit</a:t>
            </a:r>
            <a:r>
              <a:rPr lang="en-US" sz="2800" dirty="0" smtClean="0">
                <a:solidFill>
                  <a:schemeClr val="bg1">
                    <a:lumMod val="50000"/>
                  </a:schemeClr>
                </a:solidFill>
                <a:latin typeface="DB Helvethaica X Med" pitchFamily="2" charset="-34"/>
                <a:cs typeface="DB Helvethaica X Med" pitchFamily="2" charset="-34"/>
              </a:rPr>
              <a:t>, M.D</a:t>
            </a:r>
            <a:r>
              <a:rPr lang="en-US" sz="2800" dirty="0" smtClean="0">
                <a:solidFill>
                  <a:schemeClr val="bg1">
                    <a:lumMod val="50000"/>
                  </a:schemeClr>
                </a:solidFill>
                <a:latin typeface="DB Helvethaica X Med" pitchFamily="2" charset="-34"/>
                <a:cs typeface="DB Helvethaica X Med" pitchFamily="2" charset="-34"/>
              </a:rPr>
              <a:t>.</a:t>
            </a:r>
            <a:endParaRPr lang="en-US" sz="2800" dirty="0" smtClean="0">
              <a:solidFill>
                <a:schemeClr val="bg1">
                  <a:lumMod val="50000"/>
                </a:schemeClr>
              </a:solidFill>
              <a:latin typeface="DB Helvethaica X Med" pitchFamily="2" charset="-34"/>
              <a:cs typeface="DB Helvethaica X Med" pitchFamily="2" charset="-34"/>
            </a:endParaRPr>
          </a:p>
        </p:txBody>
      </p:sp>
      <p:sp>
        <p:nvSpPr>
          <p:cNvPr id="6" name="Rectangle 5"/>
          <p:cNvSpPr>
            <a:spLocks noChangeArrowheads="1"/>
          </p:cNvSpPr>
          <p:nvPr/>
        </p:nvSpPr>
        <p:spPr bwMode="auto">
          <a:xfrm>
            <a:off x="3657650" y="4293096"/>
            <a:ext cx="501880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800" dirty="0" smtClean="0">
                <a:solidFill>
                  <a:srgbClr val="C00000"/>
                </a:solidFill>
                <a:latin typeface="DB Helvethaica X Med" pitchFamily="2" charset="-34"/>
                <a:cs typeface="DB Helvethaica X Med" pitchFamily="2" charset="-34"/>
              </a:rPr>
              <a:t>Visiting Professor, Hainan Medical University, China;</a:t>
            </a:r>
          </a:p>
          <a:p>
            <a:r>
              <a:rPr lang="en-US" sz="1800" dirty="0" smtClean="0">
                <a:solidFill>
                  <a:srgbClr val="C00000"/>
                </a:solidFill>
                <a:latin typeface="DB Helvethaica X Med" pitchFamily="2" charset="-34"/>
                <a:cs typeface="DB Helvethaica X Med" pitchFamily="2" charset="-34"/>
              </a:rPr>
              <a:t>Visiting Professor, Faculty of Medicine, University of Nis, Serbia</a:t>
            </a:r>
          </a:p>
          <a:p>
            <a:r>
              <a:rPr lang="en-US" sz="1800" dirty="0" smtClean="0">
                <a:solidFill>
                  <a:srgbClr val="C00000"/>
                </a:solidFill>
                <a:latin typeface="DB Helvethaica X Med" pitchFamily="2" charset="-34"/>
                <a:cs typeface="DB Helvethaica X Med" pitchFamily="2" charset="-34"/>
              </a:rPr>
              <a:t>Adjunct Professor. Joseph </a:t>
            </a:r>
            <a:r>
              <a:rPr lang="en-US" sz="1800" dirty="0" err="1" smtClean="0">
                <a:solidFill>
                  <a:srgbClr val="C00000"/>
                </a:solidFill>
                <a:latin typeface="DB Helvethaica X Med" pitchFamily="2" charset="-34"/>
                <a:cs typeface="DB Helvethaica X Med" pitchFamily="2" charset="-34"/>
              </a:rPr>
              <a:t>Ayobabalola</a:t>
            </a:r>
            <a:r>
              <a:rPr lang="en-US" sz="1800" dirty="0" smtClean="0">
                <a:solidFill>
                  <a:srgbClr val="C00000"/>
                </a:solidFill>
                <a:latin typeface="DB Helvethaica X Med" pitchFamily="2" charset="-34"/>
                <a:cs typeface="DB Helvethaica X Med" pitchFamily="2" charset="-34"/>
              </a:rPr>
              <a:t> University, Nigeria</a:t>
            </a:r>
          </a:p>
          <a:p>
            <a:r>
              <a:rPr lang="en-US" sz="1800" dirty="0" smtClean="0">
                <a:solidFill>
                  <a:srgbClr val="C00000"/>
                </a:solidFill>
                <a:latin typeface="DB Helvethaica X Med" pitchFamily="2" charset="-34"/>
                <a:cs typeface="DB Helvethaica X Med" pitchFamily="2" charset="-34"/>
              </a:rPr>
              <a:t>Professor, Senior Expert, </a:t>
            </a:r>
            <a:r>
              <a:rPr lang="en-US" sz="1800" dirty="0" err="1" smtClean="0">
                <a:solidFill>
                  <a:srgbClr val="C00000"/>
                </a:solidFill>
                <a:latin typeface="DB Helvethaica X Med" pitchFamily="2" charset="-34"/>
                <a:cs typeface="DB Helvethaica X Med" pitchFamily="2" charset="-34"/>
              </a:rPr>
              <a:t>Surin</a:t>
            </a:r>
            <a:r>
              <a:rPr lang="en-US" sz="1800" dirty="0" smtClean="0">
                <a:solidFill>
                  <a:srgbClr val="C00000"/>
                </a:solidFill>
                <a:latin typeface="DB Helvethaica X Med" pitchFamily="2" charset="-34"/>
                <a:cs typeface="DB Helvethaica X Med" pitchFamily="2" charset="-34"/>
              </a:rPr>
              <a:t> </a:t>
            </a:r>
            <a:r>
              <a:rPr lang="en-US" sz="1800" dirty="0" err="1" smtClean="0">
                <a:solidFill>
                  <a:srgbClr val="C00000"/>
                </a:solidFill>
                <a:latin typeface="DB Helvethaica X Med" pitchFamily="2" charset="-34"/>
                <a:cs typeface="DB Helvethaica X Med" pitchFamily="2" charset="-34"/>
              </a:rPr>
              <a:t>Rajabhat</a:t>
            </a:r>
            <a:r>
              <a:rPr lang="en-US" sz="1800" dirty="0" smtClean="0">
                <a:solidFill>
                  <a:srgbClr val="C00000"/>
                </a:solidFill>
                <a:latin typeface="DB Helvethaica X Med" pitchFamily="2" charset="-34"/>
                <a:cs typeface="DB Helvethaica X Med" pitchFamily="2" charset="-34"/>
              </a:rPr>
              <a:t> University, Thailand</a:t>
            </a:r>
          </a:p>
          <a:p>
            <a:r>
              <a:rPr lang="en-US" sz="1800" dirty="0" smtClean="0">
                <a:solidFill>
                  <a:srgbClr val="C00000"/>
                </a:solidFill>
                <a:latin typeface="DB Helvethaica X Med" pitchFamily="2" charset="-34"/>
                <a:cs typeface="DB Helvethaica X Med" pitchFamily="2" charset="-34"/>
              </a:rPr>
              <a:t>Honorary Professor, </a:t>
            </a:r>
            <a:r>
              <a:rPr lang="en-US" sz="1800" dirty="0" err="1" smtClean="0">
                <a:solidFill>
                  <a:srgbClr val="C00000"/>
                </a:solidFill>
                <a:latin typeface="DB Helvethaica X Med" pitchFamily="2" charset="-34"/>
                <a:cs typeface="DB Helvethaica X Med" pitchFamily="2" charset="-34"/>
              </a:rPr>
              <a:t>Dr</a:t>
            </a:r>
            <a:r>
              <a:rPr lang="en-US" sz="1800" dirty="0" smtClean="0">
                <a:solidFill>
                  <a:srgbClr val="C00000"/>
                </a:solidFill>
                <a:latin typeface="DB Helvethaica X Med" pitchFamily="2" charset="-34"/>
                <a:cs typeface="DB Helvethaica X Med" pitchFamily="2" charset="-34"/>
              </a:rPr>
              <a:t> DY </a:t>
            </a:r>
            <a:r>
              <a:rPr lang="en-US" sz="1800" dirty="0" err="1" smtClean="0">
                <a:solidFill>
                  <a:srgbClr val="C00000"/>
                </a:solidFill>
                <a:latin typeface="DB Helvethaica X Med" pitchFamily="2" charset="-34"/>
                <a:cs typeface="DB Helvethaica X Med" pitchFamily="2" charset="-34"/>
              </a:rPr>
              <a:t>Patil</a:t>
            </a:r>
            <a:r>
              <a:rPr lang="en-US" sz="1800" dirty="0" smtClean="0">
                <a:solidFill>
                  <a:srgbClr val="C00000"/>
                </a:solidFill>
                <a:latin typeface="DB Helvethaica X Med" pitchFamily="2" charset="-34"/>
                <a:cs typeface="DB Helvethaica X Med" pitchFamily="2" charset="-34"/>
              </a:rPr>
              <a:t> Medicine College, India</a:t>
            </a:r>
            <a:endParaRPr lang="th-TH" sz="1800" dirty="0">
              <a:solidFill>
                <a:srgbClr val="C00000"/>
              </a:solidFill>
              <a:latin typeface="DB Helvethaica X Med" pitchFamily="2" charset="-34"/>
              <a:cs typeface="DB Helvethaica X Med" pitchFamily="2" charset="-34"/>
            </a:endParaRPr>
          </a:p>
        </p:txBody>
      </p:sp>
      <p:pic>
        <p:nvPicPr>
          <p:cNvPr id="7" name="Picture 6" descr="DSCF8276_resize.jpg"/>
          <p:cNvPicPr>
            <a:picLocks noChangeAspect="1"/>
          </p:cNvPicPr>
          <p:nvPr/>
        </p:nvPicPr>
        <p:blipFill>
          <a:blip r:embed="rId3"/>
          <a:srcRect l="3471" t="12000" r="46998"/>
          <a:stretch>
            <a:fillRect/>
          </a:stretch>
        </p:blipFill>
        <p:spPr>
          <a:xfrm>
            <a:off x="693540" y="1653669"/>
            <a:ext cx="2686050" cy="3581400"/>
          </a:xfrm>
          <a:prstGeom prst="rect">
            <a:avLst/>
          </a:prstGeom>
          <a:ln>
            <a:noFill/>
          </a:ln>
          <a:effectLst>
            <a:outerShdw blurRad="292100" dist="139700" dir="2700000" algn="tl" rotWithShape="0">
              <a:srgbClr val="333333">
                <a:alpha val="65000"/>
              </a:srgbClr>
            </a:outerShdw>
          </a:effectLst>
        </p:spPr>
      </p:pic>
      <p:pic>
        <p:nvPicPr>
          <p:cNvPr id="1026" name="Picture 2" descr="C:\Users\manjula-p\Desktop\JBTBD_Head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9144000" cy="141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105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88" y="1628800"/>
            <a:ext cx="8229600" cy="792088"/>
          </a:xfrm>
        </p:spPr>
        <p:txBody>
          <a:bodyPr>
            <a:normAutofit fontScale="90000"/>
          </a:bodyPr>
          <a:lstStyle/>
          <a:p>
            <a:r>
              <a:rPr lang="en-US" dirty="0" smtClean="0"/>
              <a:t/>
            </a:r>
            <a:br>
              <a:rPr lang="en-US" dirty="0" smtClean="0"/>
            </a:br>
            <a:r>
              <a:rPr lang="en-US" sz="4000" b="1" dirty="0" smtClean="0"/>
              <a:t>Publications</a:t>
            </a:r>
            <a:endParaRPr lang="th-TH" sz="4000" b="1" dirty="0"/>
          </a:p>
        </p:txBody>
      </p:sp>
      <p:sp>
        <p:nvSpPr>
          <p:cNvPr id="3" name="Content Placeholder 2"/>
          <p:cNvSpPr>
            <a:spLocks noGrp="1"/>
          </p:cNvSpPr>
          <p:nvPr>
            <p:ph idx="1"/>
          </p:nvPr>
        </p:nvSpPr>
        <p:spPr>
          <a:xfrm>
            <a:off x="457200" y="3140969"/>
            <a:ext cx="8229600" cy="2160240"/>
          </a:xfrm>
        </p:spPr>
        <p:txBody>
          <a:bodyPr>
            <a:normAutofit/>
          </a:bodyPr>
          <a:lstStyle/>
          <a:p>
            <a:r>
              <a:rPr lang="en-US" sz="2800" dirty="0" smtClean="0"/>
              <a:t>More than 1500 international publications</a:t>
            </a:r>
          </a:p>
          <a:p>
            <a:r>
              <a:rPr lang="en-US" sz="2800" dirty="0" smtClean="0"/>
              <a:t>The author with the most number of international publications as the first author in global international record.</a:t>
            </a:r>
            <a:endParaRPr lang="th-TH" sz="2800" dirty="0"/>
          </a:p>
        </p:txBody>
      </p:sp>
      <p:pic>
        <p:nvPicPr>
          <p:cNvPr id="5" name="Picture 2" descr="C:\Users\manjula-p\Desktop\JBTBD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141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32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360" y="1271605"/>
            <a:ext cx="8229600" cy="1143000"/>
          </a:xfrm>
        </p:spPr>
        <p:txBody>
          <a:bodyPr/>
          <a:lstStyle/>
          <a:p>
            <a:r>
              <a:rPr lang="en-US" b="1" dirty="0" smtClean="0"/>
              <a:t>Research Interest</a:t>
            </a:r>
            <a:endParaRPr lang="th-TH" b="1" dirty="0"/>
          </a:p>
        </p:txBody>
      </p:sp>
      <p:sp>
        <p:nvSpPr>
          <p:cNvPr id="3" name="Content Placeholder 2"/>
          <p:cNvSpPr>
            <a:spLocks noGrp="1"/>
          </p:cNvSpPr>
          <p:nvPr>
            <p:ph idx="1"/>
          </p:nvPr>
        </p:nvSpPr>
        <p:spPr>
          <a:xfrm>
            <a:off x="467544" y="2420889"/>
            <a:ext cx="6768752" cy="3240360"/>
          </a:xfrm>
        </p:spPr>
        <p:txBody>
          <a:bodyPr/>
          <a:lstStyle/>
          <a:p>
            <a:r>
              <a:rPr lang="en-US" dirty="0" smtClean="0"/>
              <a:t>Infectious disease</a:t>
            </a:r>
          </a:p>
          <a:p>
            <a:r>
              <a:rPr lang="en-US" dirty="0" smtClean="0"/>
              <a:t>Tropical medicine</a:t>
            </a:r>
          </a:p>
          <a:p>
            <a:r>
              <a:rPr lang="en-US" dirty="0" smtClean="0"/>
              <a:t>Public health</a:t>
            </a:r>
          </a:p>
          <a:p>
            <a:r>
              <a:rPr lang="en-US" dirty="0" smtClean="0"/>
              <a:t>Bioinformatics</a:t>
            </a:r>
          </a:p>
          <a:p>
            <a:pPr marL="0" indent="0">
              <a:buNone/>
            </a:pPr>
            <a:endParaRPr lang="th-TH" dirty="0"/>
          </a:p>
        </p:txBody>
      </p:sp>
      <p:pic>
        <p:nvPicPr>
          <p:cNvPr id="5" name="Picture 2" descr="C:\Users\manjula-p\Desktop\JBTBD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141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415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229600" cy="792088"/>
          </a:xfrm>
        </p:spPr>
        <p:txBody>
          <a:bodyPr>
            <a:normAutofit/>
          </a:bodyPr>
          <a:lstStyle/>
          <a:p>
            <a:r>
              <a:rPr lang="en-US" sz="3600" b="1" dirty="0" smtClean="0"/>
              <a:t>Ongoing Research</a:t>
            </a:r>
            <a:endParaRPr lang="th-TH" sz="3600" b="1" dirty="0"/>
          </a:p>
        </p:txBody>
      </p:sp>
      <p:sp>
        <p:nvSpPr>
          <p:cNvPr id="3" name="Content Placeholder 2"/>
          <p:cNvSpPr>
            <a:spLocks noGrp="1"/>
          </p:cNvSpPr>
          <p:nvPr>
            <p:ph idx="1"/>
          </p:nvPr>
        </p:nvSpPr>
        <p:spPr>
          <a:xfrm>
            <a:off x="539552" y="2564904"/>
            <a:ext cx="6984776" cy="3312368"/>
          </a:xfrm>
        </p:spPr>
        <p:txBody>
          <a:bodyPr>
            <a:normAutofit lnSpcReduction="10000"/>
          </a:bodyPr>
          <a:lstStyle/>
          <a:p>
            <a:pPr marL="0" indent="0">
              <a:buNone/>
            </a:pPr>
            <a:r>
              <a:rPr lang="en-US" dirty="0" smtClean="0"/>
              <a:t>Infectious disease</a:t>
            </a:r>
          </a:p>
          <a:p>
            <a:r>
              <a:rPr lang="en-US" dirty="0" smtClean="0"/>
              <a:t>Emerging infectious disease</a:t>
            </a:r>
          </a:p>
          <a:p>
            <a:r>
              <a:rPr lang="en-US" dirty="0" smtClean="0"/>
              <a:t>Zoonosis</a:t>
            </a:r>
          </a:p>
          <a:p>
            <a:r>
              <a:rPr lang="en-US" dirty="0" smtClean="0"/>
              <a:t>Flu</a:t>
            </a:r>
          </a:p>
          <a:p>
            <a:r>
              <a:rPr lang="en-US" dirty="0" smtClean="0"/>
              <a:t>Laboratory tool and </a:t>
            </a:r>
            <a:r>
              <a:rPr lang="en-US" dirty="0" err="1" smtClean="0"/>
              <a:t>nanomedicine</a:t>
            </a:r>
            <a:endParaRPr lang="en-US" dirty="0" smtClean="0"/>
          </a:p>
          <a:p>
            <a:r>
              <a:rPr lang="en-US" dirty="0" smtClean="0"/>
              <a:t>Social determinant of infection</a:t>
            </a:r>
          </a:p>
          <a:p>
            <a:endParaRPr lang="th-TH" dirty="0"/>
          </a:p>
        </p:txBody>
      </p:sp>
      <p:pic>
        <p:nvPicPr>
          <p:cNvPr id="5" name="Picture 2" descr="C:\Users\manjula-p\Desktop\JBTBD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141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706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40768"/>
            <a:ext cx="8229600" cy="720080"/>
          </a:xfrm>
        </p:spPr>
        <p:txBody>
          <a:bodyPr>
            <a:noAutofit/>
          </a:bodyPr>
          <a:lstStyle/>
          <a:p>
            <a:r>
              <a:rPr lang="en-US" sz="3600" b="1" dirty="0" smtClean="0"/>
              <a:t>Ongoing Research</a:t>
            </a:r>
            <a:endParaRPr lang="th-TH" sz="3600" b="1" dirty="0"/>
          </a:p>
        </p:txBody>
      </p:sp>
      <p:sp>
        <p:nvSpPr>
          <p:cNvPr id="3" name="Content Placeholder 2"/>
          <p:cNvSpPr>
            <a:spLocks noGrp="1"/>
          </p:cNvSpPr>
          <p:nvPr>
            <p:ph idx="1"/>
          </p:nvPr>
        </p:nvSpPr>
        <p:spPr>
          <a:xfrm>
            <a:off x="467544" y="2305769"/>
            <a:ext cx="8229600" cy="4525963"/>
          </a:xfrm>
        </p:spPr>
        <p:txBody>
          <a:bodyPr/>
          <a:lstStyle/>
          <a:p>
            <a:pPr marL="0" indent="0">
              <a:buNone/>
            </a:pPr>
            <a:r>
              <a:rPr lang="en-US" dirty="0" smtClean="0"/>
              <a:t>Public health</a:t>
            </a:r>
          </a:p>
          <a:p>
            <a:r>
              <a:rPr lang="en-US" dirty="0" smtClean="0"/>
              <a:t>Standardization</a:t>
            </a:r>
          </a:p>
          <a:p>
            <a:r>
              <a:rPr lang="en-US" dirty="0" smtClean="0"/>
              <a:t>Equity</a:t>
            </a:r>
          </a:p>
          <a:p>
            <a:r>
              <a:rPr lang="en-US" dirty="0" smtClean="0"/>
              <a:t>Medico-legal issue and medical ethics</a:t>
            </a:r>
          </a:p>
          <a:p>
            <a:r>
              <a:rPr lang="en-US" dirty="0" smtClean="0"/>
              <a:t>Social medicine</a:t>
            </a:r>
          </a:p>
          <a:p>
            <a:r>
              <a:rPr lang="en-US" dirty="0" smtClean="0"/>
              <a:t>Medical </a:t>
            </a:r>
            <a:r>
              <a:rPr lang="en-US" dirty="0" smtClean="0"/>
              <a:t>humanities</a:t>
            </a:r>
            <a:endParaRPr lang="en-US" dirty="0" smtClean="0"/>
          </a:p>
        </p:txBody>
      </p:sp>
      <p:pic>
        <p:nvPicPr>
          <p:cNvPr id="6" name="Picture 2" descr="C:\Users\manjula-p\Desktop\JBTBD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141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37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t>
            </a:r>
            <a:r>
              <a:rPr lang="en-US" dirty="0" smtClean="0"/>
              <a:t>Bioterrorism &amp; Biodefense </a:t>
            </a:r>
            <a:r>
              <a:rPr lang="en-US" dirty="0" smtClean="0"/>
              <a:t>Related </a:t>
            </a:r>
            <a:r>
              <a:rPr lang="en-US" dirty="0" smtClean="0"/>
              <a:t>Journals</a:t>
            </a:r>
            <a:endParaRPr lang="en-US" dirty="0"/>
          </a:p>
        </p:txBody>
      </p:sp>
      <p:sp>
        <p:nvSpPr>
          <p:cNvPr id="7" name="Vertical Scroll 6"/>
          <p:cNvSpPr/>
          <p:nvPr/>
        </p:nvSpPr>
        <p:spPr>
          <a:xfrm>
            <a:off x="-82550"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3200" dirty="0" smtClean="0">
                <a:solidFill>
                  <a:schemeClr val="bg1"/>
                </a:solidFill>
                <a:latin typeface="Estrangelo Edessa" panose="03080600000000000000" pitchFamily="66" charset="0"/>
                <a:cs typeface="Estrangelo Edessa" panose="03080600000000000000" pitchFamily="66" charset="0"/>
              </a:rPr>
              <a:t>Biosafety</a:t>
            </a:r>
          </a:p>
          <a:p>
            <a:pPr marL="342900" indent="-342900">
              <a:buFont typeface="Wingdings" panose="05000000000000000000" pitchFamily="2" charset="2"/>
              <a:buChar char="Ø"/>
              <a:defRPr/>
            </a:pPr>
            <a:r>
              <a:rPr lang="en-IN" sz="3200" dirty="0" smtClean="0">
                <a:solidFill>
                  <a:schemeClr val="bg1"/>
                </a:solidFill>
                <a:latin typeface="Estrangelo Edessa" panose="03080600000000000000" pitchFamily="66" charset="0"/>
                <a:cs typeface="Estrangelo Edessa" panose="03080600000000000000" pitchFamily="66" charset="0"/>
              </a:rPr>
              <a:t>Journal </a:t>
            </a:r>
            <a:r>
              <a:rPr lang="en-IN" sz="3200" dirty="0">
                <a:solidFill>
                  <a:schemeClr val="bg1"/>
                </a:solidFill>
                <a:latin typeface="Estrangelo Edessa" panose="03080600000000000000" pitchFamily="66" charset="0"/>
                <a:cs typeface="Estrangelo Edessa" panose="03080600000000000000" pitchFamily="66" charset="0"/>
              </a:rPr>
              <a:t>of Biosafety &amp; Health Education</a:t>
            </a:r>
            <a:endParaRPr lang="en-US" sz="3200" dirty="0">
              <a:solidFill>
                <a:schemeClr val="bg1"/>
              </a:solidFill>
              <a:latin typeface="Estrangelo Edessa" panose="03080600000000000000" pitchFamily="66" charset="0"/>
              <a:cs typeface="Estrangelo Edessa" panose="03080600000000000000" pitchFamily="66"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0669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Indo-Global Healthcare Conference </a:t>
            </a:r>
            <a:endParaRPr lang="en-IN" dirty="0" smtClean="0"/>
          </a:p>
          <a:p>
            <a:pPr marL="285750" indent="-285750">
              <a:buFont typeface="Wingdings" panose="05000000000000000000" pitchFamily="2" charset="2"/>
              <a:buChar char="Ø"/>
              <a:defRPr/>
            </a:pPr>
            <a:r>
              <a:rPr lang="en-IN" dirty="0"/>
              <a:t>Public Health and Nutrition </a:t>
            </a:r>
            <a:r>
              <a:rPr lang="en-IN" dirty="0" smtClean="0"/>
              <a:t>Conference</a:t>
            </a:r>
          </a:p>
          <a:p>
            <a:pPr marL="285750" indent="-285750">
              <a:buFont typeface="Wingdings" panose="05000000000000000000" pitchFamily="2" charset="2"/>
              <a:buChar char="Ø"/>
              <a:defRPr/>
            </a:pPr>
            <a:r>
              <a:rPr lang="en-IN" dirty="0"/>
              <a:t>2nd </a:t>
            </a:r>
            <a:r>
              <a:rPr lang="en-IN" dirty="0" smtClean="0"/>
              <a:t> International Infectious </a:t>
            </a:r>
            <a:r>
              <a:rPr lang="en-IN" dirty="0"/>
              <a:t>Diseases Conference</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Bioterrorism &amp; Biodefense</a:t>
            </a:r>
            <a:r>
              <a:rPr lang="en-US" sz="3600" dirty="0" smtClean="0"/>
              <a:t/>
            </a:r>
            <a:br>
              <a:rPr lang="en-US" sz="3600" dirty="0" smtClean="0"/>
            </a:br>
            <a:r>
              <a:rPr lang="en-US" sz="3600" dirty="0" smtClean="0"/>
              <a:t>Related </a:t>
            </a:r>
            <a:r>
              <a:rPr lang="en-US" sz="3600" dirty="0" smtClean="0"/>
              <a:t>Conferences</a:t>
            </a:r>
            <a:endParaRPr lang="en-US" sz="3600" dirty="0"/>
          </a:p>
        </p:txBody>
      </p:sp>
    </p:spTree>
    <p:extLst>
      <p:ext uri="{BB962C8B-B14F-4D97-AF65-F5344CB8AC3E}">
        <p14:creationId xmlns:p14="http://schemas.microsoft.com/office/powerpoint/2010/main" val="163426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ster 2">
  <a:themeElements>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Fendi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Fenditur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enditur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Fenditur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Fenditur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Fenditur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Fenditur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Fenditur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Fenditur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aster 2">
  <a:themeElements>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Fendi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Fenditur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enditur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Fenditur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Fenditur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Fenditur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Fenditur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Fenditur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Fenditur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424</TotalTime>
  <Words>430</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Office Theme</vt:lpstr>
      <vt:lpstr>Master 2</vt:lpstr>
      <vt:lpstr>1_Master 2</vt:lpstr>
      <vt:lpstr>PowerPoint Presentation</vt:lpstr>
      <vt:lpstr>PowerPoint Presentation</vt:lpstr>
      <vt:lpstr>PowerPoint Presentation</vt:lpstr>
      <vt:lpstr> Publications</vt:lpstr>
      <vt:lpstr>Research Interest</vt:lpstr>
      <vt:lpstr>Ongoing Research</vt:lpstr>
      <vt:lpstr>Ongoing Research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panupong boonkommar</dc:creator>
  <cp:lastModifiedBy>Manjula Podila</cp:lastModifiedBy>
  <cp:revision>36</cp:revision>
  <dcterms:created xsi:type="dcterms:W3CDTF">2014-06-04T02:53:06Z</dcterms:created>
  <dcterms:modified xsi:type="dcterms:W3CDTF">2015-10-19T11:28:48Z</dcterms:modified>
</cp:coreProperties>
</file>