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49" r:id="rId1"/>
  </p:sldMasterIdLst>
  <p:notesMasterIdLst>
    <p:notesMasterId r:id="rId40"/>
  </p:notesMasterIdLst>
  <p:sldIdLst>
    <p:sldId id="1164" r:id="rId2"/>
    <p:sldId id="1156" r:id="rId3"/>
    <p:sldId id="926" r:id="rId4"/>
    <p:sldId id="866" r:id="rId5"/>
    <p:sldId id="865" r:id="rId6"/>
    <p:sldId id="901" r:id="rId7"/>
    <p:sldId id="902" r:id="rId8"/>
    <p:sldId id="908" r:id="rId9"/>
    <p:sldId id="1102" r:id="rId10"/>
    <p:sldId id="1104" r:id="rId11"/>
    <p:sldId id="1103" r:id="rId12"/>
    <p:sldId id="910" r:id="rId13"/>
    <p:sldId id="911" r:id="rId14"/>
    <p:sldId id="912" r:id="rId15"/>
    <p:sldId id="921" r:id="rId16"/>
    <p:sldId id="706" r:id="rId17"/>
    <p:sldId id="895" r:id="rId18"/>
    <p:sldId id="1048" r:id="rId19"/>
    <p:sldId id="925" r:id="rId20"/>
    <p:sldId id="1152" r:id="rId21"/>
    <p:sldId id="881" r:id="rId22"/>
    <p:sldId id="1151" r:id="rId23"/>
    <p:sldId id="1154" r:id="rId24"/>
    <p:sldId id="833" r:id="rId25"/>
    <p:sldId id="1150" r:id="rId26"/>
    <p:sldId id="775" r:id="rId27"/>
    <p:sldId id="1109" r:id="rId28"/>
    <p:sldId id="1111" r:id="rId29"/>
    <p:sldId id="781" r:id="rId30"/>
    <p:sldId id="917" r:id="rId31"/>
    <p:sldId id="919" r:id="rId32"/>
    <p:sldId id="1001" r:id="rId33"/>
    <p:sldId id="761" r:id="rId34"/>
    <p:sldId id="897" r:id="rId35"/>
    <p:sldId id="867" r:id="rId36"/>
    <p:sldId id="1162" r:id="rId37"/>
    <p:sldId id="1163" r:id="rId38"/>
    <p:sldId id="1165" r:id="rId39"/>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800000"/>
    <a:srgbClr val="A50021"/>
    <a:srgbClr val="006600"/>
    <a:srgbClr val="EAEAEA"/>
    <a:srgbClr val="008000"/>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4" autoAdjust="0"/>
    <p:restoredTop sz="99860" autoAdjust="0"/>
  </p:normalViewPr>
  <p:slideViewPr>
    <p:cSldViewPr>
      <p:cViewPr>
        <p:scale>
          <a:sx n="81" d="100"/>
          <a:sy n="81" d="100"/>
        </p:scale>
        <p:origin x="-1044" y="-48"/>
      </p:cViewPr>
      <p:guideLst>
        <p:guide orient="horz" pos="2160"/>
        <p:guide pos="27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3426"/>
    </p:cViewPr>
  </p:sorterViewPr>
  <p:notesViewPr>
    <p:cSldViewPr>
      <p:cViewPr varScale="1">
        <p:scale>
          <a:sx n="58" d="100"/>
          <a:sy n="58" d="100"/>
        </p:scale>
        <p:origin x="-177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AFB0D5-32CE-4065-9B07-B031B266C2A6}" type="doc">
      <dgm:prSet loTypeId="urn:microsoft.com/office/officeart/2005/8/layout/hList6" loCatId="list" qsTypeId="urn:microsoft.com/office/officeart/2005/8/quickstyle/3d3" qsCatId="3D" csTypeId="urn:microsoft.com/office/officeart/2005/8/colors/accent1_2" csCatId="accent1" phldr="1"/>
      <dgm:spPr/>
      <dgm:t>
        <a:bodyPr/>
        <a:lstStyle/>
        <a:p>
          <a:endParaRPr lang="en-US"/>
        </a:p>
      </dgm:t>
    </dgm:pt>
    <dgm:pt modelId="{32A5C2FC-4053-4C1C-BFE7-A7E6714D8DA0}">
      <dgm:prSet custT="1"/>
      <dgm:spPr/>
      <dgm:t>
        <a:bodyPr/>
        <a:lstStyle/>
        <a:p>
          <a:pPr rtl="0"/>
          <a:r>
            <a:rPr lang="en-IN" sz="1400" dirty="0" smtClean="0"/>
            <a:t>OMICS Group welcomes submissions that are original and technically so as to serve both the developing world and developed countries in the best possible way.</a:t>
          </a:r>
          <a:endParaRPr lang="en-US" sz="1400" dirty="0"/>
        </a:p>
      </dgm:t>
    </dgm:pt>
    <dgm:pt modelId="{EB178701-E969-446D-9645-040D04813A67}" type="parTrans" cxnId="{AC7A14C1-F8B4-4F25-8DAD-DEA936638796}">
      <dgm:prSet/>
      <dgm:spPr/>
      <dgm:t>
        <a:bodyPr/>
        <a:lstStyle/>
        <a:p>
          <a:endParaRPr lang="en-US"/>
        </a:p>
      </dgm:t>
    </dgm:pt>
    <dgm:pt modelId="{C9253AF0-67E8-48E9-B151-B6A3A4F56424}" type="sibTrans" cxnId="{AC7A14C1-F8B4-4F25-8DAD-DEA936638796}">
      <dgm:prSet/>
      <dgm:spPr/>
      <dgm:t>
        <a:bodyPr/>
        <a:lstStyle/>
        <a:p>
          <a:endParaRPr lang="en-US"/>
        </a:p>
      </dgm:t>
    </dgm:pt>
    <dgm:pt modelId="{A9C8B7EC-11B1-402A-8EFE-44C573B9EF0C}">
      <dgm:prSet custT="1"/>
      <dgm:spPr/>
      <dgm:t>
        <a:bodyPr/>
        <a:lstStyle/>
        <a:p>
          <a:pPr rtl="0"/>
          <a:r>
            <a:rPr lang="en-US" sz="1400" dirty="0" smtClean="0"/>
            <a:t>OMICS Journals  are poised in excellence by publishing high quality research. </a:t>
          </a:r>
          <a:r>
            <a:rPr lang="en-IN" sz="1400" dirty="0" smtClean="0"/>
            <a:t>OMICS Group follows an Editorial Manager® System peer review process and boasts of a strong and active editorial board.</a:t>
          </a:r>
          <a:endParaRPr lang="en-US" sz="1400" dirty="0"/>
        </a:p>
      </dgm:t>
    </dgm:pt>
    <dgm:pt modelId="{0D326A36-76E2-4910-853A-4E76507450A3}" type="parTrans" cxnId="{81653076-B435-4317-B362-9E9787263641}">
      <dgm:prSet/>
      <dgm:spPr/>
      <dgm:t>
        <a:bodyPr/>
        <a:lstStyle/>
        <a:p>
          <a:endParaRPr lang="en-US"/>
        </a:p>
      </dgm:t>
    </dgm:pt>
    <dgm:pt modelId="{375E6E79-75A6-4611-B2AF-4BB9057DB211}" type="sibTrans" cxnId="{81653076-B435-4317-B362-9E9787263641}">
      <dgm:prSet/>
      <dgm:spPr/>
      <dgm:t>
        <a:bodyPr/>
        <a:lstStyle/>
        <a:p>
          <a:endParaRPr lang="en-US"/>
        </a:p>
      </dgm:t>
    </dgm:pt>
    <dgm:pt modelId="{09AE8183-BEA2-415E-A627-3E14A2A8DFB5}">
      <dgm:prSet custT="1"/>
      <dgm:spPr/>
      <dgm:t>
        <a:bodyPr/>
        <a:lstStyle/>
        <a:p>
          <a:pPr rtl="0"/>
          <a:r>
            <a:rPr lang="en-US" sz="1400" dirty="0" smtClean="0"/>
            <a:t>Editors and reviewers are experts in their field and provide anonymous, unbiased and detailed reviews of all submissions.</a:t>
          </a:r>
          <a:endParaRPr lang="en-US" sz="1400" dirty="0"/>
        </a:p>
      </dgm:t>
    </dgm:pt>
    <dgm:pt modelId="{6EF626BF-61C4-40E8-8818-8FC294540AD4}" type="parTrans" cxnId="{1AE30B35-46D1-4914-96F9-CFE0A14E8BD7}">
      <dgm:prSet/>
      <dgm:spPr/>
      <dgm:t>
        <a:bodyPr/>
        <a:lstStyle/>
        <a:p>
          <a:endParaRPr lang="en-US"/>
        </a:p>
      </dgm:t>
    </dgm:pt>
    <dgm:pt modelId="{FAC1EB2E-AFA2-438D-8F07-7CD24E3B167B}" type="sibTrans" cxnId="{1AE30B35-46D1-4914-96F9-CFE0A14E8BD7}">
      <dgm:prSet/>
      <dgm:spPr/>
      <dgm:t>
        <a:bodyPr/>
        <a:lstStyle/>
        <a:p>
          <a:endParaRPr lang="en-US"/>
        </a:p>
      </dgm:t>
    </dgm:pt>
    <dgm:pt modelId="{ADF4B6B9-1603-406A-AEED-E8F9CA2CFB7A}">
      <dgm:prSet custT="1"/>
      <dgm:spPr/>
      <dgm:t>
        <a:bodyPr/>
        <a:lstStyle/>
        <a:p>
          <a:pPr rtl="0"/>
          <a:endParaRPr lang="en-IN" sz="1300" dirty="0" smtClean="0"/>
        </a:p>
        <a:p>
          <a:pPr rtl="0"/>
          <a:r>
            <a:rPr lang="en-IN" sz="13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dirty="0"/>
        </a:p>
      </dgm:t>
    </dgm:pt>
    <dgm:pt modelId="{5343D2CE-50EB-4419-A7D0-7F3D31D836A4}" type="parTrans" cxnId="{FE6B8D20-D7BA-47B2-A5BC-E1AE25264C58}">
      <dgm:prSet/>
      <dgm:spPr/>
      <dgm:t>
        <a:bodyPr/>
        <a:lstStyle/>
        <a:p>
          <a:endParaRPr lang="en-US"/>
        </a:p>
      </dgm:t>
    </dgm:pt>
    <dgm:pt modelId="{83C8BD31-308A-4DE0-9D61-C45D3BB8ACF7}" type="sibTrans" cxnId="{FE6B8D20-D7BA-47B2-A5BC-E1AE25264C58}">
      <dgm:prSet/>
      <dgm:spPr/>
      <dgm:t>
        <a:bodyPr/>
        <a:lstStyle/>
        <a:p>
          <a:endParaRPr lang="en-US"/>
        </a:p>
      </dgm:t>
    </dgm:pt>
    <dgm:pt modelId="{9E34CD0A-F522-490E-82C6-1D79DB6666C1}" type="pres">
      <dgm:prSet presAssocID="{7FAFB0D5-32CE-4065-9B07-B031B266C2A6}" presName="Name0" presStyleCnt="0">
        <dgm:presLayoutVars>
          <dgm:dir/>
          <dgm:resizeHandles val="exact"/>
        </dgm:presLayoutVars>
      </dgm:prSet>
      <dgm:spPr/>
      <dgm:t>
        <a:bodyPr/>
        <a:lstStyle/>
        <a:p>
          <a:endParaRPr lang="en-US"/>
        </a:p>
      </dgm:t>
    </dgm:pt>
    <dgm:pt modelId="{FEAF69D4-6A92-4FA7-AB6F-40DB37F2D4FF}" type="pres">
      <dgm:prSet presAssocID="{32A5C2FC-4053-4C1C-BFE7-A7E6714D8DA0}" presName="node" presStyleLbl="node1" presStyleIdx="0" presStyleCnt="4">
        <dgm:presLayoutVars>
          <dgm:bulletEnabled val="1"/>
        </dgm:presLayoutVars>
      </dgm:prSet>
      <dgm:spPr/>
      <dgm:t>
        <a:bodyPr/>
        <a:lstStyle/>
        <a:p>
          <a:endParaRPr lang="en-US"/>
        </a:p>
      </dgm:t>
    </dgm:pt>
    <dgm:pt modelId="{A4DDAD79-0D3D-447D-A020-D10EA1F321D9}" type="pres">
      <dgm:prSet presAssocID="{C9253AF0-67E8-48E9-B151-B6A3A4F56424}" presName="sibTrans" presStyleCnt="0"/>
      <dgm:spPr/>
      <dgm:t>
        <a:bodyPr/>
        <a:lstStyle/>
        <a:p>
          <a:endParaRPr lang="en-US"/>
        </a:p>
      </dgm:t>
    </dgm:pt>
    <dgm:pt modelId="{F7A72E02-9ECE-4025-BE67-E4545AC1CCEF}" type="pres">
      <dgm:prSet presAssocID="{A9C8B7EC-11B1-402A-8EFE-44C573B9EF0C}" presName="node" presStyleLbl="node1" presStyleIdx="1" presStyleCnt="4">
        <dgm:presLayoutVars>
          <dgm:bulletEnabled val="1"/>
        </dgm:presLayoutVars>
      </dgm:prSet>
      <dgm:spPr/>
      <dgm:t>
        <a:bodyPr/>
        <a:lstStyle/>
        <a:p>
          <a:endParaRPr lang="en-US"/>
        </a:p>
      </dgm:t>
    </dgm:pt>
    <dgm:pt modelId="{521DC6C4-4FB2-4186-A8A7-B6AC354160B9}" type="pres">
      <dgm:prSet presAssocID="{375E6E79-75A6-4611-B2AF-4BB9057DB211}" presName="sibTrans" presStyleCnt="0"/>
      <dgm:spPr/>
      <dgm:t>
        <a:bodyPr/>
        <a:lstStyle/>
        <a:p>
          <a:endParaRPr lang="en-US"/>
        </a:p>
      </dgm:t>
    </dgm:pt>
    <dgm:pt modelId="{F26D17B8-E9A6-4BA5-8664-EAD5CA989CF0}" type="pres">
      <dgm:prSet presAssocID="{09AE8183-BEA2-415E-A627-3E14A2A8DFB5}" presName="node" presStyleLbl="node1" presStyleIdx="2" presStyleCnt="4">
        <dgm:presLayoutVars>
          <dgm:bulletEnabled val="1"/>
        </dgm:presLayoutVars>
      </dgm:prSet>
      <dgm:spPr/>
      <dgm:t>
        <a:bodyPr/>
        <a:lstStyle/>
        <a:p>
          <a:endParaRPr lang="en-US"/>
        </a:p>
      </dgm:t>
    </dgm:pt>
    <dgm:pt modelId="{CFAD5DB4-5054-41ED-BA25-C94E9C2AEF9E}" type="pres">
      <dgm:prSet presAssocID="{FAC1EB2E-AFA2-438D-8F07-7CD24E3B167B}" presName="sibTrans" presStyleCnt="0"/>
      <dgm:spPr/>
      <dgm:t>
        <a:bodyPr/>
        <a:lstStyle/>
        <a:p>
          <a:endParaRPr lang="en-US"/>
        </a:p>
      </dgm:t>
    </dgm:pt>
    <dgm:pt modelId="{25878575-BDAD-4780-8415-F00A914E18D6}" type="pres">
      <dgm:prSet presAssocID="{ADF4B6B9-1603-406A-AEED-E8F9CA2CFB7A}" presName="node" presStyleLbl="node1" presStyleIdx="3" presStyleCnt="4">
        <dgm:presLayoutVars>
          <dgm:bulletEnabled val="1"/>
        </dgm:presLayoutVars>
      </dgm:prSet>
      <dgm:spPr/>
      <dgm:t>
        <a:bodyPr/>
        <a:lstStyle/>
        <a:p>
          <a:endParaRPr lang="en-US"/>
        </a:p>
      </dgm:t>
    </dgm:pt>
  </dgm:ptLst>
  <dgm:cxnLst>
    <dgm:cxn modelId="{AC7A14C1-F8B4-4F25-8DAD-DEA936638796}" srcId="{7FAFB0D5-32CE-4065-9B07-B031B266C2A6}" destId="{32A5C2FC-4053-4C1C-BFE7-A7E6714D8DA0}" srcOrd="0" destOrd="0" parTransId="{EB178701-E969-446D-9645-040D04813A67}" sibTransId="{C9253AF0-67E8-48E9-B151-B6A3A4F56424}"/>
    <dgm:cxn modelId="{FE6B8D20-D7BA-47B2-A5BC-E1AE25264C58}" srcId="{7FAFB0D5-32CE-4065-9B07-B031B266C2A6}" destId="{ADF4B6B9-1603-406A-AEED-E8F9CA2CFB7A}" srcOrd="3" destOrd="0" parTransId="{5343D2CE-50EB-4419-A7D0-7F3D31D836A4}" sibTransId="{83C8BD31-308A-4DE0-9D61-C45D3BB8ACF7}"/>
    <dgm:cxn modelId="{B1AE2A9E-33E5-4665-A4F7-95E8B7F2EDD4}" type="presOf" srcId="{7FAFB0D5-32CE-4065-9B07-B031B266C2A6}" destId="{9E34CD0A-F522-490E-82C6-1D79DB6666C1}" srcOrd="0" destOrd="0" presId="urn:microsoft.com/office/officeart/2005/8/layout/hList6"/>
    <dgm:cxn modelId="{010E232E-9D96-4F40-A0ED-504011C481CC}" type="presOf" srcId="{32A5C2FC-4053-4C1C-BFE7-A7E6714D8DA0}" destId="{FEAF69D4-6A92-4FA7-AB6F-40DB37F2D4FF}" srcOrd="0" destOrd="0" presId="urn:microsoft.com/office/officeart/2005/8/layout/hList6"/>
    <dgm:cxn modelId="{1AE30B35-46D1-4914-96F9-CFE0A14E8BD7}" srcId="{7FAFB0D5-32CE-4065-9B07-B031B266C2A6}" destId="{09AE8183-BEA2-415E-A627-3E14A2A8DFB5}" srcOrd="2" destOrd="0" parTransId="{6EF626BF-61C4-40E8-8818-8FC294540AD4}" sibTransId="{FAC1EB2E-AFA2-438D-8F07-7CD24E3B167B}"/>
    <dgm:cxn modelId="{4357F35E-F66C-4816-B1A7-E5698F6CAA59}" type="presOf" srcId="{A9C8B7EC-11B1-402A-8EFE-44C573B9EF0C}" destId="{F7A72E02-9ECE-4025-BE67-E4545AC1CCEF}" srcOrd="0" destOrd="0" presId="urn:microsoft.com/office/officeart/2005/8/layout/hList6"/>
    <dgm:cxn modelId="{935513D2-CC94-45A6-AF24-11DE782BA3D6}" type="presOf" srcId="{09AE8183-BEA2-415E-A627-3E14A2A8DFB5}" destId="{F26D17B8-E9A6-4BA5-8664-EAD5CA989CF0}" srcOrd="0" destOrd="0" presId="urn:microsoft.com/office/officeart/2005/8/layout/hList6"/>
    <dgm:cxn modelId="{7664218E-4F73-4787-B87E-A8CEDC10D0FA}" type="presOf" srcId="{ADF4B6B9-1603-406A-AEED-E8F9CA2CFB7A}" destId="{25878575-BDAD-4780-8415-F00A914E18D6}" srcOrd="0" destOrd="0" presId="urn:microsoft.com/office/officeart/2005/8/layout/hList6"/>
    <dgm:cxn modelId="{81653076-B435-4317-B362-9E9787263641}" srcId="{7FAFB0D5-32CE-4065-9B07-B031B266C2A6}" destId="{A9C8B7EC-11B1-402A-8EFE-44C573B9EF0C}" srcOrd="1" destOrd="0" parTransId="{0D326A36-76E2-4910-853A-4E76507450A3}" sibTransId="{375E6E79-75A6-4611-B2AF-4BB9057DB211}"/>
    <dgm:cxn modelId="{B55762FD-602E-42B2-B51C-CD0C29527BE3}" type="presParOf" srcId="{9E34CD0A-F522-490E-82C6-1D79DB6666C1}" destId="{FEAF69D4-6A92-4FA7-AB6F-40DB37F2D4FF}" srcOrd="0" destOrd="0" presId="urn:microsoft.com/office/officeart/2005/8/layout/hList6"/>
    <dgm:cxn modelId="{B99A6B99-6766-43AA-975A-5B95680B4822}" type="presParOf" srcId="{9E34CD0A-F522-490E-82C6-1D79DB6666C1}" destId="{A4DDAD79-0D3D-447D-A020-D10EA1F321D9}" srcOrd="1" destOrd="0" presId="urn:microsoft.com/office/officeart/2005/8/layout/hList6"/>
    <dgm:cxn modelId="{39955D3A-DAA5-47AD-9EEF-F1D590F0623A}" type="presParOf" srcId="{9E34CD0A-F522-490E-82C6-1D79DB6666C1}" destId="{F7A72E02-9ECE-4025-BE67-E4545AC1CCEF}" srcOrd="2" destOrd="0" presId="urn:microsoft.com/office/officeart/2005/8/layout/hList6"/>
    <dgm:cxn modelId="{0DE6E5A2-FB61-402C-835F-87F631234392}" type="presParOf" srcId="{9E34CD0A-F522-490E-82C6-1D79DB6666C1}" destId="{521DC6C4-4FB2-4186-A8A7-B6AC354160B9}" srcOrd="3" destOrd="0" presId="urn:microsoft.com/office/officeart/2005/8/layout/hList6"/>
    <dgm:cxn modelId="{96F97708-07D4-4F33-A183-C1F0B2313384}" type="presParOf" srcId="{9E34CD0A-F522-490E-82C6-1D79DB6666C1}" destId="{F26D17B8-E9A6-4BA5-8664-EAD5CA989CF0}" srcOrd="4" destOrd="0" presId="urn:microsoft.com/office/officeart/2005/8/layout/hList6"/>
    <dgm:cxn modelId="{1A953C03-400B-491C-850A-BD26B99202FC}" type="presParOf" srcId="{9E34CD0A-F522-490E-82C6-1D79DB6666C1}" destId="{CFAD5DB4-5054-41ED-BA25-C94E9C2AEF9E}" srcOrd="5" destOrd="0" presId="urn:microsoft.com/office/officeart/2005/8/layout/hList6"/>
    <dgm:cxn modelId="{2D85A35A-DA63-4602-97C0-D99FD2B12F5A}" type="presParOf" srcId="{9E34CD0A-F522-490E-82C6-1D79DB6666C1}" destId="{25878575-BDAD-4780-8415-F00A914E18D6}"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F69D4-6A92-4FA7-AB6F-40DB37F2D4FF}">
      <dsp:nvSpPr>
        <dsp:cNvPr id="0" name=""/>
        <dsp:cNvSpPr/>
      </dsp:nvSpPr>
      <dsp:spPr>
        <a:xfrm rot="16200000">
          <a:off x="-1336921"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IN" sz="1400" kern="1200" dirty="0" smtClean="0"/>
            <a:t>OMICS Group welcomes submissions that are original and technically so as to serve both the developing world and developed countries in the best possible way.</a:t>
          </a:r>
          <a:endParaRPr lang="en-US" sz="1400" kern="1200" dirty="0"/>
        </a:p>
      </dsp:txBody>
      <dsp:txXfrm rot="5400000">
        <a:off x="2057" y="939392"/>
        <a:ext cx="2019002" cy="2818175"/>
      </dsp:txXfrm>
    </dsp:sp>
    <dsp:sp modelId="{F7A72E02-9ECE-4025-BE67-E4545AC1CCEF}">
      <dsp:nvSpPr>
        <dsp:cNvPr id="0" name=""/>
        <dsp:cNvSpPr/>
      </dsp:nvSpPr>
      <dsp:spPr>
        <a:xfrm rot="16200000">
          <a:off x="833506"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OMICS Journals  are poised in excellence by publishing high quality research. </a:t>
          </a:r>
          <a:r>
            <a:rPr lang="en-IN" sz="1400" kern="1200" dirty="0" smtClean="0"/>
            <a:t>OMICS Group follows an Editorial Manager® System peer review process and boasts of a strong and active editorial board.</a:t>
          </a:r>
          <a:endParaRPr lang="en-US" sz="1400" kern="1200" dirty="0"/>
        </a:p>
      </dsp:txBody>
      <dsp:txXfrm rot="5400000">
        <a:off x="2172484" y="939392"/>
        <a:ext cx="2019002" cy="2818175"/>
      </dsp:txXfrm>
    </dsp:sp>
    <dsp:sp modelId="{F26D17B8-E9A6-4BA5-8664-EAD5CA989CF0}">
      <dsp:nvSpPr>
        <dsp:cNvPr id="0" name=""/>
        <dsp:cNvSpPr/>
      </dsp:nvSpPr>
      <dsp:spPr>
        <a:xfrm rot="16200000">
          <a:off x="3003933"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kern="1200" dirty="0" smtClean="0"/>
            <a:t>Editors and reviewers are experts in their field and provide anonymous, unbiased and detailed reviews of all submissions.</a:t>
          </a:r>
          <a:endParaRPr lang="en-US" sz="1400" kern="1200" dirty="0"/>
        </a:p>
      </dsp:txBody>
      <dsp:txXfrm rot="5400000">
        <a:off x="4342911" y="939392"/>
        <a:ext cx="2019002" cy="2818175"/>
      </dsp:txXfrm>
    </dsp:sp>
    <dsp:sp modelId="{25878575-BDAD-4780-8415-F00A914E18D6}">
      <dsp:nvSpPr>
        <dsp:cNvPr id="0" name=""/>
        <dsp:cNvSpPr/>
      </dsp:nvSpPr>
      <dsp:spPr>
        <a:xfrm rot="16200000">
          <a:off x="5174361" y="1338978"/>
          <a:ext cx="4696959" cy="2019002"/>
        </a:xfrm>
        <a:prstGeom prst="flowChartManualOperation">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2550" tIns="0" rIns="82550" bIns="0" numCol="1" spcCol="1270" anchor="ctr" anchorCtr="0">
          <a:noAutofit/>
        </a:bodyPr>
        <a:lstStyle/>
        <a:p>
          <a:pPr lvl="0" algn="ctr" defTabSz="577850" rtl="0">
            <a:lnSpc>
              <a:spcPct val="90000"/>
            </a:lnSpc>
            <a:spcBef>
              <a:spcPct val="0"/>
            </a:spcBef>
            <a:spcAft>
              <a:spcPct val="35000"/>
            </a:spcAft>
          </a:pPr>
          <a:endParaRPr lang="en-IN" sz="1300" kern="1200" dirty="0" smtClean="0"/>
        </a:p>
        <a:p>
          <a:pPr lvl="0" algn="ctr" defTabSz="577850" rtl="0">
            <a:lnSpc>
              <a:spcPct val="90000"/>
            </a:lnSpc>
            <a:spcBef>
              <a:spcPct val="0"/>
            </a:spcBef>
            <a:spcAft>
              <a:spcPct val="35000"/>
            </a:spcAft>
          </a:pPr>
          <a:r>
            <a:rPr lang="en-IN" sz="1300" kern="1200" dirty="0" smtClean="0"/>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1300" kern="1200" dirty="0"/>
        </a:p>
      </dsp:txBody>
      <dsp:txXfrm rot="5400000">
        <a:off x="6513339" y="939392"/>
        <a:ext cx="2019002" cy="281817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image" Target="../media/image7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 Id="rId4" Type="http://schemas.openxmlformats.org/officeDocument/2006/relationships/image" Target="../media/image4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ru-RU"/>
          </a:p>
        </p:txBody>
      </p:sp>
      <p:sp>
        <p:nvSpPr>
          <p:cNvPr id="696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ru-RU"/>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96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ru-RU"/>
          </a:p>
        </p:txBody>
      </p:sp>
      <p:sp>
        <p:nvSpPr>
          <p:cNvPr id="696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1FB54A8-7DA5-41DE-ABB5-33635430BB2A}" type="slidenum">
              <a:rPr lang="ru-RU" altLang="ru-RU"/>
              <a:pPr>
                <a:defRPr/>
              </a:pPr>
              <a:t>‹#›</a:t>
            </a:fld>
            <a:endParaRPr lang="ru-RU" altLang="ru-RU"/>
          </a:p>
        </p:txBody>
      </p:sp>
    </p:spTree>
    <p:extLst>
      <p:ext uri="{BB962C8B-B14F-4D97-AF65-F5344CB8AC3E}">
        <p14:creationId xmlns:p14="http://schemas.microsoft.com/office/powerpoint/2010/main" val="1745911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7C861CE-BFB3-4B47-A809-741265E5264E}" type="slidenum">
              <a:rPr lang="ru-RU" altLang="ru-RU" smtClean="0"/>
              <a:pPr/>
              <a:t>8</a:t>
            </a:fld>
            <a:endParaRPr lang="ru-RU" altLang="ru-RU" smtClean="0"/>
          </a:p>
        </p:txBody>
      </p:sp>
      <p:sp>
        <p:nvSpPr>
          <p:cNvPr id="53251" name="Rectangle 2"/>
          <p:cNvSpPr>
            <a:spLocks noGrp="1" noRot="1" noChangeAspect="1" noChangeArrowheads="1" noTextEdit="1"/>
          </p:cNvSpPr>
          <p:nvPr>
            <p:ph type="sldImg"/>
          </p:nvPr>
        </p:nvSpPr>
        <p:spPr>
          <a:xfrm>
            <a:off x="1144588" y="685800"/>
            <a:ext cx="4572000" cy="3429000"/>
          </a:xfrm>
          <a:ln/>
        </p:spPr>
      </p:sp>
      <p:sp>
        <p:nvSpPr>
          <p:cNvPr id="53252" name="Rectangle 3"/>
          <p:cNvSpPr>
            <a:spLocks noGrp="1" noChangeArrowheads="1"/>
          </p:cNvSpPr>
          <p:nvPr>
            <p:ph type="body" idx="1"/>
          </p:nvPr>
        </p:nvSpPr>
        <p:spPr>
          <a:noFill/>
          <a:ln/>
        </p:spPr>
        <p:txBody>
          <a:bodyPr/>
          <a:lstStyle/>
          <a:p>
            <a:endParaRPr lang="en-US"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1" hangingPunct="1"/>
            <a:fld id="{EF8CF4E6-DAC5-41E8-A7FF-262CB9B2296F}" type="slidenum">
              <a:rPr lang="ru-RU" altLang="ru-RU" sz="1200"/>
              <a:pPr algn="r" eaLnBrk="1" hangingPunct="1"/>
              <a:t>22</a:t>
            </a:fld>
            <a:endParaRPr lang="ru-RU" altLang="ru-RU"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ru-RU"/>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6D76A4A8-6090-4539-B70F-5C474859B764}"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22"/>
          <p:cNvSpPr>
            <a:spLocks noGrp="1"/>
          </p:cNvSpPr>
          <p:nvPr>
            <p:ph type="sldNum" sz="quarter" idx="12"/>
          </p:nvPr>
        </p:nvSpPr>
        <p:spPr/>
        <p:txBody>
          <a:bodyPr/>
          <a:lstStyle>
            <a:lvl1pPr>
              <a:defRPr/>
            </a:lvl1pPr>
          </a:lstStyle>
          <a:p>
            <a:pPr>
              <a:defRPr/>
            </a:pPr>
            <a:fld id="{5B1BB0AB-96BC-4EB1-8F25-BC1C937FCFBF}"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22"/>
          <p:cNvSpPr>
            <a:spLocks noGrp="1"/>
          </p:cNvSpPr>
          <p:nvPr>
            <p:ph type="sldNum" sz="quarter" idx="12"/>
          </p:nvPr>
        </p:nvSpPr>
        <p:spPr/>
        <p:txBody>
          <a:bodyPr/>
          <a:lstStyle>
            <a:lvl1pPr>
              <a:defRPr/>
            </a:lvl1pPr>
          </a:lstStyle>
          <a:p>
            <a:pPr>
              <a:defRPr/>
            </a:pPr>
            <a:fld id="{56D3DE87-374F-4695-82AC-377ABD777EEE}"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AndTx">
  <p:cSld name="Заголовок, диаграмм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Диаграмма 2"/>
          <p:cNvSpPr>
            <a:spLocks noGrp="1"/>
          </p:cNvSpPr>
          <p:nvPr>
            <p:ph type="chart" sz="half" idx="1"/>
          </p:nvPr>
        </p:nvSpPr>
        <p:spPr>
          <a:xfrm>
            <a:off x="685800" y="1981200"/>
            <a:ext cx="3810000" cy="4114800"/>
          </a:xfrm>
        </p:spPr>
        <p:txBody>
          <a:bodyPr>
            <a:normAutofit/>
          </a:bodyPr>
          <a:lstStyle/>
          <a:p>
            <a:pPr lvl="0"/>
            <a:endParaRPr lang="ru-RU" noProof="0" smtClean="0"/>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
          <p:cNvSpPr>
            <a:spLocks noGrp="1" noChangeArrowheads="1"/>
          </p:cNvSpPr>
          <p:nvPr>
            <p:ph type="dt" sz="half" idx="10"/>
          </p:nvPr>
        </p:nvSpPr>
        <p:spPr/>
        <p:txBody>
          <a:bodyPr/>
          <a:lstStyle>
            <a:lvl1pPr>
              <a:defRPr/>
            </a:lvl1pPr>
          </a:lstStyle>
          <a:p>
            <a:pPr>
              <a:defRPr/>
            </a:pPr>
            <a:endParaRPr lang="ru-RU"/>
          </a:p>
        </p:txBody>
      </p:sp>
      <p:sp>
        <p:nvSpPr>
          <p:cNvPr id="6" name="Rectangle 7"/>
          <p:cNvSpPr>
            <a:spLocks noGrp="1" noChangeArrowheads="1"/>
          </p:cNvSpPr>
          <p:nvPr>
            <p:ph type="ftr" sz="quarter" idx="11"/>
          </p:nvPr>
        </p:nvSpPr>
        <p:spPr/>
        <p:txBody>
          <a:bodyPr/>
          <a:lstStyle>
            <a:lvl1pPr>
              <a:defRPr/>
            </a:lvl1pPr>
          </a:lstStyle>
          <a:p>
            <a:pPr>
              <a:defRPr/>
            </a:pPr>
            <a:endParaRPr lang="ru-RU"/>
          </a:p>
        </p:txBody>
      </p:sp>
      <p:sp>
        <p:nvSpPr>
          <p:cNvPr id="7" name="Rectangle 8"/>
          <p:cNvSpPr>
            <a:spLocks noGrp="1" noChangeArrowheads="1"/>
          </p:cNvSpPr>
          <p:nvPr>
            <p:ph type="sldNum" sz="quarter" idx="12"/>
          </p:nvPr>
        </p:nvSpPr>
        <p:spPr/>
        <p:txBody>
          <a:bodyPr/>
          <a:lstStyle>
            <a:lvl1pPr>
              <a:defRPr/>
            </a:lvl1pPr>
          </a:lstStyle>
          <a:p>
            <a:pPr>
              <a:defRPr/>
            </a:pPr>
            <a:fld id="{F1DC5FB9-CD94-4CBB-BF52-E77EC0FF4479}" type="slidenum">
              <a:rPr lang="ru-RU" altLang="ru-RU"/>
              <a:pPr>
                <a:defRPr/>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85800" y="609600"/>
            <a:ext cx="77724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6858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9812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6858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4114800"/>
            <a:ext cx="38100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
          <p:cNvSpPr>
            <a:spLocks noGrp="1" noChangeArrowheads="1"/>
          </p:cNvSpPr>
          <p:nvPr>
            <p:ph type="dt" sz="half" idx="10"/>
          </p:nvPr>
        </p:nvSpPr>
        <p:spPr/>
        <p:txBody>
          <a:bodyPr/>
          <a:lstStyle>
            <a:lvl1pPr>
              <a:defRPr/>
            </a:lvl1pPr>
          </a:lstStyle>
          <a:p>
            <a:pPr>
              <a:defRPr/>
            </a:pPr>
            <a:endParaRPr lang="ru-RU"/>
          </a:p>
        </p:txBody>
      </p:sp>
      <p:sp>
        <p:nvSpPr>
          <p:cNvPr id="8" name="Rectangle 7"/>
          <p:cNvSpPr>
            <a:spLocks noGrp="1" noChangeArrowheads="1"/>
          </p:cNvSpPr>
          <p:nvPr>
            <p:ph type="ftr" sz="quarter" idx="11"/>
          </p:nvPr>
        </p:nvSpPr>
        <p:spPr/>
        <p:txBody>
          <a:bodyPr/>
          <a:lstStyle>
            <a:lvl1pPr>
              <a:defRPr/>
            </a:lvl1pPr>
          </a:lstStyle>
          <a:p>
            <a:pPr>
              <a:defRPr/>
            </a:pPr>
            <a:endParaRPr lang="ru-RU"/>
          </a:p>
        </p:txBody>
      </p:sp>
      <p:sp>
        <p:nvSpPr>
          <p:cNvPr id="9" name="Rectangle 8"/>
          <p:cNvSpPr>
            <a:spLocks noGrp="1" noChangeArrowheads="1"/>
          </p:cNvSpPr>
          <p:nvPr>
            <p:ph type="sldNum" sz="quarter" idx="12"/>
          </p:nvPr>
        </p:nvSpPr>
        <p:spPr/>
        <p:txBody>
          <a:bodyPr/>
          <a:lstStyle>
            <a:lvl1pPr>
              <a:defRPr/>
            </a:lvl1pPr>
          </a:lstStyle>
          <a:p>
            <a:pPr>
              <a:defRPr/>
            </a:pPr>
            <a:fld id="{A03C2697-94AA-4375-AA61-02D590BA936E}" type="slidenum">
              <a:rPr lang="ru-RU" altLang="ru-RU"/>
              <a:pPr>
                <a:defRPr/>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plash">
    <p:spTree>
      <p:nvGrpSpPr>
        <p:cNvPr id="1" name=""/>
        <p:cNvGrpSpPr/>
        <p:nvPr/>
      </p:nvGrpSpPr>
      <p:grpSpPr>
        <a:xfrm>
          <a:off x="0" y="0"/>
          <a:ext cx="0" cy="0"/>
          <a:chOff x="0" y="0"/>
          <a:chExt cx="0" cy="0"/>
        </a:xfrm>
      </p:grpSpPr>
      <p:pic>
        <p:nvPicPr>
          <p:cNvPr id="2" name="Picture 8" descr="AVE_PPT_Template_R5_SPL.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userDrawn="1"/>
        </p:nvSpPr>
        <p:spPr bwMode="auto">
          <a:xfrm>
            <a:off x="6042025" y="6508750"/>
            <a:ext cx="281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sz="1000" dirty="0" smtClean="0">
                <a:solidFill>
                  <a:srgbClr val="C9C9C9"/>
                </a:solidFill>
              </a:rPr>
              <a:t>© </a:t>
            </a:r>
            <a:r>
              <a:rPr lang="en-US" sz="1000" dirty="0" err="1" smtClean="0">
                <a:solidFill>
                  <a:srgbClr val="C9C9C9"/>
                </a:solidFill>
              </a:rPr>
              <a:t>Avedro</a:t>
            </a:r>
            <a:r>
              <a:rPr lang="en-US" sz="1000" dirty="0" smtClean="0">
                <a:solidFill>
                  <a:srgbClr val="C9C9C9"/>
                </a:solidFill>
              </a:rPr>
              <a:t>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endParaRPr lang="ru-RU"/>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95297DF-4D14-4087-A1D9-80B48800FCF4}"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a:p>
        </p:txBody>
      </p:sp>
      <p:sp>
        <p:nvSpPr>
          <p:cNvPr id="5" name="Isosceles Triangle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endParaRPr lang="ru-RU"/>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2F54E3A9-E0B4-4718-95B0-2C8DD1EA8F93}" type="slidenum">
              <a:rPr lang="ru-RU" altLang="ru-RU"/>
              <a:pPr>
                <a:defRPr/>
              </a:pPr>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ru-RU"/>
          </a:p>
        </p:txBody>
      </p:sp>
      <p:sp>
        <p:nvSpPr>
          <p:cNvPr id="6" name="Footer Placeholder 2"/>
          <p:cNvSpPr>
            <a:spLocks noGrp="1"/>
          </p:cNvSpPr>
          <p:nvPr>
            <p:ph type="ftr" sz="quarter" idx="11"/>
          </p:nvPr>
        </p:nvSpPr>
        <p:spPr/>
        <p:txBody>
          <a:bodyPr/>
          <a:lstStyle>
            <a:lvl1pPr>
              <a:defRPr/>
            </a:lvl1pPr>
          </a:lstStyle>
          <a:p>
            <a:pPr>
              <a:defRPr/>
            </a:pPr>
            <a:endParaRPr lang="ru-RU"/>
          </a:p>
        </p:txBody>
      </p:sp>
      <p:sp>
        <p:nvSpPr>
          <p:cNvPr id="7" name="Slide Number Placeholder 22"/>
          <p:cNvSpPr>
            <a:spLocks noGrp="1"/>
          </p:cNvSpPr>
          <p:nvPr>
            <p:ph type="sldNum" sz="quarter" idx="12"/>
          </p:nvPr>
        </p:nvSpPr>
        <p:spPr/>
        <p:txBody>
          <a:bodyPr/>
          <a:lstStyle>
            <a:lvl1pPr>
              <a:defRPr/>
            </a:lvl1pPr>
          </a:lstStyle>
          <a:p>
            <a:pPr>
              <a:defRPr/>
            </a:pPr>
            <a:fld id="{1DBC2392-A6EF-4069-AEF6-CACBE7B9E752}" type="slidenum">
              <a:rPr lang="ru-RU" altLang="ru-RU"/>
              <a:pPr>
                <a:defRPr/>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endParaRPr lang="ru-RU"/>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C3758B71-B8AB-4054-B544-A3720FDCB776}" type="slidenum">
              <a:rPr lang="ru-RU" altLang="ru-RU"/>
              <a:pPr>
                <a:defRPr/>
              </a:pPr>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ru-RU"/>
          </a:p>
        </p:txBody>
      </p:sp>
      <p:sp>
        <p:nvSpPr>
          <p:cNvPr id="4" name="Footer Placeholder 2"/>
          <p:cNvSpPr>
            <a:spLocks noGrp="1"/>
          </p:cNvSpPr>
          <p:nvPr>
            <p:ph type="ftr" sz="quarter" idx="11"/>
          </p:nvPr>
        </p:nvSpPr>
        <p:spPr/>
        <p:txBody>
          <a:bodyPr/>
          <a:lstStyle>
            <a:lvl1pPr>
              <a:defRPr/>
            </a:lvl1pPr>
          </a:lstStyle>
          <a:p>
            <a:pPr>
              <a:defRPr/>
            </a:pPr>
            <a:endParaRPr lang="ru-RU"/>
          </a:p>
        </p:txBody>
      </p:sp>
      <p:sp>
        <p:nvSpPr>
          <p:cNvPr id="5" name="Slide Number Placeholder 22"/>
          <p:cNvSpPr>
            <a:spLocks noGrp="1"/>
          </p:cNvSpPr>
          <p:nvPr>
            <p:ph type="sldNum" sz="quarter" idx="12"/>
          </p:nvPr>
        </p:nvSpPr>
        <p:spPr/>
        <p:txBody>
          <a:bodyPr/>
          <a:lstStyle>
            <a:lvl1pPr>
              <a:defRPr/>
            </a:lvl1pPr>
          </a:lstStyle>
          <a:p>
            <a:pPr>
              <a:defRPr/>
            </a:pPr>
            <a:fld id="{B752EF5A-114D-4134-8CF6-1784654E4B59}" type="slidenum">
              <a:rPr lang="ru-RU" altLang="ru-RU"/>
              <a:pPr>
                <a:defRPr/>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ru-RU"/>
          </a:p>
        </p:txBody>
      </p:sp>
      <p:sp>
        <p:nvSpPr>
          <p:cNvPr id="3" name="Footer Placeholder 2"/>
          <p:cNvSpPr>
            <a:spLocks noGrp="1"/>
          </p:cNvSpPr>
          <p:nvPr>
            <p:ph type="ftr" sz="quarter" idx="11"/>
          </p:nvPr>
        </p:nvSpPr>
        <p:spPr/>
        <p:txBody>
          <a:bodyPr/>
          <a:lstStyle>
            <a:lvl1pPr>
              <a:defRPr/>
            </a:lvl1pPr>
          </a:lstStyle>
          <a:p>
            <a:pPr>
              <a:defRPr/>
            </a:pPr>
            <a:endParaRPr lang="ru-RU"/>
          </a:p>
        </p:txBody>
      </p:sp>
      <p:sp>
        <p:nvSpPr>
          <p:cNvPr id="4" name="Slide Number Placeholder 22"/>
          <p:cNvSpPr>
            <a:spLocks noGrp="1"/>
          </p:cNvSpPr>
          <p:nvPr>
            <p:ph type="sldNum" sz="quarter" idx="12"/>
          </p:nvPr>
        </p:nvSpPr>
        <p:spPr/>
        <p:txBody>
          <a:bodyPr/>
          <a:lstStyle>
            <a:lvl1pPr>
              <a:defRPr/>
            </a:lvl1pPr>
          </a:lstStyle>
          <a:p>
            <a:pPr>
              <a:defRPr/>
            </a:pPr>
            <a:fld id="{150525D1-F5E7-42F4-B1CE-2F95573EAE4D}" type="slidenum">
              <a:rPr lang="ru-RU" altLang="ru-RU"/>
              <a:pPr>
                <a:defRPr/>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endParaRPr lang="ru-RU"/>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1D8C24CF-F656-415F-947B-718D8A07BEE8}" type="slidenum">
              <a:rPr lang="ru-RU" altLang="ru-RU"/>
              <a:pPr>
                <a:defRPr/>
              </a:pPr>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endParaRPr lang="ru-RU"/>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397E121E-50A9-4295-AC71-7A91624A7297}" type="slidenum">
              <a:rPr lang="ru-RU" altLang="ru-RU"/>
              <a:pPr>
                <a:defRPr/>
              </a:pPr>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ru-RU"/>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ru-RU"/>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4AF16F3E-27EE-4A39-B481-BD03DFBD939B}" type="slidenum">
              <a:rPr lang="ru-RU" altLang="ru-RU"/>
              <a:pPr>
                <a:defRPr/>
              </a:pPr>
              <a:t>‹#›</a:t>
            </a:fld>
            <a:endParaRPr lang="ru-RU" altLang="ru-RU"/>
          </a:p>
        </p:txBody>
      </p:sp>
    </p:spTree>
  </p:cSld>
  <p:clrMap bg1="dk1" tx1="lt1" bg2="dk2" tx2="lt2" accent1="accent1" accent2="accent2" accent3="accent3" accent4="accent4" accent5="accent5" accent6="accent6" hlink="hlink" folHlink="folHlink"/>
  <p:sldLayoutIdLst>
    <p:sldLayoutId id="2147485002" r:id="rId1"/>
    <p:sldLayoutId id="2147485003" r:id="rId2"/>
    <p:sldLayoutId id="2147485004" r:id="rId3"/>
    <p:sldLayoutId id="2147484997" r:id="rId4"/>
    <p:sldLayoutId id="2147485005" r:id="rId5"/>
    <p:sldLayoutId id="2147484998" r:id="rId6"/>
    <p:sldLayoutId id="2147484999" r:id="rId7"/>
    <p:sldLayoutId id="2147485006" r:id="rId8"/>
    <p:sldLayoutId id="2147485007" r:id="rId9"/>
    <p:sldLayoutId id="2147485000" r:id="rId10"/>
    <p:sldLayoutId id="2147485001" r:id="rId11"/>
    <p:sldLayoutId id="2147485008" r:id="rId12"/>
    <p:sldLayoutId id="2147485009" r:id="rId13"/>
    <p:sldLayoutId id="2147485010" r:id="rId14"/>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planetolog.ru/map-continent-big.php?id=ARC&amp;scheme=3" TargetMode="Externa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oleObject" Target="../embeddings/Microsoft_Excel_97-2003_Worksheet5.xls"/></Relationships>
</file>

<file path=ppt/slides/_rels/slide1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omicsonline.org/Submitmanuscript.php" TargetMode="Externa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oleObject" Target="../embeddings/oleObject7.bin"/><Relationship Id="rId7" Type="http://schemas.openxmlformats.org/officeDocument/2006/relationships/oleObject" Target="../embeddings/Microsoft_Excel_97-2003_Worksheet7.xls"/><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3.emf"/><Relationship Id="rId4" Type="http://schemas.openxmlformats.org/officeDocument/2006/relationships/oleObject" Target="../embeddings/Microsoft_Excel_97-2003_Worksheet6.xls"/><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35.emf"/><Relationship Id="rId4" Type="http://schemas.openxmlformats.org/officeDocument/2006/relationships/oleObject" Target="../embeddings/oleObject9.bin"/></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5.pn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5.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4.emf"/><Relationship Id="rId11" Type="http://schemas.openxmlformats.org/officeDocument/2006/relationships/image" Target="../media/image5.png"/><Relationship Id="rId5" Type="http://schemas.openxmlformats.org/officeDocument/2006/relationships/oleObject" Target="../embeddings/oleObject11.bin"/><Relationship Id="rId10" Type="http://schemas.openxmlformats.org/officeDocument/2006/relationships/image" Target="../media/image46.emf"/><Relationship Id="rId4" Type="http://schemas.openxmlformats.org/officeDocument/2006/relationships/image" Target="../media/image43.emf"/><Relationship Id="rId9" Type="http://schemas.openxmlformats.org/officeDocument/2006/relationships/oleObject" Target="../embeddings/oleObject13.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9.png"/><Relationship Id="rId3" Type="http://schemas.openxmlformats.org/officeDocument/2006/relationships/oleObject" Target="../embeddings/oleObject14.bin"/><Relationship Id="rId7" Type="http://schemas.openxmlformats.org/officeDocument/2006/relationships/image" Target="../media/image51.jpeg"/><Relationship Id="rId12" Type="http://schemas.openxmlformats.org/officeDocument/2006/relationships/oleObject" Target="../embeddings/Microsoft_Excel_97-2003_Worksheet10.xls"/><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0.jpeg"/><Relationship Id="rId11" Type="http://schemas.openxmlformats.org/officeDocument/2006/relationships/oleObject" Target="../embeddings/oleObject16.bin"/><Relationship Id="rId5" Type="http://schemas.openxmlformats.org/officeDocument/2006/relationships/image" Target="../media/image47.png"/><Relationship Id="rId10" Type="http://schemas.openxmlformats.org/officeDocument/2006/relationships/image" Target="../media/image48.png"/><Relationship Id="rId4" Type="http://schemas.openxmlformats.org/officeDocument/2006/relationships/oleObject" Target="../embeddings/Microsoft_Excel_97-2003_Worksheet8.xls"/><Relationship Id="rId9" Type="http://schemas.openxmlformats.org/officeDocument/2006/relationships/oleObject" Target="../embeddings/Microsoft_Excel_97-2003_Worksheet9.xls"/><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png"/><Relationship Id="rId2" Type="http://schemas.openxmlformats.org/officeDocument/2006/relationships/image" Target="../media/image52.jpeg"/><Relationship Id="rId1" Type="http://schemas.openxmlformats.org/officeDocument/2006/relationships/slideLayout" Target="../slideLayouts/slideLayout7.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8.jpeg"/><Relationship Id="rId7" Type="http://schemas.openxmlformats.org/officeDocument/2006/relationships/image" Target="../media/image60.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7.emf"/><Relationship Id="rId5" Type="http://schemas.openxmlformats.org/officeDocument/2006/relationships/oleObject" Target="../embeddings/oleObject17.bin"/><Relationship Id="rId10" Type="http://schemas.openxmlformats.org/officeDocument/2006/relationships/image" Target="../media/image5.png"/><Relationship Id="rId4" Type="http://schemas.openxmlformats.org/officeDocument/2006/relationships/image" Target="../media/image59.jpeg"/><Relationship Id="rId9" Type="http://schemas.openxmlformats.org/officeDocument/2006/relationships/image" Target="../media/image62.jpeg"/></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1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hyperlink" Target="mailto:aging@mail.ru"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oleObject" Target="../embeddings/oleObject18.bin"/><Relationship Id="rId7" Type="http://schemas.openxmlformats.org/officeDocument/2006/relationships/oleObject" Target="../embeddings/Microsoft_Excel_97-2003_Worksheet12.xls"/><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9.bin"/><Relationship Id="rId5" Type="http://schemas.openxmlformats.org/officeDocument/2006/relationships/image" Target="../media/image71.png"/><Relationship Id="rId4" Type="http://schemas.openxmlformats.org/officeDocument/2006/relationships/oleObject" Target="../embeddings/Microsoft_Excel_97-2003_Worksheet11.xls"/><Relationship Id="rId9"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3.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w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conferenceseries.com/" TargetMode="External"/><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omicsonline.org/membership.php" TargetMode="External"/><Relationship Id="rId2" Type="http://schemas.openxmlformats.org/officeDocument/2006/relationships/image" Target="../media/image79.png"/><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80.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http://www.musculatura.ru/KOV02.gif" TargetMode="Externa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oleObject" Target="../embeddings/Microsoft_Excel_97-2003_Worksheet2.xls"/></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3.bin"/><Relationship Id="rId7" Type="http://schemas.openxmlformats.org/officeDocument/2006/relationships/oleObject" Target="../embeddings/Microsoft_Excel_97-2003_Worksheet4.xls"/><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5.png"/><Relationship Id="rId5" Type="http://schemas.openxmlformats.org/officeDocument/2006/relationships/image" Target="../media/image11.png"/><Relationship Id="rId10" Type="http://schemas.openxmlformats.org/officeDocument/2006/relationships/image" Target="../media/image14.png"/><Relationship Id="rId4" Type="http://schemas.openxmlformats.org/officeDocument/2006/relationships/oleObject" Target="../embeddings/Microsoft_Excel_97-2003_Worksheet3.xls"/><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533400"/>
            <a:ext cx="9129712" cy="525780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IN" sz="2000" dirty="0" smtClean="0">
              <a:solidFill>
                <a:schemeClr val="bg2">
                  <a:lumMod val="10000"/>
                </a:schemeClr>
              </a:solidFill>
              <a:latin typeface="Centaur" panose="02030504050205020304" pitchFamily="18" charset="0"/>
            </a:endParaRPr>
          </a:p>
          <a:p>
            <a:pPr algn="ctr">
              <a:defRPr/>
            </a:pPr>
            <a:r>
              <a:rPr lang="en-IN" sz="2000" dirty="0" smtClean="0">
                <a:solidFill>
                  <a:schemeClr val="bg2">
                    <a:lumMod val="10000"/>
                  </a:schemeClr>
                </a:solidFill>
                <a:latin typeface="Centaur" panose="02030504050205020304" pitchFamily="18" charset="0"/>
              </a:rPr>
              <a:t>OMICS 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a:t>
            </a:r>
            <a:r>
              <a:rPr lang="en-IN" dirty="0"/>
              <a:t>possible</a:t>
            </a:r>
            <a:r>
              <a:rPr lang="en-IN" sz="2000" dirty="0">
                <a:solidFill>
                  <a:schemeClr val="bg2">
                    <a:lumMod val="10000"/>
                  </a:schemeClr>
                </a:solidFill>
                <a:latin typeface="Centaur" panose="02030504050205020304" pitchFamily="18" charset="0"/>
              </a:rPr>
              <a:t>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International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492125"/>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a:t>
            </a:r>
            <a:r>
              <a:rPr lang="en-US" sz="3200" b="1" dirty="0" smtClean="0">
                <a:solidFill>
                  <a:schemeClr val="accent4">
                    <a:lumMod val="10000"/>
                  </a:schemeClr>
                </a:solidFill>
                <a:latin typeface="Modern No. 20" pitchFamily="18" charset="0"/>
              </a:rPr>
              <a:t>Journals</a:t>
            </a:r>
            <a:r>
              <a:rPr lang="en-US" sz="3200" b="1" dirty="0" smtClean="0">
                <a:solidFill>
                  <a:schemeClr val="accent4">
                    <a:lumMod val="10000"/>
                  </a:schemeClr>
                </a:solidFill>
                <a:latin typeface="Baskerville Old Face" panose="02020602080505020303" pitchFamily="18" charset="0"/>
              </a:rPr>
              <a:t> are welcoming Submissions</a:t>
            </a:r>
            <a:endParaRPr lang="en-US" sz="3200" dirty="0">
              <a:solidFill>
                <a:schemeClr val="accent4">
                  <a:lumMod val="10000"/>
                </a:schemeClr>
              </a:solidFill>
            </a:endParaRPr>
          </a:p>
        </p:txBody>
      </p:sp>
    </p:spTree>
    <p:extLst>
      <p:ext uri="{BB962C8B-B14F-4D97-AF65-F5344CB8AC3E}">
        <p14:creationId xmlns:p14="http://schemas.microsoft.com/office/powerpoint/2010/main" val="3176084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85000"/>
              </a:schemeClr>
            </a:gs>
            <a:gs pos="100000">
              <a:schemeClr val="bg2"/>
            </a:gs>
          </a:gsLst>
          <a:lin ang="5400000" scaled="0"/>
          <a:tileRect/>
        </a:gra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550984" y="990600"/>
            <a:ext cx="8001000" cy="990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marL="484632" indent="0" eaLnBrk="1" fontAlgn="auto" hangingPunct="1">
              <a:spcAft>
                <a:spcPts val="0"/>
              </a:spcAft>
              <a:defRPr/>
            </a:pPr>
            <a:r>
              <a:rPr lang="ru-RU" altLang="ru-RU" sz="3200" b="1" dirty="0" smtClean="0">
                <a:solidFill>
                  <a:schemeClr val="accent1">
                    <a:tint val="83000"/>
                    <a:satMod val="150000"/>
                  </a:schemeClr>
                </a:solidFill>
                <a:effectLst/>
              </a:rPr>
              <a:t/>
            </a:r>
            <a:br>
              <a:rPr lang="ru-RU" altLang="ru-RU" sz="3200" b="1" dirty="0" smtClean="0">
                <a:solidFill>
                  <a:schemeClr val="accent1">
                    <a:tint val="83000"/>
                    <a:satMod val="150000"/>
                  </a:schemeClr>
                </a:solidFill>
                <a:effectLst/>
              </a:rPr>
            </a:br>
            <a:r>
              <a:rPr lang="ru-RU" altLang="ru-RU" sz="3200" b="1" dirty="0" smtClean="0">
                <a:solidFill>
                  <a:schemeClr val="accent1">
                    <a:tint val="83000"/>
                    <a:satMod val="150000"/>
                  </a:schemeClr>
                </a:solidFill>
                <a:effectLst/>
              </a:rPr>
              <a:t/>
            </a:r>
            <a:br>
              <a:rPr lang="ru-RU" altLang="ru-RU" sz="3200" b="1" dirty="0" smtClean="0">
                <a:solidFill>
                  <a:schemeClr val="accent1">
                    <a:tint val="83000"/>
                    <a:satMod val="150000"/>
                  </a:schemeClr>
                </a:solidFill>
                <a:effectLst/>
              </a:rPr>
            </a:br>
            <a:r>
              <a:rPr lang="ru-RU" altLang="ru-RU" sz="2400" b="1" dirty="0" smtClean="0">
                <a:solidFill>
                  <a:srgbClr val="A50021"/>
                </a:solidFill>
                <a:effectLst/>
              </a:rPr>
              <a:t>Relative risk of breast cancer in shift-worker nurses</a:t>
            </a:r>
            <a:br>
              <a:rPr lang="ru-RU" altLang="ru-RU" sz="2400" b="1" dirty="0" smtClean="0">
                <a:solidFill>
                  <a:srgbClr val="A50021"/>
                </a:solidFill>
                <a:effectLst/>
              </a:rPr>
            </a:br>
            <a:r>
              <a:rPr lang="ru-RU" altLang="ru-RU" sz="2400" dirty="0" smtClean="0">
                <a:solidFill>
                  <a:srgbClr val="A50021"/>
                </a:solidFill>
                <a:effectLst/>
              </a:rPr>
              <a:t/>
            </a:r>
            <a:br>
              <a:rPr lang="ru-RU" altLang="ru-RU" sz="2400" dirty="0" smtClean="0">
                <a:solidFill>
                  <a:srgbClr val="A50021"/>
                </a:solidFill>
                <a:effectLst/>
              </a:rPr>
            </a:br>
            <a:r>
              <a:rPr lang="ru-RU" altLang="ru-RU" sz="2400" dirty="0" smtClean="0">
                <a:solidFill>
                  <a:srgbClr val="A50021"/>
                </a:solidFill>
                <a:effectLst/>
              </a:rPr>
              <a:t/>
            </a:r>
            <a:br>
              <a:rPr lang="ru-RU" altLang="ru-RU" sz="2400" dirty="0" smtClean="0">
                <a:solidFill>
                  <a:srgbClr val="A50021"/>
                </a:solidFill>
                <a:effectLst/>
              </a:rPr>
            </a:br>
            <a:endParaRPr lang="ru-RU" altLang="ru-RU" sz="2400" dirty="0" smtClean="0">
              <a:solidFill>
                <a:srgbClr val="A50021"/>
              </a:solidFill>
              <a:effectLst/>
            </a:endParaRPr>
          </a:p>
        </p:txBody>
      </p:sp>
      <p:sp>
        <p:nvSpPr>
          <p:cNvPr id="50179" name="Text Box 3"/>
          <p:cNvSpPr txBox="1">
            <a:spLocks noChangeArrowheads="1"/>
          </p:cNvSpPr>
          <p:nvPr/>
        </p:nvSpPr>
        <p:spPr bwMode="auto">
          <a:xfrm>
            <a:off x="973138" y="2062163"/>
            <a:ext cx="7543800" cy="3600450"/>
          </a:xfrm>
          <a:prstGeom prst="rect">
            <a:avLst/>
          </a:prstGeom>
          <a:solidFill>
            <a:srgbClr val="66FFFF"/>
          </a:solidFill>
          <a:ln w="12700">
            <a:noFill/>
            <a:miter lim="800000"/>
            <a:headEnd type="none" w="sm" len="sm"/>
            <a:tailEnd type="none" w="sm" len="sm"/>
          </a:ln>
        </p:spPr>
        <p:txBody>
          <a:bodyPr>
            <a:spAutoFit/>
          </a:bodyPr>
          <a:lstStyle/>
          <a:p>
            <a:pPr defTabSz="762000">
              <a:defRPr/>
            </a:pPr>
            <a:r>
              <a:rPr lang="en-US" sz="2800" b="1" dirty="0">
                <a:solidFill>
                  <a:schemeClr val="bg2"/>
                </a:solidFill>
                <a:latin typeface="Arial" pitchFamily="34" charset="0"/>
              </a:rPr>
              <a:t>Occupation, years     Breast carcinoma, RR</a:t>
            </a:r>
          </a:p>
          <a:p>
            <a:pPr defTabSz="762000">
              <a:defRPr/>
            </a:pPr>
            <a:r>
              <a:rPr lang="en-US" sz="2800" b="1" dirty="0">
                <a:solidFill>
                  <a:schemeClr val="bg2"/>
                </a:solidFill>
                <a:latin typeface="Arial" pitchFamily="34" charset="0"/>
              </a:rPr>
              <a:t>____________________________________  1 - 14 years                  1.08 (0.99 - 1.18)</a:t>
            </a:r>
          </a:p>
          <a:p>
            <a:pPr defTabSz="762000">
              <a:defRPr/>
            </a:pPr>
            <a:endParaRPr lang="en-US" sz="2800" b="1" dirty="0">
              <a:solidFill>
                <a:schemeClr val="bg2"/>
              </a:solidFill>
              <a:latin typeface="Arial" pitchFamily="34" charset="0"/>
            </a:endParaRPr>
          </a:p>
          <a:p>
            <a:pPr defTabSz="762000">
              <a:defRPr/>
            </a:pPr>
            <a:r>
              <a:rPr lang="en-US" sz="2800" b="1" dirty="0">
                <a:solidFill>
                  <a:schemeClr val="bg2"/>
                </a:solidFill>
                <a:latin typeface="Arial" pitchFamily="34" charset="0"/>
              </a:rPr>
              <a:t>15 - 29 years                1.08 (0.90 - 1.30)</a:t>
            </a:r>
          </a:p>
          <a:p>
            <a:pPr defTabSz="762000">
              <a:defRPr/>
            </a:pPr>
            <a:endParaRPr lang="en-US" sz="2800" b="1" dirty="0">
              <a:solidFill>
                <a:schemeClr val="bg2"/>
              </a:solidFill>
              <a:latin typeface="Arial" pitchFamily="34" charset="0"/>
            </a:endParaRPr>
          </a:p>
          <a:p>
            <a:pPr defTabSz="762000">
              <a:defRPr/>
            </a:pPr>
            <a:r>
              <a:rPr lang="en-US" sz="2800" b="1" dirty="0">
                <a:solidFill>
                  <a:schemeClr val="bg2"/>
                </a:solidFill>
                <a:latin typeface="Arial" pitchFamily="34" charset="0"/>
              </a:rPr>
              <a:t> 30+ years                    1.36 (1.04 - 1.78)</a:t>
            </a:r>
          </a:p>
          <a:p>
            <a:pPr defTabSz="762000">
              <a:defRPr/>
            </a:pPr>
            <a:endParaRPr lang="en-US" sz="1400" b="1" i="1" dirty="0">
              <a:solidFill>
                <a:srgbClr val="A50021"/>
              </a:solidFill>
              <a:latin typeface="+mj-lt"/>
            </a:endParaRPr>
          </a:p>
          <a:p>
            <a:pPr algn="r" defTabSz="762000">
              <a:defRPr/>
            </a:pPr>
            <a:r>
              <a:rPr lang="en-US" sz="1800" b="1" i="1" dirty="0">
                <a:solidFill>
                  <a:srgbClr val="A50021"/>
                </a:solidFill>
                <a:latin typeface="+mj-lt"/>
              </a:rPr>
              <a:t>S</a:t>
            </a:r>
            <a:r>
              <a:rPr lang="ru-RU" sz="1800" b="1" i="1" dirty="0" err="1">
                <a:solidFill>
                  <a:srgbClr val="A50021"/>
                </a:solidFill>
                <a:latin typeface="+mj-lt"/>
              </a:rPr>
              <a:t>chernhammer</a:t>
            </a:r>
            <a:r>
              <a:rPr lang="ru-RU" sz="1800" b="1" i="1" dirty="0">
                <a:solidFill>
                  <a:srgbClr val="A50021"/>
                </a:solidFill>
                <a:latin typeface="+mj-lt"/>
              </a:rPr>
              <a:t> E. </a:t>
            </a:r>
            <a:r>
              <a:rPr lang="en-US" sz="1800" b="1" i="1" dirty="0">
                <a:solidFill>
                  <a:srgbClr val="A50021"/>
                </a:solidFill>
                <a:latin typeface="+mj-lt"/>
              </a:rPr>
              <a:t>et</a:t>
            </a:r>
            <a:r>
              <a:rPr lang="ru-RU" sz="1800" b="1" i="1" dirty="0">
                <a:solidFill>
                  <a:srgbClr val="A50021"/>
                </a:solidFill>
                <a:latin typeface="+mj-lt"/>
              </a:rPr>
              <a:t> </a:t>
            </a:r>
            <a:r>
              <a:rPr lang="en-US" sz="1800" b="1" i="1" dirty="0">
                <a:solidFill>
                  <a:srgbClr val="A50021"/>
                </a:solidFill>
                <a:latin typeface="+mj-lt"/>
              </a:rPr>
              <a:t>al</a:t>
            </a:r>
            <a:r>
              <a:rPr lang="ru-RU" sz="1800" b="1" i="1" dirty="0">
                <a:solidFill>
                  <a:srgbClr val="A50021"/>
                </a:solidFill>
                <a:latin typeface="+mj-lt"/>
              </a:rPr>
              <a:t>., 2001</a:t>
            </a:r>
            <a:endParaRPr lang="en-US" sz="1800" b="1" dirty="0">
              <a:solidFill>
                <a:schemeClr val="bg2"/>
              </a:solidFill>
              <a:latin typeface="Arial" pitchFamily="34" charset="0"/>
            </a:endParaRPr>
          </a:p>
        </p:txBody>
      </p:sp>
      <p:sp>
        <p:nvSpPr>
          <p:cNvPr id="20484" name="TextBox 3"/>
          <p:cNvSpPr txBox="1">
            <a:spLocks noChangeArrowheads="1"/>
          </p:cNvSpPr>
          <p:nvPr/>
        </p:nvSpPr>
        <p:spPr bwMode="auto">
          <a:xfrm>
            <a:off x="609600" y="5638800"/>
            <a:ext cx="8001000" cy="1077913"/>
          </a:xfrm>
          <a:prstGeom prst="rect">
            <a:avLst/>
          </a:prstGeom>
          <a:noFill/>
          <a:ln w="9525">
            <a:noFill/>
            <a:miter lim="800000"/>
            <a:headEnd/>
            <a:tailEnd/>
          </a:ln>
        </p:spPr>
        <p:txBody>
          <a:bodyPr>
            <a:spAutoFit/>
          </a:bodyPr>
          <a:lstStyle/>
          <a:p>
            <a:pPr eaLnBrk="1" hangingPunct="1"/>
            <a:r>
              <a:rPr lang="en-US" altLang="ru-RU" sz="1600" b="1">
                <a:solidFill>
                  <a:srgbClr val="FFFF00"/>
                </a:solidFill>
                <a:latin typeface="Arial" pitchFamily="34" charset="0"/>
              </a:rPr>
              <a:t>Every 5 year increase of exposure to night shift work correspondingly enhance the risk of breast cancer in female by 3%. The increase in 500-night shifts would result in a 13% increase in breast cancer risk.</a:t>
            </a:r>
          </a:p>
          <a:p>
            <a:pPr algn="r" eaLnBrk="1" hangingPunct="1"/>
            <a:r>
              <a:rPr lang="en-US" altLang="ru-RU" sz="1600" b="1" i="1">
                <a:solidFill>
                  <a:srgbClr val="FFFF00"/>
                </a:solidFill>
                <a:latin typeface="Arial" pitchFamily="34" charset="0"/>
              </a:rPr>
              <a:t>Wang F. et al., 2013</a:t>
            </a:r>
            <a:endParaRPr lang="ru-RU" altLang="ru-RU" sz="1600" b="1" i="1">
              <a:solidFill>
                <a:srgbClr val="FFFF00"/>
              </a:solidFill>
              <a:latin typeface="Arial" pitchFamily="34" charset="0"/>
            </a:endParaRPr>
          </a:p>
        </p:txBody>
      </p:sp>
      <p:pic>
        <p:nvPicPr>
          <p:cNvPr id="20485"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33400" y="1371600"/>
            <a:ext cx="8077200" cy="400050"/>
          </a:xfrm>
          <a:prstGeom prst="rect">
            <a:avLst/>
          </a:prstGeom>
          <a:noFill/>
          <a:ln w="12700">
            <a:noFill/>
            <a:miter lim="800000"/>
            <a:headEnd type="none" w="sm" len="sm"/>
            <a:tailEnd type="none" w="sm" len="sm"/>
          </a:ln>
        </p:spPr>
        <p:txBody>
          <a:bodyPr>
            <a:spAutoFit/>
          </a:bodyPr>
          <a:lstStyle/>
          <a:p>
            <a:pPr algn="ctr" defTabSz="762000"/>
            <a:r>
              <a:rPr lang="en-US" altLang="ru-RU" sz="2000" b="1">
                <a:solidFill>
                  <a:srgbClr val="A50021"/>
                </a:solidFill>
                <a:latin typeface="Arial" pitchFamily="34" charset="0"/>
              </a:rPr>
              <a:t>Light deprivation and breast cancer risk in females</a:t>
            </a:r>
          </a:p>
        </p:txBody>
      </p:sp>
      <p:sp>
        <p:nvSpPr>
          <p:cNvPr id="21507" name="Text Box 3"/>
          <p:cNvSpPr txBox="1">
            <a:spLocks noChangeArrowheads="1"/>
          </p:cNvSpPr>
          <p:nvPr/>
        </p:nvSpPr>
        <p:spPr bwMode="auto">
          <a:xfrm>
            <a:off x="304800" y="2046288"/>
            <a:ext cx="8493125" cy="4294187"/>
          </a:xfrm>
          <a:prstGeom prst="rect">
            <a:avLst/>
          </a:prstGeom>
          <a:solidFill>
            <a:schemeClr val="bg2"/>
          </a:solidFill>
          <a:ln w="12700">
            <a:noFill/>
            <a:miter lim="800000"/>
            <a:headEnd type="none" w="sm" len="sm"/>
            <a:tailEnd type="none" w="sm" len="sm"/>
          </a:ln>
        </p:spPr>
        <p:txBody>
          <a:bodyPr>
            <a:spAutoFit/>
          </a:bodyPr>
          <a:lstStyle/>
          <a:p>
            <a:pPr defTabSz="762000"/>
            <a:r>
              <a:rPr lang="en-US" altLang="ru-RU" sz="2800" b="1">
                <a:latin typeface="Arial" pitchFamily="34" charset="0"/>
              </a:rPr>
              <a:t>Visual lesion                RR of                Authors</a:t>
            </a:r>
          </a:p>
          <a:p>
            <a:pPr defTabSz="762000"/>
            <a:r>
              <a:rPr lang="en-US" altLang="ru-RU" b="1">
                <a:latin typeface="Arial" pitchFamily="34" charset="0"/>
              </a:rPr>
              <a:t>(blindness)                     </a:t>
            </a:r>
            <a:r>
              <a:rPr lang="en-US" altLang="ru-RU" sz="2800" b="1">
                <a:latin typeface="Arial" pitchFamily="34" charset="0"/>
              </a:rPr>
              <a:t> Breast cancer</a:t>
            </a:r>
          </a:p>
          <a:p>
            <a:pPr defTabSz="762000"/>
            <a:r>
              <a:rPr lang="en-US" altLang="ru-RU" sz="2800" b="1">
                <a:latin typeface="Arial" pitchFamily="34" charset="0"/>
              </a:rPr>
              <a:t>_________________________________________</a:t>
            </a:r>
            <a:r>
              <a:rPr lang="en-US" altLang="ru-RU" sz="2800" b="1">
                <a:solidFill>
                  <a:schemeClr val="hlink"/>
                </a:solidFill>
                <a:latin typeface="Arial" pitchFamily="34" charset="0"/>
              </a:rPr>
              <a:t> </a:t>
            </a:r>
          </a:p>
          <a:p>
            <a:pPr defTabSz="762000"/>
            <a:r>
              <a:rPr lang="en-US" altLang="ru-RU" b="1">
                <a:latin typeface="Arial" pitchFamily="34" charset="0"/>
              </a:rPr>
              <a:t>Complete                       0.82 (0.47-1.34)   Feychting, 1998</a:t>
            </a:r>
          </a:p>
          <a:p>
            <a:pPr defTabSz="762000"/>
            <a:r>
              <a:rPr lang="en-US" altLang="ru-RU" b="1">
                <a:latin typeface="Arial" pitchFamily="34" charset="0"/>
              </a:rPr>
              <a:t>Partial                            1.06 (0.92-1.21)</a:t>
            </a:r>
          </a:p>
          <a:p>
            <a:pPr defTabSz="762000"/>
            <a:r>
              <a:rPr lang="en-US" altLang="ru-RU" b="1">
                <a:latin typeface="Arial" pitchFamily="34" charset="0"/>
              </a:rPr>
              <a:t>________________________________________________</a:t>
            </a:r>
          </a:p>
          <a:p>
            <a:pPr defTabSz="762000"/>
            <a:r>
              <a:rPr lang="en-US" altLang="ru-RU" b="1">
                <a:latin typeface="Arial" pitchFamily="34" charset="0"/>
              </a:rPr>
              <a:t>Complete                       0.47 (0.01-2.63)    Verkasalo, 1999</a:t>
            </a:r>
          </a:p>
          <a:p>
            <a:pPr defTabSz="762000"/>
            <a:r>
              <a:rPr lang="en-US" altLang="ru-RU" b="1">
                <a:latin typeface="Arial" pitchFamily="34" charset="0"/>
              </a:rPr>
              <a:t>Significant                     0.66 (0.24-1.44)</a:t>
            </a:r>
          </a:p>
          <a:p>
            <a:pPr defTabSz="762000"/>
            <a:r>
              <a:rPr lang="en-US" altLang="ru-RU" b="1">
                <a:latin typeface="Arial" pitchFamily="34" charset="0"/>
              </a:rPr>
              <a:t>Moderate                       1.05 (1.05-1.30)</a:t>
            </a:r>
          </a:p>
          <a:p>
            <a:pPr defTabSz="762000"/>
            <a:r>
              <a:rPr lang="en-US" altLang="ru-RU" b="1">
                <a:latin typeface="Arial" pitchFamily="34" charset="0"/>
              </a:rPr>
              <a:t>________________________________________________</a:t>
            </a:r>
          </a:p>
          <a:p>
            <a:pPr defTabSz="762000"/>
            <a:r>
              <a:rPr lang="en-US" altLang="ru-RU" b="1">
                <a:latin typeface="Arial" pitchFamily="34" charset="0"/>
              </a:rPr>
              <a:t>Complete                       0.57 (0.35-0.92)    Hahn, 1991 </a:t>
            </a:r>
          </a:p>
        </p:txBody>
      </p:sp>
      <p:pic>
        <p:nvPicPr>
          <p:cNvPr id="21508"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021015" y="1219200"/>
            <a:ext cx="3827585" cy="1600200"/>
          </a:xfrm>
          <a:solidFill>
            <a:srgbClr val="C00000"/>
          </a:solidFill>
          <a:extLst>
            <a:ext uri="{91240B29-F687-4F45-9708-019B960494DF}">
              <a14:hiddenLine xmlns:a14="http://schemas.microsoft.com/office/drawing/2010/main" w="9525">
                <a:solidFill>
                  <a:srgbClr val="000000"/>
                </a:solidFill>
                <a:miter lim="800000"/>
                <a:headEnd/>
                <a:tailEnd/>
              </a14:hiddenLine>
            </a:ext>
          </a:extLst>
        </p:spPr>
        <p:txBody>
          <a:bodyPr/>
          <a:lstStyle/>
          <a:p>
            <a:pPr marL="484632" indent="0" algn="l" eaLnBrk="1" fontAlgn="auto" hangingPunct="1">
              <a:spcAft>
                <a:spcPts val="0"/>
              </a:spcAft>
              <a:defRPr/>
            </a:pPr>
            <a:r>
              <a:rPr lang="en-US" altLang="ru-RU" sz="1500" b="1" dirty="0" smtClean="0">
                <a:solidFill>
                  <a:srgbClr val="FFFF00"/>
                </a:solidFill>
                <a:effectLst/>
              </a:rPr>
              <a:t>Breast cancer mortality in </a:t>
            </a:r>
            <a:r>
              <a:rPr lang="en-US" altLang="ru-RU" sz="1500" b="1" dirty="0" err="1" smtClean="0">
                <a:solidFill>
                  <a:srgbClr val="FFFF00"/>
                </a:solidFill>
                <a:effectLst/>
              </a:rPr>
              <a:t>inuites</a:t>
            </a:r>
            <a:r>
              <a:rPr lang="en-US" altLang="ru-RU" sz="1500" b="1" dirty="0" smtClean="0">
                <a:solidFill>
                  <a:srgbClr val="FFFF00"/>
                </a:solidFill>
                <a:effectLst/>
              </a:rPr>
              <a:t> of Alaska increased 3 times since 1969 due to unknown reason. </a:t>
            </a:r>
            <a:br>
              <a:rPr lang="en-US" altLang="ru-RU" sz="1500" b="1" dirty="0" smtClean="0">
                <a:solidFill>
                  <a:srgbClr val="FFFF00"/>
                </a:solidFill>
                <a:effectLst/>
              </a:rPr>
            </a:br>
            <a:r>
              <a:rPr lang="en-US" altLang="ru-RU" sz="1500" b="1" dirty="0" smtClean="0">
                <a:solidFill>
                  <a:srgbClr val="FFFF00"/>
                </a:solidFill>
                <a:effectLst/>
              </a:rPr>
              <a:t>                               </a:t>
            </a:r>
            <a:r>
              <a:rPr lang="en-US" altLang="ru-RU" sz="1500" b="1" i="1" dirty="0" smtClean="0">
                <a:solidFill>
                  <a:srgbClr val="FFFF00"/>
                </a:solidFill>
                <a:effectLst/>
              </a:rPr>
              <a:t>Kelly et al., 2006</a:t>
            </a:r>
            <a:endParaRPr lang="ru-RU" altLang="ru-RU" sz="1500" b="1" i="1" dirty="0" smtClean="0">
              <a:solidFill>
                <a:srgbClr val="FFFF00"/>
              </a:solidFill>
              <a:effectLst/>
            </a:endParaRPr>
          </a:p>
        </p:txBody>
      </p:sp>
      <p:pic>
        <p:nvPicPr>
          <p:cNvPr id="22531" name="Picture 3" descr="VNA 2"/>
          <p:cNvPicPr>
            <a:picLocks noChangeAspect="1" noChangeArrowheads="1"/>
          </p:cNvPicPr>
          <p:nvPr/>
        </p:nvPicPr>
        <p:blipFill>
          <a:blip r:embed="rId2"/>
          <a:srcRect/>
          <a:stretch>
            <a:fillRect/>
          </a:stretch>
        </p:blipFill>
        <p:spPr bwMode="auto">
          <a:xfrm>
            <a:off x="5797550" y="2913063"/>
            <a:ext cx="2925763" cy="3810000"/>
          </a:xfrm>
          <a:prstGeom prst="rect">
            <a:avLst/>
          </a:prstGeom>
          <a:noFill/>
          <a:ln w="9525">
            <a:solidFill>
              <a:srgbClr val="003366"/>
            </a:solidFill>
            <a:miter lim="800000"/>
            <a:headEnd/>
            <a:tailEnd/>
          </a:ln>
        </p:spPr>
      </p:pic>
      <p:pic>
        <p:nvPicPr>
          <p:cNvPr id="22532" name="Picture 4" descr="Политическая карта Арктики">
            <a:hlinkClick r:id="rId3"/>
          </p:cNvPr>
          <p:cNvPicPr>
            <a:picLocks noChangeAspect="1" noChangeArrowheads="1"/>
          </p:cNvPicPr>
          <p:nvPr/>
        </p:nvPicPr>
        <p:blipFill>
          <a:blip r:embed="rId4"/>
          <a:srcRect/>
          <a:stretch>
            <a:fillRect/>
          </a:stretch>
        </p:blipFill>
        <p:spPr bwMode="auto">
          <a:xfrm>
            <a:off x="749300" y="1649413"/>
            <a:ext cx="2227263" cy="2395537"/>
          </a:xfrm>
          <a:prstGeom prst="rect">
            <a:avLst/>
          </a:prstGeom>
          <a:noFill/>
          <a:ln w="9525">
            <a:solidFill>
              <a:srgbClr val="003366"/>
            </a:solidFill>
            <a:miter lim="800000"/>
            <a:headEnd/>
            <a:tailEnd/>
          </a:ln>
        </p:spPr>
      </p:pic>
      <p:sp>
        <p:nvSpPr>
          <p:cNvPr id="22533" name="AutoShape 5"/>
          <p:cNvSpPr>
            <a:spLocks noChangeArrowheads="1"/>
          </p:cNvSpPr>
          <p:nvPr/>
        </p:nvSpPr>
        <p:spPr bwMode="auto">
          <a:xfrm rot="-567740">
            <a:off x="1674813" y="1277938"/>
            <a:ext cx="304800" cy="381000"/>
          </a:xfrm>
          <a:prstGeom prst="downArrow">
            <a:avLst>
              <a:gd name="adj1" fmla="val 50000"/>
              <a:gd name="adj2" fmla="val 31250"/>
            </a:avLst>
          </a:prstGeom>
          <a:solidFill>
            <a:schemeClr val="hlink"/>
          </a:solidFill>
          <a:ln w="9525">
            <a:solidFill>
              <a:schemeClr val="tx1"/>
            </a:solidFill>
            <a:miter lim="800000"/>
            <a:headEnd/>
            <a:tailEnd/>
          </a:ln>
        </p:spPr>
        <p:txBody>
          <a:bodyPr wrap="none" anchor="ctr"/>
          <a:lstStyle/>
          <a:p>
            <a:pPr eaLnBrk="1" hangingPunct="1"/>
            <a:endParaRPr lang="ru-RU" altLang="ru-RU"/>
          </a:p>
        </p:txBody>
      </p:sp>
      <p:pic>
        <p:nvPicPr>
          <p:cNvPr id="22534" name="Picture 6"/>
          <p:cNvPicPr>
            <a:picLocks noChangeAspect="1" noChangeArrowheads="1"/>
          </p:cNvPicPr>
          <p:nvPr/>
        </p:nvPicPr>
        <p:blipFill>
          <a:blip r:embed="rId5"/>
          <a:srcRect/>
          <a:stretch>
            <a:fillRect/>
          </a:stretch>
        </p:blipFill>
        <p:spPr bwMode="auto">
          <a:xfrm>
            <a:off x="609600" y="4038600"/>
            <a:ext cx="2987675" cy="2300288"/>
          </a:xfrm>
          <a:prstGeom prst="rect">
            <a:avLst/>
          </a:prstGeom>
          <a:noFill/>
          <a:ln w="9525">
            <a:noFill/>
            <a:miter lim="800000"/>
            <a:headEnd/>
            <a:tailEnd/>
          </a:ln>
        </p:spPr>
      </p:pic>
      <p:sp>
        <p:nvSpPr>
          <p:cNvPr id="22535" name="Text Box 7"/>
          <p:cNvSpPr txBox="1">
            <a:spLocks noChangeArrowheads="1"/>
          </p:cNvSpPr>
          <p:nvPr/>
        </p:nvSpPr>
        <p:spPr bwMode="auto">
          <a:xfrm>
            <a:off x="304800" y="6338888"/>
            <a:ext cx="4953000" cy="366712"/>
          </a:xfrm>
          <a:prstGeom prst="rect">
            <a:avLst/>
          </a:prstGeom>
          <a:solidFill>
            <a:schemeClr val="tx1"/>
          </a:solidFill>
          <a:ln w="9525">
            <a:noFill/>
            <a:miter lim="800000"/>
            <a:headEnd/>
            <a:tailEnd/>
          </a:ln>
        </p:spPr>
        <p:txBody>
          <a:bodyPr>
            <a:spAutoFit/>
          </a:bodyPr>
          <a:lstStyle/>
          <a:p>
            <a:pPr eaLnBrk="1" hangingPunct="1">
              <a:spcBef>
                <a:spcPct val="50000"/>
              </a:spcBef>
            </a:pPr>
            <a:r>
              <a:rPr lang="en-US" altLang="ru-RU" sz="1800" b="1">
                <a:solidFill>
                  <a:schemeClr val="bg2"/>
                </a:solidFill>
                <a:latin typeface="Arial" pitchFamily="34" charset="0"/>
              </a:rPr>
              <a:t>Energy consumption, kWh</a:t>
            </a:r>
            <a:r>
              <a:rPr lang="ru-RU" altLang="ru-RU" sz="1800" b="1">
                <a:solidFill>
                  <a:schemeClr val="bg2"/>
                </a:solidFill>
                <a:latin typeface="Arial" pitchFamily="34" charset="0"/>
              </a:rPr>
              <a:t>/ </a:t>
            </a:r>
            <a:r>
              <a:rPr lang="en-US" altLang="ru-RU" sz="1800" b="1">
                <a:solidFill>
                  <a:schemeClr val="bg2"/>
                </a:solidFill>
                <a:latin typeface="Arial" pitchFamily="34" charset="0"/>
              </a:rPr>
              <a:t>person</a:t>
            </a:r>
            <a:endParaRPr lang="ru-RU" altLang="ru-RU" sz="1800" b="1">
              <a:solidFill>
                <a:schemeClr val="bg2"/>
              </a:solidFill>
              <a:latin typeface="Arial" pitchFamily="34" charset="0"/>
            </a:endParaRPr>
          </a:p>
        </p:txBody>
      </p:sp>
      <p:sp>
        <p:nvSpPr>
          <p:cNvPr id="22536" name="AutoShape 8"/>
          <p:cNvSpPr>
            <a:spLocks noChangeArrowheads="1"/>
          </p:cNvSpPr>
          <p:nvPr/>
        </p:nvSpPr>
        <p:spPr bwMode="auto">
          <a:xfrm rot="-1855687">
            <a:off x="3124200" y="54102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22537" name="AutoShape 9"/>
          <p:cNvSpPr>
            <a:spLocks noChangeArrowheads="1"/>
          </p:cNvSpPr>
          <p:nvPr/>
        </p:nvSpPr>
        <p:spPr bwMode="auto">
          <a:xfrm rot="8908564">
            <a:off x="2743200" y="5638800"/>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pPr eaLnBrk="1" hangingPunct="1"/>
            <a:endParaRPr lang="ru-RU" altLang="ru-RU"/>
          </a:p>
        </p:txBody>
      </p:sp>
      <p:sp>
        <p:nvSpPr>
          <p:cNvPr id="22538" name="Text Box 10"/>
          <p:cNvSpPr txBox="1">
            <a:spLocks noChangeArrowheads="1"/>
          </p:cNvSpPr>
          <p:nvPr/>
        </p:nvSpPr>
        <p:spPr bwMode="auto">
          <a:xfrm>
            <a:off x="3505200" y="5149850"/>
            <a:ext cx="533400" cy="336550"/>
          </a:xfrm>
          <a:prstGeom prst="rect">
            <a:avLst/>
          </a:prstGeom>
          <a:noFill/>
          <a:ln w="9525">
            <a:noFill/>
            <a:miter lim="800000"/>
            <a:headEnd/>
            <a:tailEnd/>
          </a:ln>
        </p:spPr>
        <p:txBody>
          <a:bodyPr>
            <a:spAutoFit/>
          </a:bodyPr>
          <a:lstStyle/>
          <a:p>
            <a:pPr eaLnBrk="1" hangingPunct="1">
              <a:spcBef>
                <a:spcPct val="50000"/>
              </a:spcBef>
            </a:pPr>
            <a:r>
              <a:rPr lang="en-US" altLang="ru-RU" sz="1600" b="1">
                <a:solidFill>
                  <a:schemeClr val="bg1"/>
                </a:solidFill>
                <a:latin typeface="Arial" pitchFamily="34" charset="0"/>
              </a:rPr>
              <a:t>N</a:t>
            </a:r>
            <a:endParaRPr lang="ru-RU" altLang="ru-RU" sz="1600" b="1">
              <a:solidFill>
                <a:schemeClr val="bg1"/>
              </a:solidFill>
              <a:latin typeface="Arial" pitchFamily="34" charset="0"/>
            </a:endParaRPr>
          </a:p>
        </p:txBody>
      </p:sp>
      <p:sp>
        <p:nvSpPr>
          <p:cNvPr id="22539" name="Text Box 12"/>
          <p:cNvSpPr txBox="1">
            <a:spLocks noChangeArrowheads="1"/>
          </p:cNvSpPr>
          <p:nvPr/>
        </p:nvSpPr>
        <p:spPr bwMode="auto">
          <a:xfrm>
            <a:off x="2514600" y="5715000"/>
            <a:ext cx="304800"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hlink"/>
                </a:solidFill>
                <a:latin typeface="Arial" pitchFamily="34" charset="0"/>
              </a:rPr>
              <a:t>S</a:t>
            </a:r>
            <a:endParaRPr lang="ru-RU" altLang="ru-RU" sz="1800" b="1">
              <a:solidFill>
                <a:schemeClr val="hlink"/>
              </a:solidFill>
              <a:latin typeface="Arial" pitchFamily="34" charset="0"/>
            </a:endParaRPr>
          </a:p>
        </p:txBody>
      </p:sp>
      <p:pic>
        <p:nvPicPr>
          <p:cNvPr id="22540" name="Picture 5" descr="D:\POOJA\JGGR\EXTRA\JGGR PPT\Untitled.png"/>
          <p:cNvPicPr>
            <a:picLocks noChangeAspect="1" noChangeArrowheads="1"/>
          </p:cNvPicPr>
          <p:nvPr/>
        </p:nvPicPr>
        <p:blipFill>
          <a:blip r:embed="rId6"/>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2444750" y="4195763"/>
            <a:ext cx="3352800" cy="2438400"/>
          </a:xfrm>
          <a:prstGeom prst="rect">
            <a:avLst/>
          </a:prstGeom>
          <a:noFill/>
          <a:ln w="9525">
            <a:noFill/>
            <a:miter lim="800000"/>
            <a:headEnd/>
            <a:tailEnd/>
          </a:ln>
        </p:spPr>
      </p:pic>
      <p:pic>
        <p:nvPicPr>
          <p:cNvPr id="23555" name="Picture 3"/>
          <p:cNvPicPr>
            <a:picLocks noChangeAspect="1" noChangeArrowheads="1"/>
          </p:cNvPicPr>
          <p:nvPr/>
        </p:nvPicPr>
        <p:blipFill>
          <a:blip r:embed="rId3"/>
          <a:srcRect/>
          <a:stretch>
            <a:fillRect/>
          </a:stretch>
        </p:blipFill>
        <p:spPr bwMode="auto">
          <a:xfrm>
            <a:off x="2449513" y="1487488"/>
            <a:ext cx="3341687" cy="2697162"/>
          </a:xfrm>
          <a:prstGeom prst="rect">
            <a:avLst/>
          </a:prstGeom>
          <a:noFill/>
          <a:ln w="9525">
            <a:noFill/>
            <a:miter lim="800000"/>
            <a:headEnd/>
            <a:tailEnd/>
          </a:ln>
        </p:spPr>
      </p:pic>
      <p:pic>
        <p:nvPicPr>
          <p:cNvPr id="23556" name="Picture 4"/>
          <p:cNvPicPr>
            <a:picLocks noChangeAspect="1" noChangeArrowheads="1"/>
          </p:cNvPicPr>
          <p:nvPr/>
        </p:nvPicPr>
        <p:blipFill>
          <a:blip r:embed="rId4"/>
          <a:srcRect/>
          <a:stretch>
            <a:fillRect/>
          </a:stretch>
        </p:blipFill>
        <p:spPr bwMode="auto">
          <a:xfrm>
            <a:off x="5748338" y="1504950"/>
            <a:ext cx="3395662" cy="2728913"/>
          </a:xfrm>
          <a:prstGeom prst="rect">
            <a:avLst/>
          </a:prstGeom>
          <a:noFill/>
          <a:ln w="9525">
            <a:noFill/>
            <a:miter lim="800000"/>
            <a:headEnd/>
            <a:tailEnd/>
          </a:ln>
        </p:spPr>
      </p:pic>
      <p:pic>
        <p:nvPicPr>
          <p:cNvPr id="23557" name="Picture 5"/>
          <p:cNvPicPr>
            <a:picLocks noChangeAspect="1" noChangeArrowheads="1"/>
          </p:cNvPicPr>
          <p:nvPr/>
        </p:nvPicPr>
        <p:blipFill>
          <a:blip r:embed="rId5"/>
          <a:srcRect/>
          <a:stretch>
            <a:fillRect/>
          </a:stretch>
        </p:blipFill>
        <p:spPr bwMode="auto">
          <a:xfrm>
            <a:off x="5797550" y="4176713"/>
            <a:ext cx="3370263" cy="2438400"/>
          </a:xfrm>
          <a:prstGeom prst="rect">
            <a:avLst/>
          </a:prstGeom>
          <a:noFill/>
          <a:ln w="9525">
            <a:noFill/>
            <a:miter lim="800000"/>
            <a:headEnd/>
            <a:tailEnd/>
          </a:ln>
        </p:spPr>
      </p:pic>
      <p:pic>
        <p:nvPicPr>
          <p:cNvPr id="23558" name="Picture 6" descr="SP-160"/>
          <p:cNvPicPr>
            <a:picLocks noChangeAspect="1" noChangeArrowheads="1"/>
          </p:cNvPicPr>
          <p:nvPr/>
        </p:nvPicPr>
        <p:blipFill>
          <a:blip r:embed="rId6"/>
          <a:srcRect/>
          <a:stretch>
            <a:fillRect/>
          </a:stretch>
        </p:blipFill>
        <p:spPr bwMode="auto">
          <a:xfrm>
            <a:off x="149225" y="1514475"/>
            <a:ext cx="1984375" cy="2743200"/>
          </a:xfrm>
          <a:prstGeom prst="rect">
            <a:avLst/>
          </a:prstGeom>
          <a:noFill/>
          <a:ln w="9525">
            <a:noFill/>
            <a:miter lim="800000"/>
            <a:headEnd/>
            <a:tailEnd/>
          </a:ln>
        </p:spPr>
      </p:pic>
      <p:sp>
        <p:nvSpPr>
          <p:cNvPr id="23559" name="Text Box 7"/>
          <p:cNvSpPr txBox="1">
            <a:spLocks noChangeArrowheads="1"/>
          </p:cNvSpPr>
          <p:nvPr/>
        </p:nvSpPr>
        <p:spPr bwMode="auto">
          <a:xfrm>
            <a:off x="2706688" y="1214438"/>
            <a:ext cx="5943600" cy="246062"/>
          </a:xfrm>
          <a:prstGeom prst="rect">
            <a:avLst/>
          </a:prstGeom>
          <a:solidFill>
            <a:srgbClr val="FFFF66"/>
          </a:solidFill>
          <a:ln w="9525">
            <a:solidFill>
              <a:srgbClr val="800000"/>
            </a:solidFill>
            <a:miter lim="800000"/>
            <a:headEnd/>
            <a:tailEnd/>
          </a:ln>
        </p:spPr>
        <p:txBody>
          <a:bodyPr>
            <a:spAutoFit/>
          </a:bodyPr>
          <a:lstStyle/>
          <a:p>
            <a:pPr algn="r" eaLnBrk="1" hangingPunct="1">
              <a:spcBef>
                <a:spcPct val="50000"/>
              </a:spcBef>
            </a:pPr>
            <a:r>
              <a:rPr lang="ru-RU" altLang="ru-RU" sz="1000" b="1" i="1">
                <a:solidFill>
                  <a:srgbClr val="800000"/>
                </a:solidFill>
                <a:latin typeface="Arial" pitchFamily="34" charset="0"/>
              </a:rPr>
              <a:t>С</a:t>
            </a:r>
            <a:r>
              <a:rPr lang="en-US" altLang="ru-RU" sz="1000" b="1" i="1">
                <a:solidFill>
                  <a:srgbClr val="800000"/>
                </a:solidFill>
                <a:latin typeface="Arial" pitchFamily="34" charset="0"/>
              </a:rPr>
              <a:t>ancer in Five Continents, vols.VI -IX Lyon: IARC, 1985 -</a:t>
            </a:r>
            <a:r>
              <a:rPr lang="ru-RU" altLang="ru-RU" sz="1000" b="1" i="1">
                <a:solidFill>
                  <a:srgbClr val="800000"/>
                </a:solidFill>
                <a:latin typeface="Arial" pitchFamily="34" charset="0"/>
              </a:rPr>
              <a:t> </a:t>
            </a:r>
            <a:r>
              <a:rPr lang="en-US" altLang="ru-RU" sz="1000" b="1" i="1">
                <a:solidFill>
                  <a:srgbClr val="800000"/>
                </a:solidFill>
                <a:latin typeface="Arial" pitchFamily="34" charset="0"/>
              </a:rPr>
              <a:t>2007</a:t>
            </a:r>
            <a:endParaRPr lang="ru-RU" altLang="ru-RU" sz="1000" b="1" i="1">
              <a:solidFill>
                <a:srgbClr val="800000"/>
              </a:solidFill>
              <a:latin typeface="Arial" pitchFamily="34" charset="0"/>
            </a:endParaRPr>
          </a:p>
        </p:txBody>
      </p:sp>
      <p:sp>
        <p:nvSpPr>
          <p:cNvPr id="23560" name="Text Box 8"/>
          <p:cNvSpPr txBox="1">
            <a:spLocks noChangeArrowheads="1"/>
          </p:cNvSpPr>
          <p:nvPr/>
        </p:nvSpPr>
        <p:spPr bwMode="auto">
          <a:xfrm>
            <a:off x="2895600" y="1385888"/>
            <a:ext cx="2743200" cy="366712"/>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rgbClr val="800000"/>
                </a:solidFill>
                <a:latin typeface="Arial" pitchFamily="34" charset="0"/>
              </a:rPr>
              <a:t>Breast</a:t>
            </a:r>
            <a:endParaRPr lang="ru-RU" altLang="ru-RU" sz="1800" b="1">
              <a:solidFill>
                <a:srgbClr val="800000"/>
              </a:solidFill>
              <a:latin typeface="Arial" pitchFamily="34" charset="0"/>
            </a:endParaRPr>
          </a:p>
        </p:txBody>
      </p:sp>
      <p:sp>
        <p:nvSpPr>
          <p:cNvPr id="23561" name="Text Box 9"/>
          <p:cNvSpPr txBox="1">
            <a:spLocks noChangeArrowheads="1"/>
          </p:cNvSpPr>
          <p:nvPr/>
        </p:nvSpPr>
        <p:spPr bwMode="auto">
          <a:xfrm>
            <a:off x="3200400" y="4114800"/>
            <a:ext cx="2057400"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rgbClr val="800000"/>
                </a:solidFill>
                <a:latin typeface="Arial" pitchFamily="34" charset="0"/>
              </a:rPr>
              <a:t>Endometrium</a:t>
            </a:r>
            <a:endParaRPr lang="ru-RU" altLang="ru-RU" sz="1800" b="1">
              <a:solidFill>
                <a:srgbClr val="800000"/>
              </a:solidFill>
              <a:latin typeface="Arial" pitchFamily="34" charset="0"/>
            </a:endParaRPr>
          </a:p>
        </p:txBody>
      </p:sp>
      <p:sp>
        <p:nvSpPr>
          <p:cNvPr id="23562" name="Text Box 10"/>
          <p:cNvSpPr txBox="1">
            <a:spLocks noChangeArrowheads="1"/>
          </p:cNvSpPr>
          <p:nvPr/>
        </p:nvSpPr>
        <p:spPr bwMode="auto">
          <a:xfrm>
            <a:off x="6705600" y="1295400"/>
            <a:ext cx="2209800"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rgbClr val="800000"/>
                </a:solidFill>
                <a:latin typeface="Arial" pitchFamily="34" charset="0"/>
              </a:rPr>
              <a:t>Cervix</a:t>
            </a:r>
            <a:endParaRPr lang="ru-RU" altLang="ru-RU" sz="1800" b="1">
              <a:solidFill>
                <a:srgbClr val="800000"/>
              </a:solidFill>
              <a:latin typeface="Arial" pitchFamily="34" charset="0"/>
            </a:endParaRPr>
          </a:p>
        </p:txBody>
      </p:sp>
      <p:sp>
        <p:nvSpPr>
          <p:cNvPr id="23563" name="Text Box 11"/>
          <p:cNvSpPr txBox="1">
            <a:spLocks noChangeArrowheads="1"/>
          </p:cNvSpPr>
          <p:nvPr/>
        </p:nvSpPr>
        <p:spPr bwMode="auto">
          <a:xfrm>
            <a:off x="7239000" y="4281488"/>
            <a:ext cx="1600200" cy="366712"/>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rgbClr val="800000"/>
                </a:solidFill>
                <a:latin typeface="Arial" pitchFamily="34" charset="0"/>
              </a:rPr>
              <a:t>Stomach</a:t>
            </a:r>
            <a:endParaRPr lang="ru-RU" altLang="ru-RU" sz="1800" b="1">
              <a:solidFill>
                <a:srgbClr val="800000"/>
              </a:solidFill>
              <a:latin typeface="Arial" pitchFamily="34" charset="0"/>
            </a:endParaRPr>
          </a:p>
        </p:txBody>
      </p:sp>
      <p:sp>
        <p:nvSpPr>
          <p:cNvPr id="23564" name="Line 16"/>
          <p:cNvSpPr>
            <a:spLocks noChangeShapeType="1"/>
          </p:cNvSpPr>
          <p:nvPr/>
        </p:nvSpPr>
        <p:spPr bwMode="auto">
          <a:xfrm flipV="1">
            <a:off x="3505200" y="3276600"/>
            <a:ext cx="685800" cy="533400"/>
          </a:xfrm>
          <a:prstGeom prst="line">
            <a:avLst/>
          </a:prstGeom>
          <a:noFill/>
          <a:ln w="9525">
            <a:solidFill>
              <a:schemeClr val="tx1"/>
            </a:solidFill>
            <a:miter lim="800000"/>
            <a:headEnd type="triangle" w="med" len="med"/>
            <a:tailEnd type="triangle" w="med" len="med"/>
          </a:ln>
        </p:spPr>
        <p:txBody>
          <a:bodyPr wrap="none"/>
          <a:lstStyle/>
          <a:p>
            <a:endParaRPr lang="en-US"/>
          </a:p>
        </p:txBody>
      </p:sp>
      <p:sp>
        <p:nvSpPr>
          <p:cNvPr id="23565" name="Line 17"/>
          <p:cNvSpPr>
            <a:spLocks noChangeShapeType="1"/>
          </p:cNvSpPr>
          <p:nvPr/>
        </p:nvSpPr>
        <p:spPr bwMode="auto">
          <a:xfrm flipV="1">
            <a:off x="3352800" y="3429000"/>
            <a:ext cx="685800" cy="381000"/>
          </a:xfrm>
          <a:prstGeom prst="line">
            <a:avLst/>
          </a:prstGeom>
          <a:noFill/>
          <a:ln w="9525">
            <a:solidFill>
              <a:schemeClr val="tx1"/>
            </a:solidFill>
            <a:miter lim="800000"/>
            <a:headEnd/>
            <a:tailEnd type="triangle" w="med" len="med"/>
          </a:ln>
        </p:spPr>
        <p:txBody>
          <a:bodyPr wrap="none"/>
          <a:lstStyle/>
          <a:p>
            <a:endParaRPr lang="en-US"/>
          </a:p>
        </p:txBody>
      </p:sp>
      <p:sp>
        <p:nvSpPr>
          <p:cNvPr id="23566" name="AutoShape 19"/>
          <p:cNvSpPr>
            <a:spLocks noChangeArrowheads="1"/>
          </p:cNvSpPr>
          <p:nvPr/>
        </p:nvSpPr>
        <p:spPr bwMode="auto">
          <a:xfrm rot="-1855687">
            <a:off x="4572000" y="34290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23567" name="AutoShape 20"/>
          <p:cNvSpPr>
            <a:spLocks noChangeArrowheads="1"/>
          </p:cNvSpPr>
          <p:nvPr/>
        </p:nvSpPr>
        <p:spPr bwMode="auto">
          <a:xfrm rot="8908564">
            <a:off x="4191000" y="3657600"/>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pPr eaLnBrk="1" hangingPunct="1"/>
            <a:endParaRPr lang="ru-RU" altLang="ru-RU"/>
          </a:p>
        </p:txBody>
      </p:sp>
      <p:sp>
        <p:nvSpPr>
          <p:cNvPr id="23568" name="Text Box 21"/>
          <p:cNvSpPr txBox="1">
            <a:spLocks noChangeArrowheads="1"/>
          </p:cNvSpPr>
          <p:nvPr/>
        </p:nvSpPr>
        <p:spPr bwMode="auto">
          <a:xfrm>
            <a:off x="4953000" y="3200400"/>
            <a:ext cx="533400" cy="336550"/>
          </a:xfrm>
          <a:prstGeom prst="rect">
            <a:avLst/>
          </a:prstGeom>
          <a:noFill/>
          <a:ln w="9525">
            <a:noFill/>
            <a:miter lim="800000"/>
            <a:headEnd/>
            <a:tailEnd/>
          </a:ln>
        </p:spPr>
        <p:txBody>
          <a:bodyPr>
            <a:spAutoFit/>
          </a:bodyPr>
          <a:lstStyle/>
          <a:p>
            <a:pPr eaLnBrk="1" hangingPunct="1">
              <a:spcBef>
                <a:spcPct val="50000"/>
              </a:spcBef>
            </a:pPr>
            <a:r>
              <a:rPr lang="en-US" altLang="ru-RU" sz="1600" b="1">
                <a:solidFill>
                  <a:schemeClr val="bg1"/>
                </a:solidFill>
                <a:latin typeface="Arial" pitchFamily="34" charset="0"/>
              </a:rPr>
              <a:t>N</a:t>
            </a:r>
            <a:endParaRPr lang="ru-RU" altLang="ru-RU" sz="1600" b="1">
              <a:solidFill>
                <a:schemeClr val="bg1"/>
              </a:solidFill>
              <a:latin typeface="Arial" pitchFamily="34" charset="0"/>
            </a:endParaRPr>
          </a:p>
        </p:txBody>
      </p:sp>
      <p:sp>
        <p:nvSpPr>
          <p:cNvPr id="23569" name="Text Box 22"/>
          <p:cNvSpPr txBox="1">
            <a:spLocks noChangeArrowheads="1"/>
          </p:cNvSpPr>
          <p:nvPr/>
        </p:nvSpPr>
        <p:spPr bwMode="auto">
          <a:xfrm>
            <a:off x="2765425" y="4030663"/>
            <a:ext cx="184150" cy="366712"/>
          </a:xfrm>
          <a:prstGeom prst="rect">
            <a:avLst/>
          </a:prstGeom>
          <a:noFill/>
          <a:ln w="9525">
            <a:noFill/>
            <a:miter lim="800000"/>
            <a:headEnd/>
            <a:tailEnd/>
          </a:ln>
        </p:spPr>
        <p:txBody>
          <a:bodyPr>
            <a:spAutoFit/>
          </a:bodyPr>
          <a:lstStyle/>
          <a:p>
            <a:pPr eaLnBrk="1" hangingPunct="1">
              <a:spcBef>
                <a:spcPct val="50000"/>
              </a:spcBef>
            </a:pPr>
            <a:r>
              <a:rPr lang="en-US" altLang="ru-RU" sz="1800">
                <a:latin typeface="Arial" pitchFamily="34" charset="0"/>
              </a:rPr>
              <a:t>S</a:t>
            </a:r>
            <a:endParaRPr lang="ru-RU" altLang="ru-RU" sz="1800">
              <a:latin typeface="Arial" pitchFamily="34" charset="0"/>
            </a:endParaRPr>
          </a:p>
        </p:txBody>
      </p:sp>
      <p:sp>
        <p:nvSpPr>
          <p:cNvPr id="23570" name="Text Box 23"/>
          <p:cNvSpPr txBox="1">
            <a:spLocks noChangeArrowheads="1"/>
          </p:cNvSpPr>
          <p:nvPr/>
        </p:nvSpPr>
        <p:spPr bwMode="auto">
          <a:xfrm>
            <a:off x="3962400" y="3733800"/>
            <a:ext cx="304800"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hlink"/>
                </a:solidFill>
                <a:latin typeface="Arial" pitchFamily="34" charset="0"/>
              </a:rPr>
              <a:t>S</a:t>
            </a:r>
            <a:endParaRPr lang="ru-RU" altLang="ru-RU" sz="1800" b="1">
              <a:solidFill>
                <a:schemeClr val="hlink"/>
              </a:solidFill>
              <a:latin typeface="Arial" pitchFamily="34" charset="0"/>
            </a:endParaRPr>
          </a:p>
        </p:txBody>
      </p:sp>
      <p:sp>
        <p:nvSpPr>
          <p:cNvPr id="23571" name="Text Box 26"/>
          <p:cNvSpPr txBox="1">
            <a:spLocks noChangeArrowheads="1"/>
          </p:cNvSpPr>
          <p:nvPr/>
        </p:nvSpPr>
        <p:spPr bwMode="auto">
          <a:xfrm>
            <a:off x="4876800" y="5638800"/>
            <a:ext cx="330200" cy="336550"/>
          </a:xfrm>
          <a:prstGeom prst="rect">
            <a:avLst/>
          </a:prstGeom>
          <a:noFill/>
          <a:ln w="9525">
            <a:noFill/>
            <a:miter lim="800000"/>
            <a:headEnd/>
            <a:tailEnd/>
          </a:ln>
        </p:spPr>
        <p:txBody>
          <a:bodyPr wrap="none">
            <a:spAutoFit/>
          </a:bodyPr>
          <a:lstStyle/>
          <a:p>
            <a:pPr eaLnBrk="1" hangingPunct="1"/>
            <a:r>
              <a:rPr lang="en-US" altLang="ru-RU" sz="1600" b="1">
                <a:solidFill>
                  <a:schemeClr val="bg1"/>
                </a:solidFill>
                <a:latin typeface="Arial" pitchFamily="34" charset="0"/>
              </a:rPr>
              <a:t>N</a:t>
            </a:r>
            <a:endParaRPr lang="ru-RU" altLang="ru-RU" sz="1600" b="1">
              <a:solidFill>
                <a:schemeClr val="bg1"/>
              </a:solidFill>
              <a:latin typeface="Arial" pitchFamily="34" charset="0"/>
            </a:endParaRPr>
          </a:p>
        </p:txBody>
      </p:sp>
      <p:sp>
        <p:nvSpPr>
          <p:cNvPr id="23572" name="Text Box 27"/>
          <p:cNvSpPr txBox="1">
            <a:spLocks noChangeArrowheads="1"/>
          </p:cNvSpPr>
          <p:nvPr/>
        </p:nvSpPr>
        <p:spPr bwMode="auto">
          <a:xfrm>
            <a:off x="4114800" y="6248400"/>
            <a:ext cx="304800"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hlink"/>
                </a:solidFill>
                <a:latin typeface="Arial" pitchFamily="34" charset="0"/>
              </a:rPr>
              <a:t>S</a:t>
            </a:r>
            <a:endParaRPr lang="ru-RU" altLang="ru-RU" sz="1800" b="1">
              <a:solidFill>
                <a:schemeClr val="hlink"/>
              </a:solidFill>
              <a:latin typeface="Arial" pitchFamily="34" charset="0"/>
            </a:endParaRPr>
          </a:p>
        </p:txBody>
      </p:sp>
      <p:sp>
        <p:nvSpPr>
          <p:cNvPr id="23573" name="Text Box 32"/>
          <p:cNvSpPr txBox="1">
            <a:spLocks noChangeArrowheads="1"/>
          </p:cNvSpPr>
          <p:nvPr/>
        </p:nvSpPr>
        <p:spPr bwMode="auto">
          <a:xfrm>
            <a:off x="6400800" y="6477000"/>
            <a:ext cx="533400" cy="336550"/>
          </a:xfrm>
          <a:prstGeom prst="rect">
            <a:avLst/>
          </a:prstGeom>
          <a:noFill/>
          <a:ln w="9525">
            <a:noFill/>
            <a:miter lim="800000"/>
            <a:headEnd/>
            <a:tailEnd/>
          </a:ln>
        </p:spPr>
        <p:txBody>
          <a:bodyPr>
            <a:spAutoFit/>
          </a:bodyPr>
          <a:lstStyle/>
          <a:p>
            <a:pPr eaLnBrk="1" hangingPunct="1">
              <a:spcBef>
                <a:spcPct val="50000"/>
              </a:spcBef>
            </a:pPr>
            <a:r>
              <a:rPr lang="en-US" altLang="ru-RU" sz="1600" b="1">
                <a:solidFill>
                  <a:schemeClr val="bg1"/>
                </a:solidFill>
                <a:latin typeface="Arial" pitchFamily="34" charset="0"/>
              </a:rPr>
              <a:t>N</a:t>
            </a:r>
            <a:endParaRPr lang="ru-RU" altLang="ru-RU" sz="1600" b="1">
              <a:solidFill>
                <a:schemeClr val="bg1"/>
              </a:solidFill>
              <a:latin typeface="Arial" pitchFamily="34" charset="0"/>
            </a:endParaRPr>
          </a:p>
        </p:txBody>
      </p:sp>
      <p:sp>
        <p:nvSpPr>
          <p:cNvPr id="23574" name="Text Box 33"/>
          <p:cNvSpPr txBox="1">
            <a:spLocks noChangeArrowheads="1"/>
          </p:cNvSpPr>
          <p:nvPr/>
        </p:nvSpPr>
        <p:spPr bwMode="auto">
          <a:xfrm>
            <a:off x="6400800" y="3657600"/>
            <a:ext cx="533400" cy="336550"/>
          </a:xfrm>
          <a:prstGeom prst="rect">
            <a:avLst/>
          </a:prstGeom>
          <a:noFill/>
          <a:ln w="9525">
            <a:noFill/>
            <a:miter lim="800000"/>
            <a:headEnd/>
            <a:tailEnd/>
          </a:ln>
        </p:spPr>
        <p:txBody>
          <a:bodyPr>
            <a:spAutoFit/>
          </a:bodyPr>
          <a:lstStyle/>
          <a:p>
            <a:pPr eaLnBrk="1" hangingPunct="1">
              <a:spcBef>
                <a:spcPct val="50000"/>
              </a:spcBef>
            </a:pPr>
            <a:r>
              <a:rPr lang="en-US" altLang="ru-RU" sz="1600" b="1">
                <a:solidFill>
                  <a:schemeClr val="bg1"/>
                </a:solidFill>
                <a:latin typeface="Arial" pitchFamily="34" charset="0"/>
              </a:rPr>
              <a:t>N</a:t>
            </a:r>
            <a:endParaRPr lang="ru-RU" altLang="ru-RU" sz="1600" b="1">
              <a:solidFill>
                <a:schemeClr val="bg1"/>
              </a:solidFill>
              <a:latin typeface="Arial" pitchFamily="34" charset="0"/>
            </a:endParaRPr>
          </a:p>
        </p:txBody>
      </p:sp>
      <p:sp>
        <p:nvSpPr>
          <p:cNvPr id="23575" name="Text Box 34"/>
          <p:cNvSpPr txBox="1">
            <a:spLocks noChangeArrowheads="1"/>
          </p:cNvSpPr>
          <p:nvPr/>
        </p:nvSpPr>
        <p:spPr bwMode="auto">
          <a:xfrm>
            <a:off x="5486400" y="5881688"/>
            <a:ext cx="304800" cy="366712"/>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hlink"/>
                </a:solidFill>
                <a:latin typeface="Arial" pitchFamily="34" charset="0"/>
              </a:rPr>
              <a:t>S</a:t>
            </a:r>
            <a:endParaRPr lang="ru-RU" altLang="ru-RU" sz="1800" b="1">
              <a:solidFill>
                <a:schemeClr val="hlink"/>
              </a:solidFill>
              <a:latin typeface="Arial" pitchFamily="34" charset="0"/>
            </a:endParaRPr>
          </a:p>
        </p:txBody>
      </p:sp>
      <p:sp>
        <p:nvSpPr>
          <p:cNvPr id="23576" name="Text Box 35"/>
          <p:cNvSpPr txBox="1">
            <a:spLocks noChangeArrowheads="1"/>
          </p:cNvSpPr>
          <p:nvPr/>
        </p:nvSpPr>
        <p:spPr bwMode="auto">
          <a:xfrm>
            <a:off x="5486400" y="3048000"/>
            <a:ext cx="304800"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hlink"/>
                </a:solidFill>
                <a:latin typeface="Arial" pitchFamily="34" charset="0"/>
              </a:rPr>
              <a:t>S</a:t>
            </a:r>
            <a:endParaRPr lang="ru-RU" altLang="ru-RU" sz="1800" b="1">
              <a:solidFill>
                <a:schemeClr val="hlink"/>
              </a:solidFill>
              <a:latin typeface="Arial" pitchFamily="34" charset="0"/>
            </a:endParaRPr>
          </a:p>
        </p:txBody>
      </p:sp>
      <p:sp>
        <p:nvSpPr>
          <p:cNvPr id="23577" name="AutoShape 36"/>
          <p:cNvSpPr>
            <a:spLocks noChangeArrowheads="1"/>
          </p:cNvSpPr>
          <p:nvPr/>
        </p:nvSpPr>
        <p:spPr bwMode="auto">
          <a:xfrm rot="-8758074">
            <a:off x="5715000" y="6096000"/>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pPr eaLnBrk="1" hangingPunct="1"/>
            <a:endParaRPr lang="ru-RU" altLang="ru-RU"/>
          </a:p>
        </p:txBody>
      </p:sp>
      <p:sp>
        <p:nvSpPr>
          <p:cNvPr id="23578" name="AutoShape 37"/>
          <p:cNvSpPr>
            <a:spLocks noChangeArrowheads="1"/>
          </p:cNvSpPr>
          <p:nvPr/>
        </p:nvSpPr>
        <p:spPr bwMode="auto">
          <a:xfrm rot="-9049289">
            <a:off x="5638800" y="3352800"/>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pPr eaLnBrk="1" hangingPunct="1"/>
            <a:endParaRPr lang="ru-RU" altLang="ru-RU"/>
          </a:p>
        </p:txBody>
      </p:sp>
      <p:sp>
        <p:nvSpPr>
          <p:cNvPr id="23579" name="AutoShape 38"/>
          <p:cNvSpPr>
            <a:spLocks noChangeArrowheads="1"/>
          </p:cNvSpPr>
          <p:nvPr/>
        </p:nvSpPr>
        <p:spPr bwMode="auto">
          <a:xfrm rot="8908564">
            <a:off x="4267200" y="6096000"/>
            <a:ext cx="457200" cy="152400"/>
          </a:xfrm>
          <a:prstGeom prst="rightArrow">
            <a:avLst>
              <a:gd name="adj1" fmla="val 50000"/>
              <a:gd name="adj2" fmla="val 75000"/>
            </a:avLst>
          </a:prstGeom>
          <a:solidFill>
            <a:srgbClr val="FF3300"/>
          </a:solidFill>
          <a:ln w="9525">
            <a:solidFill>
              <a:schemeClr val="tx1"/>
            </a:solidFill>
            <a:miter lim="800000"/>
            <a:headEnd/>
            <a:tailEnd/>
          </a:ln>
        </p:spPr>
        <p:txBody>
          <a:bodyPr wrap="none" anchor="ctr"/>
          <a:lstStyle/>
          <a:p>
            <a:pPr eaLnBrk="1" hangingPunct="1"/>
            <a:endParaRPr lang="ru-RU" altLang="ru-RU"/>
          </a:p>
        </p:txBody>
      </p:sp>
      <p:sp>
        <p:nvSpPr>
          <p:cNvPr id="23580" name="AutoShape 39"/>
          <p:cNvSpPr>
            <a:spLocks noChangeArrowheads="1"/>
          </p:cNvSpPr>
          <p:nvPr/>
        </p:nvSpPr>
        <p:spPr bwMode="auto">
          <a:xfrm rot="2118879">
            <a:off x="6096000" y="63246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23581" name="AutoShape 40"/>
          <p:cNvSpPr>
            <a:spLocks noChangeArrowheads="1"/>
          </p:cNvSpPr>
          <p:nvPr/>
        </p:nvSpPr>
        <p:spPr bwMode="auto">
          <a:xfrm rot="1862908">
            <a:off x="6019800" y="35814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23582" name="AutoShape 41"/>
          <p:cNvSpPr>
            <a:spLocks noChangeArrowheads="1"/>
          </p:cNvSpPr>
          <p:nvPr/>
        </p:nvSpPr>
        <p:spPr bwMode="auto">
          <a:xfrm rot="-1655701">
            <a:off x="4572000" y="59436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pPr eaLnBrk="1" hangingPunct="1"/>
            <a:endParaRPr lang="ru-RU" altLang="ru-RU"/>
          </a:p>
        </p:txBody>
      </p:sp>
      <p:sp>
        <p:nvSpPr>
          <p:cNvPr id="23583" name="Text Box 42"/>
          <p:cNvSpPr txBox="1">
            <a:spLocks noChangeArrowheads="1"/>
          </p:cNvSpPr>
          <p:nvPr/>
        </p:nvSpPr>
        <p:spPr bwMode="auto">
          <a:xfrm>
            <a:off x="-84138" y="4492625"/>
            <a:ext cx="2743201" cy="1200150"/>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rgbClr val="FFFF00"/>
                </a:solidFill>
                <a:latin typeface="Arial" pitchFamily="34" charset="0"/>
              </a:rPr>
              <a:t>  Breast and colon </a:t>
            </a:r>
          </a:p>
          <a:p>
            <a:pPr eaLnBrk="1" hangingPunct="1">
              <a:spcBef>
                <a:spcPct val="50000"/>
              </a:spcBef>
            </a:pPr>
            <a:r>
              <a:rPr lang="en-US" altLang="ru-RU" sz="1800" b="1">
                <a:solidFill>
                  <a:srgbClr val="FFFF00"/>
                </a:solidFill>
                <a:latin typeface="Arial" pitchFamily="34" charset="0"/>
              </a:rPr>
              <a:t>  cancer risk </a:t>
            </a:r>
          </a:p>
          <a:p>
            <a:pPr eaLnBrk="1" hangingPunct="1">
              <a:spcBef>
                <a:spcPct val="50000"/>
              </a:spcBef>
            </a:pPr>
            <a:r>
              <a:rPr lang="en-US" altLang="ru-RU" sz="1800" b="1">
                <a:solidFill>
                  <a:srgbClr val="FFFF00"/>
                </a:solidFill>
                <a:latin typeface="Arial" pitchFamily="34" charset="0"/>
              </a:rPr>
              <a:t>  increased at North</a:t>
            </a:r>
            <a:endParaRPr lang="ru-RU" altLang="ru-RU" sz="1800" b="1">
              <a:solidFill>
                <a:srgbClr val="FFFF00"/>
              </a:solidFill>
              <a:latin typeface="Arial" pitchFamily="34" charset="0"/>
            </a:endParaRPr>
          </a:p>
        </p:txBody>
      </p:sp>
      <p:sp>
        <p:nvSpPr>
          <p:cNvPr id="23584" name="Text Box 44"/>
          <p:cNvSpPr txBox="1">
            <a:spLocks noChangeArrowheads="1"/>
          </p:cNvSpPr>
          <p:nvPr/>
        </p:nvSpPr>
        <p:spPr bwMode="auto">
          <a:xfrm>
            <a:off x="0" y="6491288"/>
            <a:ext cx="3505200" cy="366712"/>
          </a:xfrm>
          <a:prstGeom prst="rect">
            <a:avLst/>
          </a:prstGeom>
          <a:solidFill>
            <a:srgbClr val="FFFF00"/>
          </a:solidFill>
          <a:ln w="9525">
            <a:noFill/>
            <a:miter lim="800000"/>
            <a:headEnd/>
            <a:tailEnd/>
          </a:ln>
        </p:spPr>
        <p:txBody>
          <a:bodyPr>
            <a:spAutoFit/>
          </a:bodyPr>
          <a:lstStyle/>
          <a:p>
            <a:pPr eaLnBrk="1" hangingPunct="1">
              <a:spcBef>
                <a:spcPct val="50000"/>
              </a:spcBef>
            </a:pPr>
            <a:r>
              <a:rPr lang="en-US" altLang="ru-RU" sz="1800" b="1" i="1">
                <a:solidFill>
                  <a:schemeClr val="bg2"/>
                </a:solidFill>
                <a:latin typeface="Arial" pitchFamily="34" charset="0"/>
              </a:rPr>
              <a:t>Borisenkov, Anisimov</a:t>
            </a:r>
            <a:r>
              <a:rPr lang="ru-RU" altLang="ru-RU" sz="1800" b="1" i="1">
                <a:solidFill>
                  <a:schemeClr val="bg2"/>
                </a:solidFill>
                <a:latin typeface="Arial" pitchFamily="34" charset="0"/>
              </a:rPr>
              <a:t>, 2011</a:t>
            </a:r>
          </a:p>
        </p:txBody>
      </p:sp>
      <p:pic>
        <p:nvPicPr>
          <p:cNvPr id="23585" name="Picture 5" descr="D:\POOJA\JGGR\EXTRA\JGGR PPT\Untitled.png"/>
          <p:cNvPicPr>
            <a:picLocks noChangeAspect="1" noChangeArrowheads="1"/>
          </p:cNvPicPr>
          <p:nvPr/>
        </p:nvPicPr>
        <p:blipFill>
          <a:blip r:embed="rId7"/>
          <a:srcRect/>
          <a:stretch>
            <a:fillRect/>
          </a:stretch>
        </p:blipFill>
        <p:spPr bwMode="auto">
          <a:xfrm>
            <a:off x="-9525" y="-41275"/>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FF00"/>
            </a:gs>
            <a:gs pos="100000">
              <a:srgbClr val="007600"/>
            </a:gs>
          </a:gsLst>
          <a:lin ang="5400000" scaled="1"/>
        </a:gradFill>
        <a:effectLst/>
      </p:bgPr>
    </p:bg>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0" y="1676400"/>
            <a:ext cx="7319963" cy="4572000"/>
          </a:xfrm>
          <a:prstGeom prst="rect">
            <a:avLst/>
          </a:prstGeom>
          <a:noFill/>
          <a:ln w="9525">
            <a:noFill/>
            <a:miter lim="800000"/>
            <a:headEnd/>
            <a:tailEnd/>
          </a:ln>
        </p:spPr>
      </p:pic>
      <p:sp>
        <p:nvSpPr>
          <p:cNvPr id="24579" name="Text Box 3"/>
          <p:cNvSpPr txBox="1">
            <a:spLocks noChangeArrowheads="1"/>
          </p:cNvSpPr>
          <p:nvPr/>
        </p:nvSpPr>
        <p:spPr bwMode="auto">
          <a:xfrm>
            <a:off x="1371600" y="1120775"/>
            <a:ext cx="6389688" cy="641350"/>
          </a:xfrm>
          <a:prstGeom prst="rect">
            <a:avLst/>
          </a:prstGeom>
          <a:noFill/>
          <a:ln w="9525">
            <a:noFill/>
            <a:miter lim="800000"/>
            <a:headEnd/>
            <a:tailEnd/>
          </a:ln>
        </p:spPr>
        <p:txBody>
          <a:bodyPr>
            <a:spAutoFit/>
          </a:bodyPr>
          <a:lstStyle/>
          <a:p>
            <a:pPr algn="ctr" eaLnBrk="1" hangingPunct="1"/>
            <a:r>
              <a:rPr lang="en-US" altLang="ru-RU" sz="3600" b="1">
                <a:solidFill>
                  <a:srgbClr val="990000"/>
                </a:solidFill>
                <a:latin typeface="Arial" pitchFamily="34" charset="0"/>
              </a:rPr>
              <a:t>Earth at night</a:t>
            </a:r>
            <a:endParaRPr lang="ru-RU" altLang="ru-RU">
              <a:solidFill>
                <a:srgbClr val="990000"/>
              </a:solidFill>
            </a:endParaRPr>
          </a:p>
        </p:txBody>
      </p:sp>
      <p:sp>
        <p:nvSpPr>
          <p:cNvPr id="24580" name="Text Box 4"/>
          <p:cNvSpPr txBox="1">
            <a:spLocks noChangeArrowheads="1"/>
          </p:cNvSpPr>
          <p:nvPr/>
        </p:nvSpPr>
        <p:spPr bwMode="auto">
          <a:xfrm>
            <a:off x="0" y="6035675"/>
            <a:ext cx="9144000" cy="822325"/>
          </a:xfrm>
          <a:prstGeom prst="rect">
            <a:avLst/>
          </a:prstGeom>
          <a:solidFill>
            <a:srgbClr val="66FF66"/>
          </a:solidFill>
          <a:ln w="9525">
            <a:noFill/>
            <a:miter lim="800000"/>
            <a:headEnd/>
            <a:tailEnd/>
          </a:ln>
        </p:spPr>
        <p:txBody>
          <a:bodyPr>
            <a:spAutoFit/>
          </a:bodyPr>
          <a:lstStyle/>
          <a:p>
            <a:pPr eaLnBrk="1" hangingPunct="1">
              <a:spcBef>
                <a:spcPct val="50000"/>
              </a:spcBef>
            </a:pPr>
            <a:r>
              <a:rPr lang="en-US" altLang="ru-RU" b="1">
                <a:solidFill>
                  <a:schemeClr val="bg2"/>
                </a:solidFill>
                <a:latin typeface="Arial" pitchFamily="34" charset="0"/>
              </a:rPr>
              <a:t>Breast and prostatic cancer risk highest at more illuminated places</a:t>
            </a:r>
            <a:r>
              <a:rPr lang="ru-RU" altLang="ru-RU" b="1">
                <a:solidFill>
                  <a:srgbClr val="990000"/>
                </a:solidFill>
                <a:latin typeface="Arial" pitchFamily="34" charset="0"/>
              </a:rPr>
              <a:t>.</a:t>
            </a:r>
            <a:r>
              <a:rPr lang="ru-RU" altLang="ru-RU" sz="1800" b="1">
                <a:solidFill>
                  <a:srgbClr val="990000"/>
                </a:solidFill>
                <a:latin typeface="Arial" pitchFamily="34" charset="0"/>
              </a:rPr>
              <a:t> </a:t>
            </a:r>
            <a:r>
              <a:rPr lang="ru-RU" altLang="ru-RU" sz="1800" b="1" i="1">
                <a:solidFill>
                  <a:srgbClr val="990000"/>
                </a:solidFill>
                <a:latin typeface="Arial" pitchFamily="34" charset="0"/>
              </a:rPr>
              <a:t>     </a:t>
            </a:r>
            <a:r>
              <a:rPr lang="en-US" altLang="ru-RU" sz="1800" b="1" i="1">
                <a:solidFill>
                  <a:srgbClr val="990000"/>
                </a:solidFill>
                <a:latin typeface="Arial" pitchFamily="34" charset="0"/>
              </a:rPr>
              <a:t>                     </a:t>
            </a:r>
            <a:r>
              <a:rPr lang="ru-RU" altLang="ru-RU" sz="1800" b="1" i="1">
                <a:solidFill>
                  <a:srgbClr val="990000"/>
                </a:solidFill>
                <a:latin typeface="Arial" pitchFamily="34" charset="0"/>
              </a:rPr>
              <a:t>                                           </a:t>
            </a:r>
            <a:r>
              <a:rPr lang="en-US" altLang="ru-RU" sz="1800" b="1" i="1">
                <a:solidFill>
                  <a:srgbClr val="990000"/>
                </a:solidFill>
                <a:latin typeface="Arial" pitchFamily="34" charset="0"/>
              </a:rPr>
              <a:t>Kloog et al., 2008</a:t>
            </a:r>
            <a:r>
              <a:rPr lang="ru-RU" altLang="ru-RU" sz="1800" b="1" i="1">
                <a:solidFill>
                  <a:srgbClr val="990000"/>
                </a:solidFill>
                <a:latin typeface="Arial" pitchFamily="34" charset="0"/>
              </a:rPr>
              <a:t>, 2009, 2010</a:t>
            </a:r>
          </a:p>
        </p:txBody>
      </p:sp>
      <p:pic>
        <p:nvPicPr>
          <p:cNvPr id="24581" name="Picture 5"/>
          <p:cNvPicPr>
            <a:picLocks noChangeAspect="1" noChangeArrowheads="1"/>
          </p:cNvPicPr>
          <p:nvPr/>
        </p:nvPicPr>
        <p:blipFill>
          <a:blip r:embed="rId3"/>
          <a:srcRect/>
          <a:stretch>
            <a:fillRect/>
          </a:stretch>
        </p:blipFill>
        <p:spPr bwMode="auto">
          <a:xfrm>
            <a:off x="6705600" y="2895600"/>
            <a:ext cx="2133600" cy="3111500"/>
          </a:xfrm>
          <a:prstGeom prst="rect">
            <a:avLst/>
          </a:prstGeom>
          <a:noFill/>
          <a:ln w="9525">
            <a:noFill/>
            <a:miter lim="800000"/>
            <a:headEnd/>
            <a:tailEnd/>
          </a:ln>
        </p:spPr>
      </p:pic>
      <p:pic>
        <p:nvPicPr>
          <p:cNvPr id="24582" name="Picture 5" descr="D:\POOJA\JGGR\EXTRA\JGGR PPT\Untitled.png"/>
          <p:cNvPicPr>
            <a:picLocks noChangeAspect="1" noChangeArrowheads="1"/>
          </p:cNvPicPr>
          <p:nvPr/>
        </p:nvPicPr>
        <p:blipFill>
          <a:blip r:embed="rId4"/>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
          <p:cNvSpPr>
            <a:spLocks noGrp="1" noChangeArrowheads="1"/>
          </p:cNvSpPr>
          <p:nvPr>
            <p:ph type="ctrTitle"/>
          </p:nvPr>
        </p:nvSpPr>
        <p:spPr>
          <a:xfrm>
            <a:off x="3048000" y="1676400"/>
            <a:ext cx="5940425" cy="954088"/>
          </a:xfrm>
          <a:solidFill>
            <a:srgbClr val="00FF00"/>
          </a:solidFill>
          <a:ln>
            <a:solidFill>
              <a:srgbClr val="800000"/>
            </a:solidFill>
          </a:ln>
        </p:spPr>
        <p:txBody>
          <a:bodyPr/>
          <a:lstStyle/>
          <a:p>
            <a:pPr marL="484632" indent="0" eaLnBrk="1" fontAlgn="auto" hangingPunct="1">
              <a:spcAft>
                <a:spcPts val="0"/>
              </a:spcAft>
              <a:defRPr/>
            </a:pPr>
            <a:r>
              <a:rPr lang="en-US" altLang="ru-RU" sz="2800" b="1" dirty="0" smtClean="0">
                <a:solidFill>
                  <a:srgbClr val="993300"/>
                </a:solidFill>
                <a:effectLst/>
                <a:latin typeface="Bookman Old Style" pitchFamily="18" charset="0"/>
              </a:rPr>
              <a:t>Mutations in clock genes: main effects</a:t>
            </a:r>
            <a:endParaRPr lang="ru-RU" altLang="ru-RU" sz="2800" dirty="0" smtClean="0">
              <a:solidFill>
                <a:schemeClr val="accent1">
                  <a:tint val="83000"/>
                  <a:satMod val="150000"/>
                </a:schemeClr>
              </a:solidFill>
              <a:effectLst/>
              <a:latin typeface="Bookman Old Style" pitchFamily="18" charset="0"/>
            </a:endParaRPr>
          </a:p>
        </p:txBody>
      </p:sp>
      <p:sp>
        <p:nvSpPr>
          <p:cNvPr id="32770" name="Rectangle 3"/>
          <p:cNvSpPr>
            <a:spLocks noGrp="1" noChangeArrowheads="1"/>
          </p:cNvSpPr>
          <p:nvPr>
            <p:ph type="subTitle" idx="1"/>
          </p:nvPr>
        </p:nvSpPr>
        <p:spPr>
          <a:xfrm>
            <a:off x="457200" y="2971800"/>
            <a:ext cx="8229600" cy="3886200"/>
          </a:xfrm>
          <a:solidFill>
            <a:srgbClr val="FFFFCC"/>
          </a:solidFill>
          <a:ln>
            <a:solidFill>
              <a:srgbClr val="993300"/>
            </a:solidFill>
          </a:ln>
        </p:spPr>
        <p:txBody>
          <a:bodyPr lIns="92075" tIns="46038" rIns="92075" bIns="46038">
            <a:normAutofit/>
          </a:bodyPr>
          <a:lstStyle/>
          <a:p>
            <a:pPr defTabSz="762000" eaLnBrk="1" fontAlgn="auto" hangingPunct="1">
              <a:lnSpc>
                <a:spcPct val="90000"/>
              </a:lnSpc>
              <a:spcAft>
                <a:spcPts val="0"/>
              </a:spcAft>
              <a:buFont typeface="Wingdings" pitchFamily="2" charset="2"/>
              <a:buNone/>
              <a:defRPr/>
            </a:pPr>
            <a:r>
              <a:rPr lang="en-US" altLang="ru-RU" sz="2000" b="1" dirty="0" smtClean="0">
                <a:solidFill>
                  <a:schemeClr val="bg1"/>
                </a:solidFill>
              </a:rPr>
              <a:t> </a:t>
            </a:r>
            <a:r>
              <a:rPr lang="ru-RU" altLang="ru-RU" sz="2000" b="1" dirty="0" smtClean="0">
                <a:solidFill>
                  <a:schemeClr val="bg1"/>
                </a:solidFill>
              </a:rPr>
              <a:t> </a:t>
            </a:r>
          </a:p>
          <a:p>
            <a:pPr defTabSz="762000" eaLnBrk="1" fontAlgn="auto" hangingPunct="1">
              <a:lnSpc>
                <a:spcPct val="90000"/>
              </a:lnSpc>
              <a:spcAft>
                <a:spcPts val="0"/>
              </a:spcAft>
              <a:buFont typeface="Wingdings" pitchFamily="2" charset="2"/>
              <a:buNone/>
              <a:defRPr/>
            </a:pPr>
            <a:r>
              <a:rPr lang="en-US" altLang="ru-RU" sz="2000" b="1" i="1" dirty="0" smtClean="0">
                <a:solidFill>
                  <a:srgbClr val="800000"/>
                </a:solidFill>
              </a:rPr>
              <a:t>Per2-/-</a:t>
            </a:r>
            <a:r>
              <a:rPr lang="ru-RU" altLang="ru-RU" sz="2000" b="1" dirty="0" smtClean="0">
                <a:solidFill>
                  <a:srgbClr val="800000"/>
                </a:solidFill>
              </a:rPr>
              <a:t>:</a:t>
            </a:r>
            <a:r>
              <a:rPr lang="en-US" altLang="ru-RU" sz="2000" b="1" dirty="0" smtClean="0">
                <a:solidFill>
                  <a:srgbClr val="800000"/>
                </a:solidFill>
              </a:rPr>
              <a:t> </a:t>
            </a:r>
            <a:r>
              <a:rPr lang="en-US" altLang="ru-RU" sz="2000" b="1" dirty="0" smtClean="0">
                <a:solidFill>
                  <a:srgbClr val="800000"/>
                </a:solidFill>
                <a:latin typeface="Arial" pitchFamily="34" charset="0"/>
              </a:rPr>
              <a:t> life span reduction, premature switch-off </a:t>
            </a:r>
          </a:p>
          <a:p>
            <a:pPr defTabSz="762000" eaLnBrk="1" fontAlgn="auto" hangingPunct="1">
              <a:lnSpc>
                <a:spcPct val="90000"/>
              </a:lnSpc>
              <a:spcAft>
                <a:spcPts val="0"/>
              </a:spcAft>
              <a:buFont typeface="Wingdings" pitchFamily="2" charset="2"/>
              <a:buNone/>
              <a:defRPr/>
            </a:pPr>
            <a:r>
              <a:rPr lang="en-US" altLang="ru-RU" sz="2000" b="1" dirty="0" smtClean="0">
                <a:solidFill>
                  <a:srgbClr val="800000"/>
                </a:solidFill>
                <a:latin typeface="Arial" pitchFamily="34" charset="0"/>
              </a:rPr>
              <a:t>                reproduction function, increases cancer risk</a:t>
            </a:r>
          </a:p>
          <a:p>
            <a:pPr defTabSz="762000" eaLnBrk="1" fontAlgn="auto" hangingPunct="1">
              <a:lnSpc>
                <a:spcPct val="90000"/>
              </a:lnSpc>
              <a:spcAft>
                <a:spcPts val="0"/>
              </a:spcAft>
              <a:buFont typeface="Wingdings" pitchFamily="2" charset="2"/>
              <a:buNone/>
              <a:defRPr/>
            </a:pPr>
            <a:endParaRPr lang="en-US"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r>
              <a:rPr lang="en-US" altLang="ru-RU" sz="2000" b="1" i="1" dirty="0" smtClean="0">
                <a:solidFill>
                  <a:srgbClr val="800000"/>
                </a:solidFill>
              </a:rPr>
              <a:t>Clock/Clock</a:t>
            </a:r>
            <a:r>
              <a:rPr lang="ru-RU" altLang="ru-RU" sz="2000" b="1" dirty="0" smtClean="0">
                <a:solidFill>
                  <a:srgbClr val="800000"/>
                </a:solidFill>
              </a:rPr>
              <a:t>:</a:t>
            </a:r>
            <a:r>
              <a:rPr lang="ru-RU" altLang="ru-RU" sz="2000" b="1" dirty="0" smtClean="0">
                <a:solidFill>
                  <a:srgbClr val="800000"/>
                </a:solidFill>
                <a:latin typeface="Arial" pitchFamily="34" charset="0"/>
              </a:rPr>
              <a:t> </a:t>
            </a:r>
            <a:r>
              <a:rPr lang="en-US" altLang="ru-RU" sz="2000" b="1" dirty="0" smtClean="0">
                <a:solidFill>
                  <a:srgbClr val="800000"/>
                </a:solidFill>
                <a:latin typeface="Arial" pitchFamily="34" charset="0"/>
              </a:rPr>
              <a:t>obesity, metabolic syndrome</a:t>
            </a:r>
            <a:r>
              <a:rPr lang="ru-RU" altLang="ru-RU" sz="2000" b="1" dirty="0" smtClean="0">
                <a:solidFill>
                  <a:srgbClr val="800000"/>
                </a:solidFill>
                <a:latin typeface="Arial" pitchFamily="34" charset="0"/>
              </a:rPr>
              <a:t>,</a:t>
            </a:r>
            <a:endParaRPr lang="en-US"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r>
              <a:rPr lang="en-US" altLang="ru-RU" sz="2000" b="1" dirty="0" smtClean="0">
                <a:solidFill>
                  <a:srgbClr val="800000"/>
                </a:solidFill>
                <a:latin typeface="Arial" pitchFamily="34" charset="0"/>
              </a:rPr>
              <a:t>                       </a:t>
            </a:r>
            <a:r>
              <a:rPr lang="ru-RU" altLang="ru-RU" sz="2000" b="1" dirty="0" smtClean="0">
                <a:solidFill>
                  <a:srgbClr val="800000"/>
                </a:solidFill>
                <a:latin typeface="Arial" pitchFamily="34" charset="0"/>
              </a:rPr>
              <a:t> </a:t>
            </a:r>
            <a:r>
              <a:rPr lang="en-US" altLang="ru-RU" sz="2000" b="1" dirty="0" smtClean="0">
                <a:solidFill>
                  <a:srgbClr val="800000"/>
                </a:solidFill>
                <a:latin typeface="Arial" pitchFamily="34" charset="0"/>
              </a:rPr>
              <a:t>anovulation, </a:t>
            </a:r>
            <a:r>
              <a:rPr lang="en-US" altLang="ru-RU" sz="2000" b="1" dirty="0" err="1" smtClean="0">
                <a:solidFill>
                  <a:srgbClr val="800000"/>
                </a:solidFill>
                <a:latin typeface="Arial" pitchFamily="34" charset="0"/>
              </a:rPr>
              <a:t>tumorigenesis</a:t>
            </a:r>
            <a:endParaRPr lang="en-US"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endParaRPr lang="ru-RU"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r>
              <a:rPr lang="en-US" altLang="ru-RU" sz="2000" b="1" dirty="0" smtClean="0">
                <a:solidFill>
                  <a:srgbClr val="800000"/>
                </a:solidFill>
              </a:rPr>
              <a:t> </a:t>
            </a:r>
            <a:r>
              <a:rPr lang="en-US" altLang="ru-RU" sz="2000" b="1" i="1" dirty="0" smtClean="0">
                <a:solidFill>
                  <a:srgbClr val="800000"/>
                </a:solidFill>
              </a:rPr>
              <a:t>Bmal1-/-</a:t>
            </a:r>
            <a:r>
              <a:rPr lang="ru-RU" altLang="ru-RU" sz="2000" b="1" dirty="0" smtClean="0">
                <a:solidFill>
                  <a:srgbClr val="800000"/>
                </a:solidFill>
              </a:rPr>
              <a:t>: </a:t>
            </a:r>
            <a:r>
              <a:rPr lang="en-US" altLang="ru-RU" sz="2000" b="1" dirty="0" smtClean="0">
                <a:solidFill>
                  <a:srgbClr val="800000"/>
                </a:solidFill>
                <a:latin typeface="Arial" pitchFamily="34" charset="0"/>
              </a:rPr>
              <a:t>life span reduction</a:t>
            </a:r>
            <a:r>
              <a:rPr lang="ru-RU" altLang="ru-RU" sz="2000" b="1" dirty="0" smtClean="0">
                <a:solidFill>
                  <a:srgbClr val="800000"/>
                </a:solidFill>
                <a:latin typeface="Arial" pitchFamily="34" charset="0"/>
              </a:rPr>
              <a:t>,</a:t>
            </a:r>
            <a:r>
              <a:rPr lang="en-US" altLang="ru-RU" sz="2000" b="1" dirty="0" smtClean="0">
                <a:solidFill>
                  <a:srgbClr val="800000"/>
                </a:solidFill>
                <a:latin typeface="Arial" pitchFamily="34" charset="0"/>
              </a:rPr>
              <a:t> lipid peroxidation,</a:t>
            </a:r>
            <a:endParaRPr lang="ru-RU"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r>
              <a:rPr lang="ru-RU" altLang="ru-RU" sz="2000" b="1" dirty="0" smtClean="0">
                <a:solidFill>
                  <a:srgbClr val="800000"/>
                </a:solidFill>
                <a:latin typeface="Arial" pitchFamily="34" charset="0"/>
              </a:rPr>
              <a:t>                   </a:t>
            </a:r>
            <a:r>
              <a:rPr lang="en-US" altLang="ru-RU" sz="2000" b="1" dirty="0" smtClean="0">
                <a:solidFill>
                  <a:srgbClr val="800000"/>
                </a:solidFill>
                <a:latin typeface="Arial" pitchFamily="34" charset="0"/>
              </a:rPr>
              <a:t>cataract, </a:t>
            </a:r>
            <a:r>
              <a:rPr lang="en-US" altLang="ru-RU" sz="2000" b="1" dirty="0" err="1" smtClean="0">
                <a:solidFill>
                  <a:srgbClr val="800000"/>
                </a:solidFill>
                <a:latin typeface="Arial" pitchFamily="34" charset="0"/>
              </a:rPr>
              <a:t>sarcopenia</a:t>
            </a:r>
            <a:endParaRPr lang="en-US"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endParaRPr lang="en-US"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r>
              <a:rPr lang="en-US" altLang="ru-RU" sz="2000" b="1" i="1" dirty="0" smtClean="0">
                <a:solidFill>
                  <a:srgbClr val="800000"/>
                </a:solidFill>
              </a:rPr>
              <a:t> Cry1-/-Cry2-/-</a:t>
            </a:r>
            <a:r>
              <a:rPr lang="ru-RU" altLang="ru-RU" sz="2000" b="1" dirty="0" smtClean="0">
                <a:solidFill>
                  <a:srgbClr val="800000"/>
                </a:solidFill>
              </a:rPr>
              <a:t>: </a:t>
            </a:r>
            <a:r>
              <a:rPr lang="en-US" altLang="ru-RU" sz="2000" b="1" dirty="0" smtClean="0">
                <a:solidFill>
                  <a:srgbClr val="800000"/>
                </a:solidFill>
                <a:latin typeface="Arial" pitchFamily="34" charset="0"/>
              </a:rPr>
              <a:t>no effect on life span and cancer</a:t>
            </a:r>
            <a:endParaRPr lang="ru-RU" altLang="ru-RU" sz="2000" b="1" dirty="0" smtClean="0">
              <a:solidFill>
                <a:srgbClr val="800000"/>
              </a:solidFill>
              <a:latin typeface="Arial" pitchFamily="34" charset="0"/>
            </a:endParaRPr>
          </a:p>
          <a:p>
            <a:pPr defTabSz="762000" eaLnBrk="1" fontAlgn="auto" hangingPunct="1">
              <a:lnSpc>
                <a:spcPct val="90000"/>
              </a:lnSpc>
              <a:spcAft>
                <a:spcPts val="0"/>
              </a:spcAft>
              <a:buFont typeface="Wingdings" pitchFamily="2" charset="2"/>
              <a:buNone/>
              <a:defRPr/>
            </a:pPr>
            <a:endParaRPr lang="ru-RU" altLang="ru-RU" sz="2000" b="1" dirty="0" smtClean="0">
              <a:solidFill>
                <a:srgbClr val="800000"/>
              </a:solidFill>
              <a:latin typeface="Arial" pitchFamily="34" charset="0"/>
            </a:endParaRPr>
          </a:p>
        </p:txBody>
      </p:sp>
      <p:pic>
        <p:nvPicPr>
          <p:cNvPr id="25604" name="Picture 3"/>
          <p:cNvPicPr>
            <a:picLocks noChangeAspect="1" noChangeArrowheads="1"/>
          </p:cNvPicPr>
          <p:nvPr/>
        </p:nvPicPr>
        <p:blipFill>
          <a:blip r:embed="rId2"/>
          <a:srcRect/>
          <a:stretch>
            <a:fillRect/>
          </a:stretch>
        </p:blipFill>
        <p:spPr bwMode="auto">
          <a:xfrm>
            <a:off x="311150" y="1371600"/>
            <a:ext cx="2590800" cy="1625600"/>
          </a:xfrm>
          <a:prstGeom prst="rect">
            <a:avLst/>
          </a:prstGeom>
          <a:solidFill>
            <a:schemeClr val="tx1"/>
          </a:solidFill>
          <a:ln w="9525">
            <a:solidFill>
              <a:schemeClr val="bg1"/>
            </a:solidFill>
            <a:miter lim="800000"/>
            <a:headEnd/>
            <a:tailEnd/>
          </a:ln>
        </p:spPr>
      </p:pic>
      <p:pic>
        <p:nvPicPr>
          <p:cNvPr id="25605"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52400" y="1447800"/>
            <a:ext cx="8839200" cy="685800"/>
          </a:xfrm>
          <a:solidFill>
            <a:srgbClr val="66FF99"/>
          </a:solidFill>
          <a:ln>
            <a:solidFill>
              <a:srgbClr val="008000"/>
            </a:solidFill>
          </a:ln>
        </p:spPr>
        <p:txBody>
          <a:bodyPr/>
          <a:lstStyle/>
          <a:p>
            <a:pPr marL="484632" indent="0" eaLnBrk="1" fontAlgn="auto" hangingPunct="1">
              <a:spcAft>
                <a:spcPts val="0"/>
              </a:spcAft>
              <a:defRPr/>
            </a:pPr>
            <a:r>
              <a:rPr lang="en-US" altLang="ru-RU" sz="2800" b="1" dirty="0" smtClean="0">
                <a:solidFill>
                  <a:srgbClr val="660033"/>
                </a:solidFill>
                <a:effectLst/>
              </a:rPr>
              <a:t>Suppression of clock genes in human tumors</a:t>
            </a:r>
          </a:p>
        </p:txBody>
      </p:sp>
      <p:graphicFrame>
        <p:nvGraphicFramePr>
          <p:cNvPr id="278566" name="Group 38"/>
          <p:cNvGraphicFramePr>
            <a:graphicFrameLocks noGrp="1"/>
          </p:cNvGraphicFramePr>
          <p:nvPr/>
        </p:nvGraphicFramePr>
        <p:xfrm>
          <a:off x="1143000" y="2311400"/>
          <a:ext cx="7162800" cy="4546599"/>
        </p:xfrm>
        <a:graphic>
          <a:graphicData uri="http://schemas.openxmlformats.org/drawingml/2006/table">
            <a:tbl>
              <a:tblPr/>
              <a:tblGrid>
                <a:gridCol w="990600"/>
                <a:gridCol w="3276600"/>
                <a:gridCol w="2895600"/>
              </a:tblGrid>
              <a:tr h="45725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cap="none" normalizeH="0" baseline="0" dirty="0" smtClean="0">
                          <a:ln>
                            <a:noFill/>
                          </a:ln>
                          <a:solidFill>
                            <a:schemeClr val="bg2"/>
                          </a:solidFill>
                          <a:effectLst/>
                          <a:latin typeface="Arial" pitchFamily="34" charset="0"/>
                          <a:cs typeface="Arial" pitchFamily="34" charset="0"/>
                        </a:rPr>
                        <a:t>gene</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cap="none" normalizeH="0" baseline="0" smtClean="0">
                          <a:ln>
                            <a:noFill/>
                          </a:ln>
                          <a:solidFill>
                            <a:schemeClr val="bg2"/>
                          </a:solidFill>
                          <a:effectLst/>
                          <a:latin typeface="Arial" pitchFamily="34" charset="0"/>
                          <a:cs typeface="Arial" pitchFamily="34" charset="0"/>
                        </a:rPr>
                        <a:t>Cancer</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400" b="1" i="0" u="none" strike="noStrike" cap="none" normalizeH="0" baseline="0" dirty="0" smtClean="0">
                          <a:ln>
                            <a:noFill/>
                          </a:ln>
                          <a:solidFill>
                            <a:schemeClr val="bg2"/>
                          </a:solidFill>
                          <a:effectLst/>
                          <a:latin typeface="Arial" pitchFamily="34" charset="0"/>
                          <a:cs typeface="Arial" pitchFamily="34" charset="0"/>
                        </a:rPr>
                        <a:t>Authors</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r h="762084">
                <a:tc rowSpan="4">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Times New Roman" pitchFamily="18" charset="0"/>
                          <a:cs typeface="Arial" pitchFamily="34" charset="0"/>
                        </a:rPr>
                        <a:t>Per1</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Breast cancer</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Chen et al., 2005;</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Gery et al., 2006</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r h="42956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dirty="0" smtClean="0">
                          <a:ln>
                            <a:noFill/>
                          </a:ln>
                          <a:solidFill>
                            <a:schemeClr val="bg2"/>
                          </a:solidFill>
                          <a:effectLst/>
                          <a:latin typeface="Arial" pitchFamily="34" charset="0"/>
                          <a:cs typeface="Arial" pitchFamily="34" charset="0"/>
                        </a:rPr>
                        <a:t>Lung cancer</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Gery et al., 2006</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r h="428266">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Endometrial cancer</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Yeh et al., 2005</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r h="701117">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Pancreatic cancer</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Pogue-Geile et al., 2006</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r h="576662">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Times New Roman" pitchFamily="18" charset="0"/>
                          <a:cs typeface="Arial" pitchFamily="34" charset="0"/>
                        </a:rPr>
                        <a:t>Per2</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endParaRPr kumimoji="0" lang="en-US" sz="2800" b="0" i="0" u="none" strike="noStrike" cap="none" normalizeH="0" baseline="0" smtClean="0">
                        <a:ln>
                          <a:noFill/>
                        </a:ln>
                        <a:solidFill>
                          <a:schemeClr val="bg2"/>
                        </a:solidFill>
                        <a:effectLst/>
                        <a:latin typeface="Times New Roman" pitchFamily="18" charset="0"/>
                        <a:cs typeface="Arial" pitchFamily="34" charset="0"/>
                      </a:endParaRP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Acute myeloid leukemia</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Gery et al., 2005</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r h="42956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Breast cancer</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Chen et al., 2005</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r h="76208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Times New Roman" pitchFamily="18" charset="0"/>
                          <a:cs typeface="Arial" pitchFamily="34" charset="0"/>
                        </a:rPr>
                        <a:t>Per3</a:t>
                      </a:r>
                      <a:endParaRPr kumimoji="0" lang="en-US" sz="2800" b="0" i="0" u="none" strike="noStrike" cap="none" normalizeH="0" baseline="0" smtClean="0">
                        <a:ln>
                          <a:noFill/>
                        </a:ln>
                        <a:solidFill>
                          <a:schemeClr val="bg2"/>
                        </a:solidFill>
                        <a:effectLst/>
                        <a:latin typeface="Times New Roman" pitchFamily="18" charset="0"/>
                        <a:cs typeface="Arial" pitchFamily="34" charset="0"/>
                      </a:endParaRP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smtClean="0">
                          <a:ln>
                            <a:noFill/>
                          </a:ln>
                          <a:solidFill>
                            <a:schemeClr val="bg2"/>
                          </a:solidFill>
                          <a:effectLst/>
                          <a:latin typeface="Arial" pitchFamily="34" charset="0"/>
                          <a:cs typeface="Arial" pitchFamily="34" charset="0"/>
                        </a:rPr>
                        <a:t>Breast cancer</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dirty="0" smtClean="0">
                          <a:ln>
                            <a:noFill/>
                          </a:ln>
                          <a:solidFill>
                            <a:schemeClr val="bg2"/>
                          </a:solidFill>
                          <a:effectLst/>
                          <a:latin typeface="Arial" pitchFamily="34" charset="0"/>
                          <a:cs typeface="Arial" pitchFamily="34" charset="0"/>
                        </a:rPr>
                        <a:t>Chen et al., 2005;</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en-US" sz="2000" b="1" i="0" u="none" strike="noStrike" cap="none" normalizeH="0" baseline="0" dirty="0" smtClean="0">
                          <a:ln>
                            <a:noFill/>
                          </a:ln>
                          <a:solidFill>
                            <a:schemeClr val="bg2"/>
                          </a:solidFill>
                          <a:effectLst/>
                          <a:latin typeface="Arial" pitchFamily="34" charset="0"/>
                          <a:cs typeface="Arial" pitchFamily="34" charset="0"/>
                        </a:rPr>
                        <a:t>Zhu et al., 2005</a:t>
                      </a:r>
                    </a:p>
                  </a:txBody>
                  <a:tcPr marT="45725" marB="45725"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99"/>
                    </a:solidFill>
                  </a:tcPr>
                </a:tc>
              </a:tr>
            </a:tbl>
          </a:graphicData>
        </a:graphic>
      </p:graphicFrame>
      <p:pic>
        <p:nvPicPr>
          <p:cNvPr id="26661"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sp>
        <p:nvSpPr>
          <p:cNvPr id="731138" name="Rectangle 2"/>
          <p:cNvSpPr>
            <a:spLocks noGrp="1" noChangeArrowheads="1"/>
          </p:cNvSpPr>
          <p:nvPr>
            <p:ph type="title" idx="4294967295"/>
          </p:nvPr>
        </p:nvSpPr>
        <p:spPr>
          <a:xfrm>
            <a:off x="4476246" y="1255266"/>
            <a:ext cx="4362954" cy="954534"/>
          </a:xfrm>
          <a:solidFill>
            <a:srgbClr val="00FF00"/>
          </a:solidFill>
          <a:ln>
            <a:solidFill>
              <a:srgbClr val="FFFFFF"/>
            </a:solidFill>
          </a:ln>
        </p:spPr>
        <p:txBody>
          <a:bodyPr>
            <a:normAutofit fontScale="90000"/>
          </a:bodyPr>
          <a:lstStyle/>
          <a:p>
            <a:pPr marL="484632" indent="0" eaLnBrk="1" fontAlgn="auto" hangingPunct="1">
              <a:spcAft>
                <a:spcPts val="0"/>
              </a:spcAft>
              <a:defRPr/>
            </a:pPr>
            <a:r>
              <a:rPr lang="en-US" sz="2000" b="1" dirty="0" smtClean="0">
                <a:solidFill>
                  <a:srgbClr val="660033"/>
                </a:solidFill>
                <a:effectLst/>
              </a:rPr>
              <a:t>Effect of light regimen on</a:t>
            </a:r>
            <a:br>
              <a:rPr lang="en-US" sz="2000" b="1" dirty="0" smtClean="0">
                <a:solidFill>
                  <a:srgbClr val="660033"/>
                </a:solidFill>
                <a:effectLst/>
              </a:rPr>
            </a:br>
            <a:r>
              <a:rPr lang="en-US" sz="2000" b="1" dirty="0" smtClean="0">
                <a:solidFill>
                  <a:srgbClr val="660033"/>
                </a:solidFill>
                <a:effectLst/>
              </a:rPr>
              <a:t>life span and spontaneous </a:t>
            </a:r>
            <a:r>
              <a:rPr lang="en-US" sz="2000" b="1" dirty="0" err="1" smtClean="0">
                <a:solidFill>
                  <a:srgbClr val="660033"/>
                </a:solidFill>
                <a:effectLst/>
              </a:rPr>
              <a:t>tumorigenesis</a:t>
            </a:r>
            <a:r>
              <a:rPr lang="en-US" sz="2000" b="1" dirty="0" smtClean="0">
                <a:solidFill>
                  <a:srgbClr val="660033"/>
                </a:solidFill>
                <a:effectLst/>
              </a:rPr>
              <a:t> in rats</a:t>
            </a:r>
            <a:endParaRPr lang="ru-RU" sz="2000" b="1" dirty="0" smtClean="0">
              <a:solidFill>
                <a:srgbClr val="660033"/>
              </a:solidFill>
            </a:endParaRPr>
          </a:p>
        </p:txBody>
      </p:sp>
      <p:sp>
        <p:nvSpPr>
          <p:cNvPr id="27651" name="Line 34"/>
          <p:cNvSpPr>
            <a:spLocks noChangeShapeType="1"/>
          </p:cNvSpPr>
          <p:nvPr/>
        </p:nvSpPr>
        <p:spPr bwMode="auto">
          <a:xfrm>
            <a:off x="1905000" y="4038600"/>
            <a:ext cx="0" cy="1905000"/>
          </a:xfrm>
          <a:prstGeom prst="line">
            <a:avLst/>
          </a:prstGeom>
          <a:noFill/>
          <a:ln w="28575">
            <a:solidFill>
              <a:schemeClr val="tx1"/>
            </a:solidFill>
            <a:round/>
            <a:headEnd/>
            <a:tailEnd/>
          </a:ln>
        </p:spPr>
        <p:txBody>
          <a:bodyPr wrap="none" anchor="ctr"/>
          <a:lstStyle/>
          <a:p>
            <a:endParaRPr lang="en-US"/>
          </a:p>
        </p:txBody>
      </p:sp>
      <p:sp>
        <p:nvSpPr>
          <p:cNvPr id="27652" name="Line 35"/>
          <p:cNvSpPr>
            <a:spLocks noChangeShapeType="1"/>
          </p:cNvSpPr>
          <p:nvPr/>
        </p:nvSpPr>
        <p:spPr bwMode="auto">
          <a:xfrm>
            <a:off x="1752600" y="4495800"/>
            <a:ext cx="152400" cy="0"/>
          </a:xfrm>
          <a:prstGeom prst="line">
            <a:avLst/>
          </a:prstGeom>
          <a:noFill/>
          <a:ln w="9525">
            <a:solidFill>
              <a:schemeClr val="tx1"/>
            </a:solidFill>
            <a:round/>
            <a:headEnd/>
            <a:tailEnd/>
          </a:ln>
        </p:spPr>
        <p:txBody>
          <a:bodyPr wrap="none" anchor="ctr"/>
          <a:lstStyle/>
          <a:p>
            <a:endParaRPr lang="en-US"/>
          </a:p>
        </p:txBody>
      </p:sp>
      <p:sp>
        <p:nvSpPr>
          <p:cNvPr id="27653" name="Line 36"/>
          <p:cNvSpPr>
            <a:spLocks noChangeShapeType="1"/>
          </p:cNvSpPr>
          <p:nvPr/>
        </p:nvSpPr>
        <p:spPr bwMode="auto">
          <a:xfrm>
            <a:off x="1752600" y="5181600"/>
            <a:ext cx="152400" cy="0"/>
          </a:xfrm>
          <a:prstGeom prst="line">
            <a:avLst/>
          </a:prstGeom>
          <a:noFill/>
          <a:ln w="9525">
            <a:solidFill>
              <a:schemeClr val="tx1"/>
            </a:solidFill>
            <a:round/>
            <a:headEnd/>
            <a:tailEnd/>
          </a:ln>
        </p:spPr>
        <p:txBody>
          <a:bodyPr wrap="none" anchor="ctr"/>
          <a:lstStyle/>
          <a:p>
            <a:endParaRPr lang="en-US"/>
          </a:p>
        </p:txBody>
      </p:sp>
      <p:sp>
        <p:nvSpPr>
          <p:cNvPr id="27654" name="Line 37"/>
          <p:cNvSpPr>
            <a:spLocks noChangeShapeType="1"/>
          </p:cNvSpPr>
          <p:nvPr/>
        </p:nvSpPr>
        <p:spPr bwMode="auto">
          <a:xfrm>
            <a:off x="1752600" y="5943600"/>
            <a:ext cx="152400" cy="0"/>
          </a:xfrm>
          <a:prstGeom prst="line">
            <a:avLst/>
          </a:prstGeom>
          <a:noFill/>
          <a:ln w="9525">
            <a:solidFill>
              <a:schemeClr val="tx1"/>
            </a:solidFill>
            <a:round/>
            <a:headEnd/>
            <a:tailEnd/>
          </a:ln>
        </p:spPr>
        <p:txBody>
          <a:bodyPr wrap="none" anchor="ctr"/>
          <a:lstStyle/>
          <a:p>
            <a:endParaRPr lang="en-US"/>
          </a:p>
        </p:txBody>
      </p:sp>
      <p:sp>
        <p:nvSpPr>
          <p:cNvPr id="27655" name="Line 38"/>
          <p:cNvSpPr>
            <a:spLocks noChangeShapeType="1"/>
          </p:cNvSpPr>
          <p:nvPr/>
        </p:nvSpPr>
        <p:spPr bwMode="auto">
          <a:xfrm>
            <a:off x="3657600" y="3962400"/>
            <a:ext cx="0" cy="1981200"/>
          </a:xfrm>
          <a:prstGeom prst="line">
            <a:avLst/>
          </a:prstGeom>
          <a:noFill/>
          <a:ln w="6350">
            <a:solidFill>
              <a:schemeClr val="bg2"/>
            </a:solidFill>
            <a:round/>
            <a:headEnd/>
            <a:tailEnd/>
          </a:ln>
        </p:spPr>
        <p:txBody>
          <a:bodyPr wrap="none" anchor="ctr"/>
          <a:lstStyle/>
          <a:p>
            <a:endParaRPr lang="en-US"/>
          </a:p>
        </p:txBody>
      </p:sp>
      <p:sp>
        <p:nvSpPr>
          <p:cNvPr id="27656" name="Line 39"/>
          <p:cNvSpPr>
            <a:spLocks noChangeShapeType="1"/>
          </p:cNvSpPr>
          <p:nvPr/>
        </p:nvSpPr>
        <p:spPr bwMode="auto">
          <a:xfrm>
            <a:off x="3429000" y="4495800"/>
            <a:ext cx="228600" cy="0"/>
          </a:xfrm>
          <a:prstGeom prst="line">
            <a:avLst/>
          </a:prstGeom>
          <a:noFill/>
          <a:ln w="9525">
            <a:solidFill>
              <a:schemeClr val="tx1"/>
            </a:solidFill>
            <a:round/>
            <a:headEnd/>
            <a:tailEnd/>
          </a:ln>
        </p:spPr>
        <p:txBody>
          <a:bodyPr wrap="none" anchor="ctr"/>
          <a:lstStyle/>
          <a:p>
            <a:endParaRPr lang="en-US"/>
          </a:p>
        </p:txBody>
      </p:sp>
      <p:sp>
        <p:nvSpPr>
          <p:cNvPr id="27657" name="Line 40"/>
          <p:cNvSpPr>
            <a:spLocks noChangeShapeType="1"/>
          </p:cNvSpPr>
          <p:nvPr/>
        </p:nvSpPr>
        <p:spPr bwMode="auto">
          <a:xfrm>
            <a:off x="3429000" y="5181600"/>
            <a:ext cx="228600" cy="0"/>
          </a:xfrm>
          <a:prstGeom prst="line">
            <a:avLst/>
          </a:prstGeom>
          <a:noFill/>
          <a:ln w="9525">
            <a:solidFill>
              <a:schemeClr val="tx1"/>
            </a:solidFill>
            <a:round/>
            <a:headEnd/>
            <a:tailEnd/>
          </a:ln>
        </p:spPr>
        <p:txBody>
          <a:bodyPr wrap="none" anchor="ctr"/>
          <a:lstStyle/>
          <a:p>
            <a:endParaRPr lang="en-US"/>
          </a:p>
        </p:txBody>
      </p:sp>
      <p:sp>
        <p:nvSpPr>
          <p:cNvPr id="27658" name="Line 41"/>
          <p:cNvSpPr>
            <a:spLocks noChangeShapeType="1"/>
          </p:cNvSpPr>
          <p:nvPr/>
        </p:nvSpPr>
        <p:spPr bwMode="auto">
          <a:xfrm>
            <a:off x="3429000" y="5943600"/>
            <a:ext cx="228600" cy="0"/>
          </a:xfrm>
          <a:prstGeom prst="line">
            <a:avLst/>
          </a:prstGeom>
          <a:noFill/>
          <a:ln w="9525">
            <a:solidFill>
              <a:schemeClr val="tx1"/>
            </a:solidFill>
            <a:round/>
            <a:headEnd/>
            <a:tailEnd/>
          </a:ln>
        </p:spPr>
        <p:txBody>
          <a:bodyPr wrap="none" anchor="ctr"/>
          <a:lstStyle/>
          <a:p>
            <a:endParaRPr lang="en-US"/>
          </a:p>
        </p:txBody>
      </p:sp>
      <p:sp>
        <p:nvSpPr>
          <p:cNvPr id="27659" name="Line 42"/>
          <p:cNvSpPr>
            <a:spLocks noChangeShapeType="1"/>
          </p:cNvSpPr>
          <p:nvPr/>
        </p:nvSpPr>
        <p:spPr bwMode="auto">
          <a:xfrm>
            <a:off x="5181600" y="3962400"/>
            <a:ext cx="0" cy="1905000"/>
          </a:xfrm>
          <a:prstGeom prst="line">
            <a:avLst/>
          </a:prstGeom>
          <a:noFill/>
          <a:ln w="28575">
            <a:solidFill>
              <a:schemeClr val="tx1"/>
            </a:solidFill>
            <a:round/>
            <a:headEnd/>
            <a:tailEnd/>
          </a:ln>
        </p:spPr>
        <p:txBody>
          <a:bodyPr wrap="none" anchor="ctr"/>
          <a:lstStyle/>
          <a:p>
            <a:endParaRPr lang="en-US"/>
          </a:p>
        </p:txBody>
      </p:sp>
      <p:sp>
        <p:nvSpPr>
          <p:cNvPr id="27660" name="Line 43"/>
          <p:cNvSpPr>
            <a:spLocks noChangeShapeType="1"/>
          </p:cNvSpPr>
          <p:nvPr/>
        </p:nvSpPr>
        <p:spPr bwMode="auto">
          <a:xfrm>
            <a:off x="5181600" y="4419600"/>
            <a:ext cx="0" cy="0"/>
          </a:xfrm>
          <a:prstGeom prst="line">
            <a:avLst/>
          </a:prstGeom>
          <a:noFill/>
          <a:ln w="9525">
            <a:solidFill>
              <a:schemeClr val="tx1"/>
            </a:solidFill>
            <a:round/>
            <a:headEnd/>
            <a:tailEnd/>
          </a:ln>
        </p:spPr>
        <p:txBody>
          <a:bodyPr wrap="none" anchor="ctr"/>
          <a:lstStyle/>
          <a:p>
            <a:endParaRPr lang="en-US"/>
          </a:p>
        </p:txBody>
      </p:sp>
      <p:sp>
        <p:nvSpPr>
          <p:cNvPr id="27661" name="Line 44"/>
          <p:cNvSpPr>
            <a:spLocks noChangeShapeType="1"/>
          </p:cNvSpPr>
          <p:nvPr/>
        </p:nvSpPr>
        <p:spPr bwMode="auto">
          <a:xfrm>
            <a:off x="5181600" y="4495800"/>
            <a:ext cx="304800" cy="0"/>
          </a:xfrm>
          <a:prstGeom prst="line">
            <a:avLst/>
          </a:prstGeom>
          <a:noFill/>
          <a:ln w="9525">
            <a:solidFill>
              <a:schemeClr val="tx1"/>
            </a:solidFill>
            <a:round/>
            <a:headEnd/>
            <a:tailEnd/>
          </a:ln>
        </p:spPr>
        <p:txBody>
          <a:bodyPr wrap="none" anchor="ctr"/>
          <a:lstStyle/>
          <a:p>
            <a:endParaRPr lang="en-US"/>
          </a:p>
        </p:txBody>
      </p:sp>
      <p:sp>
        <p:nvSpPr>
          <p:cNvPr id="27662" name="Line 45"/>
          <p:cNvSpPr>
            <a:spLocks noChangeShapeType="1"/>
          </p:cNvSpPr>
          <p:nvPr/>
        </p:nvSpPr>
        <p:spPr bwMode="auto">
          <a:xfrm>
            <a:off x="5181600" y="5181600"/>
            <a:ext cx="228600" cy="0"/>
          </a:xfrm>
          <a:prstGeom prst="line">
            <a:avLst/>
          </a:prstGeom>
          <a:noFill/>
          <a:ln w="9525">
            <a:solidFill>
              <a:schemeClr val="tx1"/>
            </a:solidFill>
            <a:round/>
            <a:headEnd/>
            <a:tailEnd/>
          </a:ln>
        </p:spPr>
        <p:txBody>
          <a:bodyPr wrap="none" anchor="ctr"/>
          <a:lstStyle/>
          <a:p>
            <a:endParaRPr lang="en-US"/>
          </a:p>
        </p:txBody>
      </p:sp>
      <p:sp>
        <p:nvSpPr>
          <p:cNvPr id="27663" name="Line 46"/>
          <p:cNvSpPr>
            <a:spLocks noChangeShapeType="1"/>
          </p:cNvSpPr>
          <p:nvPr/>
        </p:nvSpPr>
        <p:spPr bwMode="auto">
          <a:xfrm>
            <a:off x="5181600" y="5867400"/>
            <a:ext cx="304800" cy="0"/>
          </a:xfrm>
          <a:prstGeom prst="line">
            <a:avLst/>
          </a:prstGeom>
          <a:noFill/>
          <a:ln w="9525">
            <a:solidFill>
              <a:schemeClr val="tx1"/>
            </a:solidFill>
            <a:round/>
            <a:headEnd/>
            <a:tailEnd/>
          </a:ln>
        </p:spPr>
        <p:txBody>
          <a:bodyPr wrap="none" anchor="ctr"/>
          <a:lstStyle/>
          <a:p>
            <a:endParaRPr lang="en-US"/>
          </a:p>
        </p:txBody>
      </p:sp>
      <p:sp>
        <p:nvSpPr>
          <p:cNvPr id="27664" name="Line 47"/>
          <p:cNvSpPr>
            <a:spLocks noChangeShapeType="1"/>
          </p:cNvSpPr>
          <p:nvPr/>
        </p:nvSpPr>
        <p:spPr bwMode="auto">
          <a:xfrm>
            <a:off x="6934200" y="3962400"/>
            <a:ext cx="0" cy="609600"/>
          </a:xfrm>
          <a:prstGeom prst="line">
            <a:avLst/>
          </a:prstGeom>
          <a:noFill/>
          <a:ln w="28575">
            <a:solidFill>
              <a:schemeClr val="bg2"/>
            </a:solidFill>
            <a:round/>
            <a:headEnd/>
            <a:tailEnd/>
          </a:ln>
        </p:spPr>
        <p:txBody>
          <a:bodyPr wrap="none" anchor="ctr"/>
          <a:lstStyle/>
          <a:p>
            <a:endParaRPr lang="en-US"/>
          </a:p>
        </p:txBody>
      </p:sp>
      <p:sp>
        <p:nvSpPr>
          <p:cNvPr id="27665" name="Line 48"/>
          <p:cNvSpPr>
            <a:spLocks noChangeShapeType="1"/>
          </p:cNvSpPr>
          <p:nvPr/>
        </p:nvSpPr>
        <p:spPr bwMode="auto">
          <a:xfrm>
            <a:off x="6934200" y="4572000"/>
            <a:ext cx="228600" cy="0"/>
          </a:xfrm>
          <a:prstGeom prst="line">
            <a:avLst/>
          </a:prstGeom>
          <a:noFill/>
          <a:ln w="9525">
            <a:solidFill>
              <a:schemeClr val="tx1"/>
            </a:solidFill>
            <a:round/>
            <a:headEnd/>
            <a:tailEnd/>
          </a:ln>
        </p:spPr>
        <p:txBody>
          <a:bodyPr wrap="none" anchor="ctr"/>
          <a:lstStyle/>
          <a:p>
            <a:endParaRPr lang="en-US"/>
          </a:p>
        </p:txBody>
      </p:sp>
      <p:sp>
        <p:nvSpPr>
          <p:cNvPr id="27666" name="Text Box 49"/>
          <p:cNvSpPr txBox="1">
            <a:spLocks noChangeArrowheads="1"/>
          </p:cNvSpPr>
          <p:nvPr/>
        </p:nvSpPr>
        <p:spPr bwMode="auto">
          <a:xfrm>
            <a:off x="5486400" y="6324600"/>
            <a:ext cx="3505200" cy="336550"/>
          </a:xfrm>
          <a:prstGeom prst="rect">
            <a:avLst/>
          </a:prstGeom>
          <a:noFill/>
          <a:ln w="9525">
            <a:noFill/>
            <a:miter lim="800000"/>
            <a:headEnd/>
            <a:tailEnd/>
          </a:ln>
        </p:spPr>
        <p:txBody>
          <a:bodyPr>
            <a:spAutoFit/>
          </a:bodyPr>
          <a:lstStyle/>
          <a:p>
            <a:pPr eaLnBrk="1" hangingPunct="1"/>
            <a:r>
              <a:rPr lang="en-US" altLang="ru-RU" sz="1600" b="1" i="1">
                <a:solidFill>
                  <a:schemeClr val="folHlink"/>
                </a:solidFill>
                <a:latin typeface="Arial" pitchFamily="34" charset="0"/>
              </a:rPr>
              <a:t>Vinogradova, Anisimov, 2009</a:t>
            </a:r>
            <a:endParaRPr lang="ru-RU" altLang="ru-RU" sz="1600" b="1" i="1">
              <a:solidFill>
                <a:schemeClr val="folHlink"/>
              </a:solidFill>
              <a:latin typeface="Arial" pitchFamily="34" charset="0"/>
            </a:endParaRPr>
          </a:p>
        </p:txBody>
      </p:sp>
      <p:grpSp>
        <p:nvGrpSpPr>
          <p:cNvPr id="2" name="Group 50"/>
          <p:cNvGrpSpPr>
            <a:grpSpLocks noChangeAspect="1"/>
          </p:cNvGrpSpPr>
          <p:nvPr/>
        </p:nvGrpSpPr>
        <p:grpSpPr bwMode="auto">
          <a:xfrm>
            <a:off x="1066800" y="1863725"/>
            <a:ext cx="6858000" cy="4460875"/>
            <a:chOff x="102" y="1242"/>
            <a:chExt cx="5448" cy="3093"/>
          </a:xfrm>
        </p:grpSpPr>
        <p:sp>
          <p:nvSpPr>
            <p:cNvPr id="27674" name="AutoShape 51"/>
            <p:cNvSpPr>
              <a:spLocks noChangeAspect="1" noChangeArrowheads="1" noTextEdit="1"/>
            </p:cNvSpPr>
            <p:nvPr/>
          </p:nvSpPr>
          <p:spPr bwMode="auto">
            <a:xfrm>
              <a:off x="102" y="1242"/>
              <a:ext cx="5448" cy="3093"/>
            </a:xfrm>
            <a:prstGeom prst="rect">
              <a:avLst/>
            </a:prstGeom>
            <a:noFill/>
            <a:ln w="19050">
              <a:noFill/>
              <a:miter lim="800000"/>
              <a:headEnd/>
              <a:tailEnd/>
            </a:ln>
          </p:spPr>
          <p:txBody>
            <a:bodyPr/>
            <a:lstStyle/>
            <a:p>
              <a:endParaRPr lang="en-US"/>
            </a:p>
          </p:txBody>
        </p:sp>
        <p:cxnSp>
          <p:nvCxnSpPr>
            <p:cNvPr id="27675" name="_s24677"/>
            <p:cNvCxnSpPr>
              <a:cxnSpLocks noChangeShapeType="1"/>
              <a:stCxn id="27703" idx="1"/>
              <a:endCxn id="27693" idx="2"/>
            </p:cNvCxnSpPr>
            <p:nvPr/>
          </p:nvCxnSpPr>
          <p:spPr bwMode="auto">
            <a:xfrm rot="10800000">
              <a:off x="4544" y="2790"/>
              <a:ext cx="143" cy="288"/>
            </a:xfrm>
            <a:prstGeom prst="bentConnector2">
              <a:avLst/>
            </a:prstGeom>
            <a:noFill/>
            <a:ln w="19050">
              <a:solidFill>
                <a:schemeClr val="bg2"/>
              </a:solidFill>
              <a:miter lim="800000"/>
              <a:headEnd/>
              <a:tailEnd/>
            </a:ln>
          </p:spPr>
        </p:cxnSp>
        <p:cxnSp>
          <p:nvCxnSpPr>
            <p:cNvPr id="27676" name="_s24675"/>
            <p:cNvCxnSpPr>
              <a:cxnSpLocks noChangeShapeType="1"/>
              <a:stCxn id="7217" idx="1"/>
              <a:endCxn id="27692" idx="2"/>
            </p:cNvCxnSpPr>
            <p:nvPr/>
          </p:nvCxnSpPr>
          <p:spPr bwMode="auto">
            <a:xfrm rot="10800000">
              <a:off x="3393" y="2790"/>
              <a:ext cx="143" cy="1150"/>
            </a:xfrm>
            <a:prstGeom prst="bentConnector2">
              <a:avLst/>
            </a:prstGeom>
            <a:noFill/>
            <a:ln w="19050">
              <a:solidFill>
                <a:schemeClr val="bg2"/>
              </a:solidFill>
              <a:miter lim="800000"/>
              <a:headEnd/>
              <a:tailEnd/>
            </a:ln>
          </p:spPr>
        </p:cxnSp>
        <p:cxnSp>
          <p:nvCxnSpPr>
            <p:cNvPr id="27677" name="_s24673"/>
            <p:cNvCxnSpPr>
              <a:cxnSpLocks noChangeShapeType="1"/>
              <a:stCxn id="27701" idx="1"/>
              <a:endCxn id="27692" idx="2"/>
            </p:cNvCxnSpPr>
            <p:nvPr/>
          </p:nvCxnSpPr>
          <p:spPr bwMode="auto">
            <a:xfrm rot="10800000">
              <a:off x="3393" y="2790"/>
              <a:ext cx="143" cy="718"/>
            </a:xfrm>
            <a:prstGeom prst="bentConnector2">
              <a:avLst/>
            </a:prstGeom>
            <a:noFill/>
            <a:ln w="19050">
              <a:solidFill>
                <a:schemeClr val="bg2"/>
              </a:solidFill>
              <a:miter lim="800000"/>
              <a:headEnd/>
              <a:tailEnd/>
            </a:ln>
          </p:spPr>
        </p:cxnSp>
        <p:cxnSp>
          <p:nvCxnSpPr>
            <p:cNvPr id="27678" name="_s24671"/>
            <p:cNvCxnSpPr>
              <a:cxnSpLocks noChangeShapeType="1"/>
              <a:stCxn id="27700" idx="1"/>
              <a:endCxn id="27692" idx="2"/>
            </p:cNvCxnSpPr>
            <p:nvPr/>
          </p:nvCxnSpPr>
          <p:spPr bwMode="auto">
            <a:xfrm rot="10800000">
              <a:off x="3393" y="2790"/>
              <a:ext cx="143" cy="288"/>
            </a:xfrm>
            <a:prstGeom prst="bentConnector2">
              <a:avLst/>
            </a:prstGeom>
            <a:noFill/>
            <a:ln w="19050">
              <a:solidFill>
                <a:schemeClr val="bg2"/>
              </a:solidFill>
              <a:miter lim="800000"/>
              <a:headEnd/>
              <a:tailEnd/>
            </a:ln>
          </p:spPr>
        </p:cxnSp>
        <p:cxnSp>
          <p:nvCxnSpPr>
            <p:cNvPr id="27679" name="_s24669"/>
            <p:cNvCxnSpPr>
              <a:cxnSpLocks noChangeShapeType="1"/>
              <a:stCxn id="27699" idx="3"/>
              <a:endCxn id="27691" idx="2"/>
            </p:cNvCxnSpPr>
            <p:nvPr/>
          </p:nvCxnSpPr>
          <p:spPr bwMode="auto">
            <a:xfrm flipV="1">
              <a:off x="2114" y="2790"/>
              <a:ext cx="146" cy="1150"/>
            </a:xfrm>
            <a:prstGeom prst="bentConnector2">
              <a:avLst/>
            </a:prstGeom>
            <a:noFill/>
            <a:ln w="19050">
              <a:solidFill>
                <a:schemeClr val="bg2"/>
              </a:solidFill>
              <a:miter lim="800000"/>
              <a:headEnd/>
              <a:tailEnd/>
            </a:ln>
          </p:spPr>
        </p:cxnSp>
        <p:cxnSp>
          <p:nvCxnSpPr>
            <p:cNvPr id="27680" name="_s24667"/>
            <p:cNvCxnSpPr>
              <a:cxnSpLocks noChangeShapeType="1"/>
              <a:stCxn id="27698" idx="3"/>
              <a:endCxn id="27691" idx="2"/>
            </p:cNvCxnSpPr>
            <p:nvPr/>
          </p:nvCxnSpPr>
          <p:spPr bwMode="auto">
            <a:xfrm flipV="1">
              <a:off x="2114" y="2790"/>
              <a:ext cx="146" cy="718"/>
            </a:xfrm>
            <a:prstGeom prst="bentConnector2">
              <a:avLst/>
            </a:prstGeom>
            <a:noFill/>
            <a:ln w="19050">
              <a:solidFill>
                <a:schemeClr val="bg2"/>
              </a:solidFill>
              <a:miter lim="800000"/>
              <a:headEnd/>
              <a:tailEnd/>
            </a:ln>
          </p:spPr>
        </p:cxnSp>
        <p:cxnSp>
          <p:nvCxnSpPr>
            <p:cNvPr id="27681" name="_s24665"/>
            <p:cNvCxnSpPr>
              <a:cxnSpLocks noChangeShapeType="1"/>
              <a:stCxn id="27697" idx="3"/>
              <a:endCxn id="27691" idx="2"/>
            </p:cNvCxnSpPr>
            <p:nvPr/>
          </p:nvCxnSpPr>
          <p:spPr bwMode="auto">
            <a:xfrm flipV="1">
              <a:off x="2115" y="2790"/>
              <a:ext cx="145" cy="288"/>
            </a:xfrm>
            <a:prstGeom prst="bentConnector2">
              <a:avLst/>
            </a:prstGeom>
            <a:noFill/>
            <a:ln w="19050">
              <a:solidFill>
                <a:schemeClr val="bg2"/>
              </a:solidFill>
              <a:miter lim="800000"/>
              <a:headEnd/>
              <a:tailEnd/>
            </a:ln>
          </p:spPr>
        </p:cxnSp>
        <p:cxnSp>
          <p:nvCxnSpPr>
            <p:cNvPr id="27682" name="_s24663"/>
            <p:cNvCxnSpPr>
              <a:cxnSpLocks noChangeShapeType="1"/>
              <a:stCxn id="27696" idx="3"/>
              <a:endCxn id="27690" idx="2"/>
            </p:cNvCxnSpPr>
            <p:nvPr/>
          </p:nvCxnSpPr>
          <p:spPr bwMode="auto">
            <a:xfrm flipV="1">
              <a:off x="965" y="2790"/>
              <a:ext cx="145" cy="1150"/>
            </a:xfrm>
            <a:prstGeom prst="bentConnector2">
              <a:avLst/>
            </a:prstGeom>
            <a:noFill/>
            <a:ln w="19050">
              <a:solidFill>
                <a:schemeClr val="bg2"/>
              </a:solidFill>
              <a:miter lim="800000"/>
              <a:headEnd/>
              <a:tailEnd/>
            </a:ln>
          </p:spPr>
        </p:cxnSp>
        <p:cxnSp>
          <p:nvCxnSpPr>
            <p:cNvPr id="27683" name="_s24661"/>
            <p:cNvCxnSpPr>
              <a:cxnSpLocks noChangeShapeType="1"/>
              <a:stCxn id="27695" idx="3"/>
              <a:endCxn id="27690" idx="2"/>
            </p:cNvCxnSpPr>
            <p:nvPr/>
          </p:nvCxnSpPr>
          <p:spPr bwMode="auto">
            <a:xfrm flipV="1">
              <a:off x="965" y="2790"/>
              <a:ext cx="145" cy="718"/>
            </a:xfrm>
            <a:prstGeom prst="bentConnector2">
              <a:avLst/>
            </a:prstGeom>
            <a:noFill/>
            <a:ln w="19050">
              <a:solidFill>
                <a:schemeClr val="bg2"/>
              </a:solidFill>
              <a:miter lim="800000"/>
              <a:headEnd/>
              <a:tailEnd/>
            </a:ln>
          </p:spPr>
        </p:cxnSp>
        <p:cxnSp>
          <p:nvCxnSpPr>
            <p:cNvPr id="27684" name="_s24659"/>
            <p:cNvCxnSpPr>
              <a:cxnSpLocks noChangeShapeType="1"/>
              <a:stCxn id="27694" idx="3"/>
              <a:endCxn id="27690" idx="2"/>
            </p:cNvCxnSpPr>
            <p:nvPr/>
          </p:nvCxnSpPr>
          <p:spPr bwMode="auto">
            <a:xfrm flipV="1">
              <a:off x="965" y="2790"/>
              <a:ext cx="145" cy="288"/>
            </a:xfrm>
            <a:prstGeom prst="bentConnector2">
              <a:avLst/>
            </a:prstGeom>
            <a:noFill/>
            <a:ln w="19050">
              <a:solidFill>
                <a:schemeClr val="bg2"/>
              </a:solidFill>
              <a:miter lim="800000"/>
              <a:headEnd/>
              <a:tailEnd/>
            </a:ln>
          </p:spPr>
        </p:cxnSp>
        <p:cxnSp>
          <p:nvCxnSpPr>
            <p:cNvPr id="27685" name="_s24657"/>
            <p:cNvCxnSpPr>
              <a:cxnSpLocks noChangeShapeType="1"/>
              <a:stCxn id="27693" idx="0"/>
              <a:endCxn id="27689" idx="2"/>
            </p:cNvCxnSpPr>
            <p:nvPr/>
          </p:nvCxnSpPr>
          <p:spPr bwMode="auto">
            <a:xfrm rot="5400000" flipH="1">
              <a:off x="3613" y="1293"/>
              <a:ext cx="144" cy="1718"/>
            </a:xfrm>
            <a:prstGeom prst="bentConnector3">
              <a:avLst>
                <a:gd name="adj1" fmla="val 49634"/>
              </a:avLst>
            </a:prstGeom>
            <a:noFill/>
            <a:ln w="19050">
              <a:solidFill>
                <a:schemeClr val="bg2"/>
              </a:solidFill>
              <a:miter lim="800000"/>
              <a:headEnd/>
              <a:tailEnd/>
            </a:ln>
          </p:spPr>
        </p:cxnSp>
        <p:cxnSp>
          <p:nvCxnSpPr>
            <p:cNvPr id="27686" name="_s24655"/>
            <p:cNvCxnSpPr>
              <a:cxnSpLocks noChangeShapeType="1"/>
              <a:stCxn id="27692" idx="0"/>
              <a:endCxn id="27689" idx="2"/>
            </p:cNvCxnSpPr>
            <p:nvPr/>
          </p:nvCxnSpPr>
          <p:spPr bwMode="auto">
            <a:xfrm rot="5400000" flipH="1">
              <a:off x="3038" y="1868"/>
              <a:ext cx="144" cy="567"/>
            </a:xfrm>
            <a:prstGeom prst="bentConnector3">
              <a:avLst>
                <a:gd name="adj1" fmla="val 49634"/>
              </a:avLst>
            </a:prstGeom>
            <a:noFill/>
            <a:ln w="19050">
              <a:solidFill>
                <a:schemeClr val="bg2"/>
              </a:solidFill>
              <a:miter lim="800000"/>
              <a:headEnd/>
              <a:tailEnd/>
            </a:ln>
          </p:spPr>
        </p:cxnSp>
        <p:cxnSp>
          <p:nvCxnSpPr>
            <p:cNvPr id="27687" name="_s24654"/>
            <p:cNvCxnSpPr>
              <a:cxnSpLocks noChangeShapeType="1"/>
              <a:stCxn id="27691" idx="0"/>
              <a:endCxn id="27689" idx="2"/>
            </p:cNvCxnSpPr>
            <p:nvPr/>
          </p:nvCxnSpPr>
          <p:spPr bwMode="auto">
            <a:xfrm rot="-5400000">
              <a:off x="2471" y="1869"/>
              <a:ext cx="144" cy="566"/>
            </a:xfrm>
            <a:prstGeom prst="bentConnector3">
              <a:avLst>
                <a:gd name="adj1" fmla="val 49634"/>
              </a:avLst>
            </a:prstGeom>
            <a:noFill/>
            <a:ln w="19050">
              <a:solidFill>
                <a:schemeClr val="bg2"/>
              </a:solidFill>
              <a:miter lim="800000"/>
              <a:headEnd/>
              <a:tailEnd/>
            </a:ln>
          </p:spPr>
        </p:cxnSp>
        <p:cxnSp>
          <p:nvCxnSpPr>
            <p:cNvPr id="27688" name="_s24653"/>
            <p:cNvCxnSpPr>
              <a:cxnSpLocks noChangeShapeType="1"/>
              <a:stCxn id="27690" idx="0"/>
              <a:endCxn id="27689" idx="2"/>
            </p:cNvCxnSpPr>
            <p:nvPr/>
          </p:nvCxnSpPr>
          <p:spPr bwMode="auto">
            <a:xfrm rot="-5400000">
              <a:off x="1896" y="1294"/>
              <a:ext cx="144" cy="1716"/>
            </a:xfrm>
            <a:prstGeom prst="bentConnector3">
              <a:avLst>
                <a:gd name="adj1" fmla="val 49634"/>
              </a:avLst>
            </a:prstGeom>
            <a:noFill/>
            <a:ln w="19050">
              <a:solidFill>
                <a:schemeClr val="bg2"/>
              </a:solidFill>
              <a:miter lim="800000"/>
              <a:headEnd/>
              <a:tailEnd/>
            </a:ln>
          </p:spPr>
        </p:cxnSp>
        <p:sp>
          <p:nvSpPr>
            <p:cNvPr id="27689" name="_s24649"/>
            <p:cNvSpPr>
              <a:spLocks noChangeArrowheads="1"/>
            </p:cNvSpPr>
            <p:nvPr/>
          </p:nvSpPr>
          <p:spPr bwMode="auto">
            <a:xfrm>
              <a:off x="1814" y="1627"/>
              <a:ext cx="2024" cy="453"/>
            </a:xfrm>
            <a:prstGeom prst="roundRect">
              <a:avLst>
                <a:gd name="adj" fmla="val 16667"/>
              </a:avLst>
            </a:prstGeom>
            <a:solidFill>
              <a:srgbClr val="FFFF66"/>
            </a:solidFill>
            <a:ln w="9525">
              <a:round/>
              <a:headEnd/>
              <a:tailEnd/>
            </a:ln>
            <a:scene3d>
              <a:camera prst="legacyObliqueTopRight"/>
              <a:lightRig rig="legacyFlat3" dir="b"/>
            </a:scene3d>
            <a:sp3d extrusionH="430200" prstMaterial="legacyMatte">
              <a:bevelT w="13500" h="13500" prst="angle"/>
              <a:bevelB w="13500" h="13500" prst="angle"/>
              <a:extrusionClr>
                <a:srgbClr val="FFFF66"/>
              </a:extrusionClr>
            </a:sp3d>
          </p:spPr>
          <p:txBody>
            <a:bodyPr wrap="none" lIns="33699" tIns="16851" rIns="33699" bIns="16851" anchor="ctr">
              <a:flatTx/>
            </a:bodyPr>
            <a:lstStyle/>
            <a:p>
              <a:pPr algn="ctr" eaLnBrk="1" hangingPunct="1"/>
              <a:endParaRPr lang="ru-RU" altLang="ru-RU" sz="3200" b="1">
                <a:solidFill>
                  <a:srgbClr val="000000"/>
                </a:solidFill>
              </a:endParaRPr>
            </a:p>
            <a:p>
              <a:pPr algn="ctr" eaLnBrk="1" hangingPunct="1"/>
              <a:r>
                <a:rPr lang="en-US" altLang="ru-RU" sz="2800" b="1">
                  <a:solidFill>
                    <a:srgbClr val="000000"/>
                  </a:solidFill>
                  <a:latin typeface="Shruti" pitchFamily="2"/>
                </a:rPr>
                <a:t>Rats</a:t>
              </a:r>
              <a:r>
                <a:rPr lang="ru-RU" altLang="ru-RU" sz="2800" b="1">
                  <a:solidFill>
                    <a:srgbClr val="000000"/>
                  </a:solidFill>
                  <a:latin typeface="Shruti" pitchFamily="2"/>
                </a:rPr>
                <a:t> </a:t>
              </a:r>
            </a:p>
            <a:p>
              <a:pPr algn="ctr" eaLnBrk="1" hangingPunct="1"/>
              <a:endParaRPr lang="ru-RU" altLang="ru-RU" sz="2800" b="1">
                <a:solidFill>
                  <a:srgbClr val="FFFFFF"/>
                </a:solidFill>
                <a:latin typeface="Shruti" pitchFamily="2"/>
              </a:endParaRPr>
            </a:p>
          </p:txBody>
        </p:sp>
        <p:sp>
          <p:nvSpPr>
            <p:cNvPr id="27690" name="_s24650"/>
            <p:cNvSpPr>
              <a:spLocks noChangeArrowheads="1"/>
            </p:cNvSpPr>
            <p:nvPr/>
          </p:nvSpPr>
          <p:spPr bwMode="auto">
            <a:xfrm>
              <a:off x="615" y="2224"/>
              <a:ext cx="989" cy="566"/>
            </a:xfrm>
            <a:prstGeom prst="roundRect">
              <a:avLst>
                <a:gd name="adj" fmla="val 16667"/>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wrap="none" lIns="33699" tIns="16851" rIns="33699" bIns="16851" anchor="ctr">
              <a:flatTx/>
            </a:bodyPr>
            <a:lstStyle/>
            <a:p>
              <a:pPr algn="ctr" eaLnBrk="1" hangingPunct="1"/>
              <a:r>
                <a:rPr lang="en-US" altLang="ru-RU" sz="1600" b="1">
                  <a:solidFill>
                    <a:srgbClr val="000000"/>
                  </a:solidFill>
                  <a:latin typeface="Arial" pitchFamily="34" charset="0"/>
                </a:rPr>
                <a:t>Natural</a:t>
              </a:r>
              <a:endParaRPr lang="ru-RU" altLang="ru-RU" sz="1600" b="1">
                <a:solidFill>
                  <a:srgbClr val="000000"/>
                </a:solidFill>
                <a:latin typeface="Arial" pitchFamily="34" charset="0"/>
              </a:endParaRPr>
            </a:p>
            <a:p>
              <a:pPr algn="ctr" eaLnBrk="1" hangingPunct="1"/>
              <a:r>
                <a:rPr lang="en-US" altLang="ru-RU" sz="1600" b="1">
                  <a:solidFill>
                    <a:srgbClr val="000000"/>
                  </a:solidFill>
                  <a:latin typeface="Arial" pitchFamily="34" charset="0"/>
                </a:rPr>
                <a:t>NL</a:t>
              </a:r>
              <a:endParaRPr lang="ru-RU" altLang="ru-RU" sz="1600" b="1">
                <a:solidFill>
                  <a:srgbClr val="000000"/>
                </a:solidFill>
                <a:latin typeface="Arial" pitchFamily="34" charset="0"/>
              </a:endParaRPr>
            </a:p>
            <a:p>
              <a:pPr algn="ctr" eaLnBrk="1" hangingPunct="1"/>
              <a:r>
                <a:rPr lang="ru-RU" altLang="ru-RU" sz="1600" b="1">
                  <a:solidFill>
                    <a:srgbClr val="000000"/>
                  </a:solidFill>
                  <a:latin typeface="Arial" pitchFamily="34" charset="0"/>
                </a:rPr>
                <a:t>(300 </a:t>
              </a:r>
              <a:r>
                <a:rPr lang="en-US" altLang="ru-RU" sz="1600" b="1">
                  <a:solidFill>
                    <a:srgbClr val="000000"/>
                  </a:solidFill>
                  <a:latin typeface="Arial" pitchFamily="34" charset="0"/>
                </a:rPr>
                <a:t>rats)</a:t>
              </a:r>
              <a:endParaRPr lang="ru-RU" altLang="ru-RU" sz="1600" b="1">
                <a:solidFill>
                  <a:srgbClr val="000000"/>
                </a:solidFill>
                <a:latin typeface="Arial" pitchFamily="34" charset="0"/>
              </a:endParaRPr>
            </a:p>
          </p:txBody>
        </p:sp>
        <p:sp>
          <p:nvSpPr>
            <p:cNvPr id="27691" name="_s24651"/>
            <p:cNvSpPr>
              <a:spLocks noChangeArrowheads="1"/>
            </p:cNvSpPr>
            <p:nvPr/>
          </p:nvSpPr>
          <p:spPr bwMode="auto">
            <a:xfrm>
              <a:off x="1765" y="2224"/>
              <a:ext cx="989" cy="566"/>
            </a:xfrm>
            <a:prstGeom prst="roundRect">
              <a:avLst>
                <a:gd name="adj" fmla="val 16667"/>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wrap="none" lIns="33699" tIns="16851" rIns="33699" bIns="16851" anchor="ctr">
              <a:flatTx/>
            </a:bodyPr>
            <a:lstStyle/>
            <a:p>
              <a:pPr algn="ctr" eaLnBrk="1" hangingPunct="1"/>
              <a:r>
                <a:rPr lang="en-US" altLang="ru-RU" sz="1600" b="1">
                  <a:solidFill>
                    <a:srgbClr val="000000"/>
                  </a:solidFill>
                  <a:latin typeface="Arial" pitchFamily="34" charset="0"/>
                </a:rPr>
                <a:t>Constant</a:t>
              </a:r>
            </a:p>
            <a:p>
              <a:pPr algn="ctr" eaLnBrk="1" hangingPunct="1"/>
              <a:r>
                <a:rPr lang="en-US" altLang="ru-RU" sz="1600" b="1">
                  <a:solidFill>
                    <a:srgbClr val="000000"/>
                  </a:solidFill>
                  <a:latin typeface="Arial" pitchFamily="34" charset="0"/>
                </a:rPr>
                <a:t>LL</a:t>
              </a:r>
              <a:br>
                <a:rPr lang="en-US" altLang="ru-RU" sz="1600" b="1">
                  <a:solidFill>
                    <a:srgbClr val="000000"/>
                  </a:solidFill>
                  <a:latin typeface="Arial" pitchFamily="34" charset="0"/>
                </a:rPr>
              </a:br>
              <a:r>
                <a:rPr lang="ru-RU" altLang="ru-RU" sz="1600" b="1">
                  <a:solidFill>
                    <a:srgbClr val="000000"/>
                  </a:solidFill>
                  <a:latin typeface="Arial" pitchFamily="34" charset="0"/>
                </a:rPr>
                <a:t>(300 </a:t>
              </a:r>
              <a:r>
                <a:rPr lang="en-US" altLang="ru-RU" sz="1600" b="1">
                  <a:solidFill>
                    <a:srgbClr val="000000"/>
                  </a:solidFill>
                  <a:latin typeface="Arial" pitchFamily="34" charset="0"/>
                </a:rPr>
                <a:t>rats</a:t>
              </a:r>
              <a:r>
                <a:rPr lang="ru-RU" altLang="ru-RU" sz="1600" b="1">
                  <a:solidFill>
                    <a:srgbClr val="000000"/>
                  </a:solidFill>
                  <a:latin typeface="Arial" pitchFamily="34" charset="0"/>
                </a:rPr>
                <a:t>)</a:t>
              </a:r>
            </a:p>
          </p:txBody>
        </p:sp>
        <p:sp>
          <p:nvSpPr>
            <p:cNvPr id="27692" name="_s24652"/>
            <p:cNvSpPr>
              <a:spLocks noChangeArrowheads="1"/>
            </p:cNvSpPr>
            <p:nvPr/>
          </p:nvSpPr>
          <p:spPr bwMode="auto">
            <a:xfrm>
              <a:off x="2898" y="2224"/>
              <a:ext cx="989" cy="566"/>
            </a:xfrm>
            <a:prstGeom prst="roundRect">
              <a:avLst>
                <a:gd name="adj" fmla="val 16667"/>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wrap="none" lIns="33699" tIns="16851" rIns="33699" bIns="16851" anchor="ctr">
              <a:flatTx/>
            </a:bodyPr>
            <a:lstStyle/>
            <a:p>
              <a:pPr algn="ctr" eaLnBrk="1" hangingPunct="1"/>
              <a:r>
                <a:rPr lang="en-US" altLang="ru-RU" sz="1600" b="1">
                  <a:solidFill>
                    <a:srgbClr val="000000"/>
                  </a:solidFill>
                  <a:latin typeface="Arial" pitchFamily="34" charset="0"/>
                </a:rPr>
                <a:t>Standard</a:t>
              </a:r>
              <a:r>
                <a:rPr lang="ru-RU" altLang="ru-RU" sz="1600" b="1">
                  <a:solidFill>
                    <a:srgbClr val="000000"/>
                  </a:solidFill>
                  <a:latin typeface="Arial" pitchFamily="34" charset="0"/>
                </a:rPr>
                <a:t> </a:t>
              </a:r>
              <a:endParaRPr lang="en-US" altLang="ru-RU" sz="1600" b="1">
                <a:solidFill>
                  <a:srgbClr val="000000"/>
                </a:solidFill>
                <a:latin typeface="Arial" pitchFamily="34" charset="0"/>
              </a:endParaRPr>
            </a:p>
            <a:p>
              <a:pPr algn="ctr" eaLnBrk="1" hangingPunct="1"/>
              <a:r>
                <a:rPr lang="en-US" altLang="ru-RU" sz="1600" b="1">
                  <a:solidFill>
                    <a:srgbClr val="000000"/>
                  </a:solidFill>
                  <a:latin typeface="Arial" pitchFamily="34" charset="0"/>
                </a:rPr>
                <a:t>LD</a:t>
              </a:r>
            </a:p>
            <a:p>
              <a:pPr algn="ctr" eaLnBrk="1" hangingPunct="1"/>
              <a:r>
                <a:rPr lang="ru-RU" altLang="ru-RU" sz="1600" b="1">
                  <a:solidFill>
                    <a:srgbClr val="000000"/>
                  </a:solidFill>
                  <a:latin typeface="Arial" pitchFamily="34" charset="0"/>
                </a:rPr>
                <a:t>(300 </a:t>
              </a:r>
              <a:r>
                <a:rPr lang="en-US" altLang="ru-RU" sz="1600" b="1">
                  <a:solidFill>
                    <a:srgbClr val="000000"/>
                  </a:solidFill>
                  <a:latin typeface="Arial" pitchFamily="34" charset="0"/>
                </a:rPr>
                <a:t>ratz</a:t>
              </a:r>
              <a:r>
                <a:rPr lang="ru-RU" altLang="ru-RU" sz="1600" b="1">
                  <a:solidFill>
                    <a:srgbClr val="000000"/>
                  </a:solidFill>
                  <a:latin typeface="Arial" pitchFamily="34" charset="0"/>
                </a:rPr>
                <a:t>)</a:t>
              </a:r>
            </a:p>
          </p:txBody>
        </p:sp>
        <p:sp>
          <p:nvSpPr>
            <p:cNvPr id="27693" name="_s24656"/>
            <p:cNvSpPr>
              <a:spLocks noChangeArrowheads="1"/>
            </p:cNvSpPr>
            <p:nvPr/>
          </p:nvSpPr>
          <p:spPr bwMode="auto">
            <a:xfrm>
              <a:off x="4049" y="2224"/>
              <a:ext cx="989" cy="566"/>
            </a:xfrm>
            <a:prstGeom prst="roundRect">
              <a:avLst>
                <a:gd name="adj" fmla="val 16667"/>
              </a:avLst>
            </a:prstGeom>
            <a:solidFill>
              <a:srgbClr val="FFFFFF"/>
            </a:solidFill>
            <a:ln w="9525">
              <a:round/>
              <a:headEnd/>
              <a:tailEnd/>
            </a:ln>
            <a:scene3d>
              <a:camera prst="legacyObliqueTopRight"/>
              <a:lightRig rig="legacyFlat3" dir="b"/>
            </a:scene3d>
            <a:sp3d extrusionH="430200" prstMaterial="legacyMatte">
              <a:bevelT w="13500" h="13500" prst="angle"/>
              <a:bevelB w="13500" h="13500" prst="angle"/>
              <a:extrusionClr>
                <a:srgbClr val="FFFFFF"/>
              </a:extrusionClr>
            </a:sp3d>
          </p:spPr>
          <p:txBody>
            <a:bodyPr wrap="none" lIns="33699" tIns="16851" rIns="33699" bIns="16851" anchor="ctr">
              <a:flatTx/>
            </a:bodyPr>
            <a:lstStyle/>
            <a:p>
              <a:pPr algn="ctr" eaLnBrk="1" hangingPunct="1"/>
              <a:r>
                <a:rPr lang="en-US" altLang="ru-RU" sz="1600" b="1">
                  <a:solidFill>
                    <a:srgbClr val="000000"/>
                  </a:solidFill>
                  <a:latin typeface="Arial" pitchFamily="34" charset="0"/>
                </a:rPr>
                <a:t>Darkness</a:t>
              </a:r>
            </a:p>
            <a:p>
              <a:pPr algn="ctr" eaLnBrk="1" hangingPunct="1"/>
              <a:r>
                <a:rPr lang="en-US" altLang="ru-RU" sz="1600" b="1">
                  <a:solidFill>
                    <a:srgbClr val="000000"/>
                  </a:solidFill>
                  <a:latin typeface="Arial" pitchFamily="34" charset="0"/>
                </a:rPr>
                <a:t>DD</a:t>
              </a:r>
              <a:endParaRPr lang="ru-RU" altLang="ru-RU" sz="1600" b="1">
                <a:solidFill>
                  <a:srgbClr val="000000"/>
                </a:solidFill>
                <a:latin typeface="Arial" pitchFamily="34" charset="0"/>
              </a:endParaRPr>
            </a:p>
            <a:p>
              <a:pPr algn="ctr" eaLnBrk="1" hangingPunct="1"/>
              <a:r>
                <a:rPr lang="ru-RU" altLang="ru-RU" sz="1600" b="1">
                  <a:solidFill>
                    <a:srgbClr val="000000"/>
                  </a:solidFill>
                  <a:latin typeface="Arial" pitchFamily="34" charset="0"/>
                </a:rPr>
                <a:t>(100 </a:t>
              </a:r>
              <a:r>
                <a:rPr lang="en-US" altLang="ru-RU" sz="1600" b="1">
                  <a:solidFill>
                    <a:srgbClr val="000000"/>
                  </a:solidFill>
                  <a:latin typeface="Arial" pitchFamily="34" charset="0"/>
                </a:rPr>
                <a:t>rats</a:t>
              </a:r>
              <a:r>
                <a:rPr lang="ru-RU" altLang="ru-RU" sz="1600" b="1">
                  <a:solidFill>
                    <a:srgbClr val="000000"/>
                  </a:solidFill>
                  <a:latin typeface="Arial" pitchFamily="34" charset="0"/>
                </a:rPr>
                <a:t>)</a:t>
              </a:r>
            </a:p>
          </p:txBody>
        </p:sp>
        <p:sp>
          <p:nvSpPr>
            <p:cNvPr id="27694" name="_s24658"/>
            <p:cNvSpPr>
              <a:spLocks noChangeArrowheads="1"/>
            </p:cNvSpPr>
            <p:nvPr/>
          </p:nvSpPr>
          <p:spPr bwMode="auto">
            <a:xfrm>
              <a:off x="102" y="2934"/>
              <a:ext cx="863" cy="287"/>
            </a:xfrm>
            <a:prstGeom prst="roundRect">
              <a:avLst>
                <a:gd name="adj" fmla="val 16667"/>
              </a:avLst>
            </a:pr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lIns="35851" tIns="17925" rIns="35851" bIns="17925" anchor="ctr">
              <a:flatTx/>
            </a:bodyPr>
            <a:lstStyle/>
            <a:p>
              <a:pPr algn="ctr" eaLnBrk="1" hangingPunct="1"/>
              <a:r>
                <a:rPr lang="en-US" altLang="ru-RU" sz="1700" b="1">
                  <a:solidFill>
                    <a:schemeClr val="folHlink"/>
                  </a:solidFill>
                  <a:latin typeface="Segoe UI Symbol" pitchFamily="34" charset="0"/>
                </a:rPr>
                <a:t>control</a:t>
              </a:r>
              <a:endParaRPr lang="ru-RU" altLang="ru-RU" sz="1700" b="1">
                <a:solidFill>
                  <a:schemeClr val="folHlink"/>
                </a:solidFill>
                <a:latin typeface="Segoe UI Symbol" pitchFamily="34" charset="0"/>
              </a:endParaRPr>
            </a:p>
          </p:txBody>
        </p:sp>
        <p:sp>
          <p:nvSpPr>
            <p:cNvPr id="27695" name="_s24660"/>
            <p:cNvSpPr>
              <a:spLocks noChangeArrowheads="1"/>
            </p:cNvSpPr>
            <p:nvPr/>
          </p:nvSpPr>
          <p:spPr bwMode="auto">
            <a:xfrm>
              <a:off x="102" y="3365"/>
              <a:ext cx="863" cy="287"/>
            </a:xfrm>
            <a:prstGeom prst="roundRect">
              <a:avLst>
                <a:gd name="adj" fmla="val 16667"/>
              </a:avLst>
            </a:prstGeom>
            <a:solidFill>
              <a:srgbClr val="00FF00"/>
            </a:solidFill>
            <a:ln w="9525">
              <a:round/>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35851" tIns="17925" rIns="35851" bIns="17925" anchor="ctr">
              <a:flatTx/>
            </a:bodyPr>
            <a:lstStyle/>
            <a:p>
              <a:pPr algn="ctr" eaLnBrk="1" hangingPunct="1"/>
              <a:r>
                <a:rPr lang="en-US" altLang="ru-RU" sz="1700" b="1">
                  <a:solidFill>
                    <a:srgbClr val="000000"/>
                  </a:solidFill>
                </a:rPr>
                <a:t>MLT</a:t>
              </a:r>
              <a:endParaRPr lang="ru-RU" altLang="ru-RU" sz="1700" b="1">
                <a:solidFill>
                  <a:srgbClr val="FFFFFF"/>
                </a:solidFill>
              </a:endParaRPr>
            </a:p>
          </p:txBody>
        </p:sp>
        <p:sp>
          <p:nvSpPr>
            <p:cNvPr id="27696" name="_s24662"/>
            <p:cNvSpPr>
              <a:spLocks noChangeArrowheads="1"/>
            </p:cNvSpPr>
            <p:nvPr/>
          </p:nvSpPr>
          <p:spPr bwMode="auto">
            <a:xfrm>
              <a:off x="102" y="3796"/>
              <a:ext cx="863" cy="287"/>
            </a:xfrm>
            <a:prstGeom prst="roundRect">
              <a:avLst>
                <a:gd name="adj" fmla="val 16667"/>
              </a:avLst>
            </a:prstGeom>
            <a:solidFill>
              <a:schemeClr val="tx1"/>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lIns="40281" tIns="20140" rIns="40281" bIns="20140" anchor="ctr">
              <a:flatTx/>
            </a:bodyPr>
            <a:lstStyle/>
            <a:p>
              <a:pPr algn="ctr" eaLnBrk="1" hangingPunct="1"/>
              <a:r>
                <a:rPr lang="en-US" altLang="ru-RU" sz="1700" b="1">
                  <a:solidFill>
                    <a:schemeClr val="bg2"/>
                  </a:solidFill>
                  <a:latin typeface="Arial" pitchFamily="34" charset="0"/>
                </a:rPr>
                <a:t>Epitalon</a:t>
              </a:r>
              <a:endParaRPr lang="ru-RU" altLang="ru-RU" sz="1700" b="1">
                <a:solidFill>
                  <a:schemeClr val="bg2"/>
                </a:solidFill>
                <a:latin typeface="Arial" pitchFamily="34" charset="0"/>
              </a:endParaRPr>
            </a:p>
          </p:txBody>
        </p:sp>
        <p:sp>
          <p:nvSpPr>
            <p:cNvPr id="27697" name="_s24664"/>
            <p:cNvSpPr>
              <a:spLocks noChangeArrowheads="1"/>
            </p:cNvSpPr>
            <p:nvPr/>
          </p:nvSpPr>
          <p:spPr bwMode="auto">
            <a:xfrm>
              <a:off x="1253" y="2934"/>
              <a:ext cx="862" cy="287"/>
            </a:xfrm>
            <a:prstGeom prst="roundRect">
              <a:avLst>
                <a:gd name="adj" fmla="val 16667"/>
              </a:avLst>
            </a:pr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lIns="47094" tIns="23547" rIns="47094" bIns="23547" anchor="ctr">
              <a:flatTx/>
            </a:bodyPr>
            <a:lstStyle/>
            <a:p>
              <a:pPr algn="ctr" eaLnBrk="1" hangingPunct="1"/>
              <a:r>
                <a:rPr lang="en-US" altLang="ru-RU" sz="1700" b="1">
                  <a:solidFill>
                    <a:schemeClr val="folHlink"/>
                  </a:solidFill>
                  <a:latin typeface="Segoe UI Symbol" pitchFamily="34" charset="0"/>
                </a:rPr>
                <a:t>control</a:t>
              </a:r>
              <a:endParaRPr lang="ru-RU" altLang="ru-RU" sz="1700" b="1">
                <a:solidFill>
                  <a:schemeClr val="folHlink"/>
                </a:solidFill>
                <a:latin typeface="Segoe UI Symbol" pitchFamily="34" charset="0"/>
              </a:endParaRPr>
            </a:p>
          </p:txBody>
        </p:sp>
        <p:sp>
          <p:nvSpPr>
            <p:cNvPr id="27698" name="_s24666"/>
            <p:cNvSpPr>
              <a:spLocks noChangeArrowheads="1"/>
            </p:cNvSpPr>
            <p:nvPr/>
          </p:nvSpPr>
          <p:spPr bwMode="auto">
            <a:xfrm>
              <a:off x="1253" y="3365"/>
              <a:ext cx="861" cy="287"/>
            </a:xfrm>
            <a:prstGeom prst="roundRect">
              <a:avLst>
                <a:gd name="adj" fmla="val 16667"/>
              </a:avLst>
            </a:prstGeom>
            <a:solidFill>
              <a:srgbClr val="00FF00"/>
            </a:solidFill>
            <a:ln w="9525">
              <a:round/>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47094" tIns="23547" rIns="47094" bIns="23547" anchor="ctr">
              <a:flatTx/>
            </a:bodyPr>
            <a:lstStyle/>
            <a:p>
              <a:pPr algn="ctr" eaLnBrk="1" hangingPunct="1"/>
              <a:r>
                <a:rPr lang="en-US" altLang="ru-RU" sz="1700" b="1">
                  <a:solidFill>
                    <a:srgbClr val="000000"/>
                  </a:solidFill>
                </a:rPr>
                <a:t>MLT</a:t>
              </a:r>
              <a:endParaRPr lang="ru-RU" altLang="ru-RU" sz="1700" b="1">
                <a:solidFill>
                  <a:srgbClr val="000000"/>
                </a:solidFill>
              </a:endParaRPr>
            </a:p>
          </p:txBody>
        </p:sp>
        <p:sp>
          <p:nvSpPr>
            <p:cNvPr id="27699" name="_s24668"/>
            <p:cNvSpPr>
              <a:spLocks noChangeArrowheads="1"/>
            </p:cNvSpPr>
            <p:nvPr/>
          </p:nvSpPr>
          <p:spPr bwMode="auto">
            <a:xfrm>
              <a:off x="1253" y="3796"/>
              <a:ext cx="861" cy="287"/>
            </a:xfrm>
            <a:prstGeom prst="roundRect">
              <a:avLst>
                <a:gd name="adj" fmla="val 16667"/>
              </a:avLst>
            </a:prstGeom>
            <a:solidFill>
              <a:schemeClr val="tx1"/>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lIns="47094" tIns="23547" rIns="47094" bIns="23547" anchor="ctr">
              <a:flatTx/>
            </a:bodyPr>
            <a:lstStyle/>
            <a:p>
              <a:pPr algn="ctr" eaLnBrk="1" hangingPunct="1"/>
              <a:r>
                <a:rPr lang="en-US" altLang="ru-RU" sz="1800" b="1">
                  <a:solidFill>
                    <a:schemeClr val="bg2"/>
                  </a:solidFill>
                  <a:latin typeface="Arial" pitchFamily="34" charset="0"/>
                </a:rPr>
                <a:t>Epitalon</a:t>
              </a:r>
              <a:endParaRPr lang="ru-RU" altLang="ru-RU" sz="1800" b="1">
                <a:solidFill>
                  <a:schemeClr val="bg2"/>
                </a:solidFill>
                <a:latin typeface="Arial" pitchFamily="34" charset="0"/>
              </a:endParaRPr>
            </a:p>
          </p:txBody>
        </p:sp>
        <p:sp>
          <p:nvSpPr>
            <p:cNvPr id="27700" name="_s24670"/>
            <p:cNvSpPr>
              <a:spLocks noChangeArrowheads="1"/>
            </p:cNvSpPr>
            <p:nvPr/>
          </p:nvSpPr>
          <p:spPr bwMode="auto">
            <a:xfrm>
              <a:off x="3536" y="2934"/>
              <a:ext cx="863" cy="287"/>
            </a:xfrm>
            <a:prstGeom prst="roundRect">
              <a:avLst>
                <a:gd name="adj" fmla="val 16667"/>
              </a:avLst>
            </a:pr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lIns="47094" tIns="23547" rIns="47094" bIns="23547" anchor="ctr">
              <a:flatTx/>
            </a:bodyPr>
            <a:lstStyle/>
            <a:p>
              <a:pPr algn="ctr" eaLnBrk="1" hangingPunct="1"/>
              <a:r>
                <a:rPr lang="en-US" altLang="ru-RU" sz="1700" b="1">
                  <a:solidFill>
                    <a:srgbClr val="FFFFFF"/>
                  </a:solidFill>
                  <a:latin typeface="Segoe UI Symbol" pitchFamily="34" charset="0"/>
                </a:rPr>
                <a:t>control</a:t>
              </a:r>
              <a:endParaRPr lang="ru-RU" altLang="ru-RU" sz="1700" b="1">
                <a:solidFill>
                  <a:srgbClr val="FFFFFF"/>
                </a:solidFill>
                <a:latin typeface="Segoe UI Symbol" pitchFamily="34" charset="0"/>
              </a:endParaRPr>
            </a:p>
          </p:txBody>
        </p:sp>
        <p:sp>
          <p:nvSpPr>
            <p:cNvPr id="27701" name="_s24672"/>
            <p:cNvSpPr>
              <a:spLocks noChangeArrowheads="1"/>
            </p:cNvSpPr>
            <p:nvPr/>
          </p:nvSpPr>
          <p:spPr bwMode="auto">
            <a:xfrm>
              <a:off x="3536" y="3365"/>
              <a:ext cx="863" cy="287"/>
            </a:xfrm>
            <a:prstGeom prst="roundRect">
              <a:avLst>
                <a:gd name="adj" fmla="val 16667"/>
              </a:avLst>
            </a:prstGeom>
            <a:solidFill>
              <a:srgbClr val="00FF00"/>
            </a:solidFill>
            <a:ln w="9525">
              <a:round/>
              <a:headEnd/>
              <a:tailEnd/>
            </a:ln>
            <a:scene3d>
              <a:camera prst="legacyObliqueTopRight"/>
              <a:lightRig rig="legacyFlat3" dir="b"/>
            </a:scene3d>
            <a:sp3d extrusionH="430200" prstMaterial="legacyMatte">
              <a:bevelT w="13500" h="13500" prst="angle"/>
              <a:bevelB w="13500" h="13500" prst="angle"/>
              <a:extrusionClr>
                <a:srgbClr val="00FF00"/>
              </a:extrusionClr>
            </a:sp3d>
          </p:spPr>
          <p:txBody>
            <a:bodyPr wrap="none" lIns="47094" tIns="23547" rIns="47094" bIns="23547" anchor="ctr">
              <a:flatTx/>
            </a:bodyPr>
            <a:lstStyle/>
            <a:p>
              <a:pPr algn="ctr" eaLnBrk="1" hangingPunct="1"/>
              <a:r>
                <a:rPr lang="en-US" altLang="ru-RU" sz="1700" b="1">
                  <a:solidFill>
                    <a:srgbClr val="000000"/>
                  </a:solidFill>
                </a:rPr>
                <a:t>MLT</a:t>
              </a:r>
              <a:endParaRPr lang="ru-RU" altLang="ru-RU" sz="1700" b="1">
                <a:solidFill>
                  <a:srgbClr val="FFFFFF"/>
                </a:solidFill>
              </a:endParaRPr>
            </a:p>
          </p:txBody>
        </p:sp>
        <p:sp>
          <p:nvSpPr>
            <p:cNvPr id="7217" name="_s24674"/>
            <p:cNvSpPr>
              <a:spLocks noChangeArrowheads="1"/>
            </p:cNvSpPr>
            <p:nvPr/>
          </p:nvSpPr>
          <p:spPr bwMode="auto">
            <a:xfrm>
              <a:off x="3536" y="3796"/>
              <a:ext cx="863" cy="287"/>
            </a:xfrm>
            <a:prstGeom prst="roundRect">
              <a:avLst>
                <a:gd name="adj" fmla="val 16667"/>
              </a:avLst>
            </a:prstGeom>
            <a:solidFill>
              <a:schemeClr val="tx1"/>
            </a:solidFill>
            <a:ln w="9525">
              <a:round/>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wrap="none" lIns="47568" tIns="23784" rIns="47568" bIns="23784" anchor="ctr">
              <a:flatTx/>
            </a:bodyPr>
            <a:lstStyle/>
            <a:p>
              <a:pPr algn="ctr" eaLnBrk="1" hangingPunct="1">
                <a:defRPr/>
              </a:pPr>
              <a:r>
                <a:rPr lang="en-US" sz="1800" b="1" dirty="0" err="1">
                  <a:solidFill>
                    <a:schemeClr val="bg2"/>
                  </a:solidFill>
                  <a:latin typeface="+mj-lt"/>
                </a:rPr>
                <a:t>Epitalon</a:t>
              </a:r>
              <a:endParaRPr lang="ru-RU" sz="1800" b="1" dirty="0">
                <a:solidFill>
                  <a:schemeClr val="bg2"/>
                </a:solidFill>
                <a:latin typeface="+mj-lt"/>
              </a:endParaRPr>
            </a:p>
          </p:txBody>
        </p:sp>
        <p:sp>
          <p:nvSpPr>
            <p:cNvPr id="27703" name="_s24676"/>
            <p:cNvSpPr>
              <a:spLocks noChangeArrowheads="1"/>
            </p:cNvSpPr>
            <p:nvPr/>
          </p:nvSpPr>
          <p:spPr bwMode="auto">
            <a:xfrm>
              <a:off x="4687" y="2934"/>
              <a:ext cx="863" cy="287"/>
            </a:xfrm>
            <a:prstGeom prst="roundRect">
              <a:avLst>
                <a:gd name="adj" fmla="val 16667"/>
              </a:avLst>
            </a:prstGeom>
            <a:solidFill>
              <a:schemeClr val="hlink"/>
            </a:solidFill>
            <a:ln w="9525">
              <a:round/>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lIns="52854" tIns="26428" rIns="52854" bIns="26428" anchor="ctr">
              <a:flatTx/>
            </a:bodyPr>
            <a:lstStyle/>
            <a:p>
              <a:pPr algn="ctr" eaLnBrk="1" hangingPunct="1"/>
              <a:r>
                <a:rPr lang="en-US" altLang="ru-RU" sz="1700" b="1">
                  <a:solidFill>
                    <a:srgbClr val="FFFFFF"/>
                  </a:solidFill>
                  <a:latin typeface="Segoe UI Symbol" pitchFamily="34" charset="0"/>
                </a:rPr>
                <a:t>control</a:t>
              </a:r>
              <a:endParaRPr lang="ru-RU" altLang="ru-RU" sz="1700" b="1">
                <a:solidFill>
                  <a:srgbClr val="FFFFFF"/>
                </a:solidFill>
                <a:latin typeface="Segoe UI Symbol" pitchFamily="34" charset="0"/>
              </a:endParaRPr>
            </a:p>
          </p:txBody>
        </p:sp>
      </p:grpSp>
      <p:graphicFrame>
        <p:nvGraphicFramePr>
          <p:cNvPr id="27668" name="Object 50"/>
          <p:cNvGraphicFramePr>
            <a:graphicFrameLocks noChangeAspect="1"/>
          </p:cNvGraphicFramePr>
          <p:nvPr/>
        </p:nvGraphicFramePr>
        <p:xfrm>
          <a:off x="30163" y="1089025"/>
          <a:ext cx="3124200" cy="1958975"/>
        </p:xfrm>
        <a:graphic>
          <a:graphicData uri="http://schemas.openxmlformats.org/presentationml/2006/ole">
            <mc:AlternateContent xmlns:mc="http://schemas.openxmlformats.org/markup-compatibility/2006">
              <mc:Choice xmlns:v="urn:schemas-microsoft-com:vml" Requires="v">
                <p:oleObj spid="_x0000_s27686" name="Photo Editor Photo" r:id="rId3" imgW="5619048" imgH="3219899" progId="">
                  <p:embed/>
                </p:oleObj>
              </mc:Choice>
              <mc:Fallback>
                <p:oleObj name="Photo Editor Photo" r:id="rId3" imgW="5619048" imgH="3219899" progId="">
                  <p:embed/>
                  <p:pic>
                    <p:nvPicPr>
                      <p:cNvPr id="0" name="Object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089025"/>
                        <a:ext cx="3124200" cy="1958975"/>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9" name="Line 52"/>
          <p:cNvSpPr>
            <a:spLocks noChangeShapeType="1"/>
          </p:cNvSpPr>
          <p:nvPr/>
        </p:nvSpPr>
        <p:spPr bwMode="auto">
          <a:xfrm>
            <a:off x="4114800" y="4114800"/>
            <a:ext cx="0" cy="1600200"/>
          </a:xfrm>
          <a:prstGeom prst="line">
            <a:avLst/>
          </a:prstGeom>
          <a:noFill/>
          <a:ln w="9525">
            <a:solidFill>
              <a:srgbClr val="FFFFFF"/>
            </a:solidFill>
            <a:round/>
            <a:headEnd/>
            <a:tailEnd/>
          </a:ln>
        </p:spPr>
        <p:txBody>
          <a:bodyPr/>
          <a:lstStyle/>
          <a:p>
            <a:endParaRPr lang="en-US"/>
          </a:p>
        </p:txBody>
      </p:sp>
      <p:sp>
        <p:nvSpPr>
          <p:cNvPr id="27670" name="Line 53"/>
          <p:cNvSpPr>
            <a:spLocks noChangeShapeType="1"/>
          </p:cNvSpPr>
          <p:nvPr/>
        </p:nvSpPr>
        <p:spPr bwMode="auto">
          <a:xfrm flipH="1">
            <a:off x="3810000" y="5715000"/>
            <a:ext cx="304800" cy="0"/>
          </a:xfrm>
          <a:prstGeom prst="line">
            <a:avLst/>
          </a:prstGeom>
          <a:noFill/>
          <a:ln w="9525">
            <a:solidFill>
              <a:schemeClr val="tx1"/>
            </a:solidFill>
            <a:round/>
            <a:headEnd/>
            <a:tailEnd/>
          </a:ln>
        </p:spPr>
        <p:txBody>
          <a:bodyPr/>
          <a:lstStyle/>
          <a:p>
            <a:endParaRPr lang="en-US"/>
          </a:p>
        </p:txBody>
      </p:sp>
      <p:sp>
        <p:nvSpPr>
          <p:cNvPr id="27671" name="Line 54"/>
          <p:cNvSpPr>
            <a:spLocks noChangeShapeType="1"/>
          </p:cNvSpPr>
          <p:nvPr/>
        </p:nvSpPr>
        <p:spPr bwMode="auto">
          <a:xfrm flipH="1">
            <a:off x="3733800" y="4495800"/>
            <a:ext cx="304800" cy="0"/>
          </a:xfrm>
          <a:prstGeom prst="line">
            <a:avLst/>
          </a:prstGeom>
          <a:noFill/>
          <a:ln w="9525">
            <a:solidFill>
              <a:schemeClr val="tx1"/>
            </a:solidFill>
            <a:round/>
            <a:headEnd/>
            <a:tailEnd/>
          </a:ln>
        </p:spPr>
        <p:txBody>
          <a:bodyPr/>
          <a:lstStyle/>
          <a:p>
            <a:endParaRPr lang="en-US"/>
          </a:p>
        </p:txBody>
      </p:sp>
      <p:sp>
        <p:nvSpPr>
          <p:cNvPr id="27672" name="Line 55"/>
          <p:cNvSpPr>
            <a:spLocks noChangeShapeType="1"/>
          </p:cNvSpPr>
          <p:nvPr/>
        </p:nvSpPr>
        <p:spPr bwMode="auto">
          <a:xfrm flipH="1">
            <a:off x="3733800" y="5029200"/>
            <a:ext cx="304800" cy="0"/>
          </a:xfrm>
          <a:prstGeom prst="line">
            <a:avLst/>
          </a:prstGeom>
          <a:noFill/>
          <a:ln w="9525">
            <a:solidFill>
              <a:schemeClr val="tx1"/>
            </a:solidFill>
            <a:round/>
            <a:headEnd/>
            <a:tailEnd/>
          </a:ln>
        </p:spPr>
        <p:txBody>
          <a:bodyPr/>
          <a:lstStyle/>
          <a:p>
            <a:endParaRPr lang="en-US"/>
          </a:p>
        </p:txBody>
      </p:sp>
      <p:pic>
        <p:nvPicPr>
          <p:cNvPr id="27673" name="Picture 5" descr="D:\POOJA\JGGR\EXTRA\JGGR PPT\Untitled.png"/>
          <p:cNvPicPr>
            <a:picLocks noChangeAspect="1" noChangeArrowheads="1"/>
          </p:cNvPicPr>
          <p:nvPr/>
        </p:nvPicPr>
        <p:blipFill>
          <a:blip r:embed="rId5"/>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473075" y="1254125"/>
            <a:ext cx="8348663" cy="831850"/>
          </a:xfrm>
          <a:prstGeom prst="rect">
            <a:avLst/>
          </a:prstGeom>
          <a:solidFill>
            <a:schemeClr val="accent1"/>
          </a:solidFill>
          <a:ln w="9525">
            <a:solidFill>
              <a:schemeClr val="bg1"/>
            </a:solidFill>
            <a:miter lim="800000"/>
            <a:headEnd/>
            <a:tailEnd/>
          </a:ln>
        </p:spPr>
        <p:txBody>
          <a:bodyPr>
            <a:spAutoFit/>
          </a:bodyPr>
          <a:lstStyle/>
          <a:p>
            <a:pPr algn="ctr" eaLnBrk="1" hangingPunct="1"/>
            <a:r>
              <a:rPr lang="en-US" altLang="ru-RU" b="1">
                <a:solidFill>
                  <a:srgbClr val="A50021"/>
                </a:solidFill>
                <a:latin typeface="Arial" pitchFamily="34" charset="0"/>
              </a:rPr>
              <a:t>Effect of light regimen on puberty and ovulatory function in female rats</a:t>
            </a:r>
            <a:endParaRPr lang="ru-RU" altLang="ru-RU">
              <a:solidFill>
                <a:srgbClr val="A50021"/>
              </a:solidFill>
            </a:endParaRPr>
          </a:p>
        </p:txBody>
      </p:sp>
      <p:sp>
        <p:nvSpPr>
          <p:cNvPr id="28675" name="Text Box 4"/>
          <p:cNvSpPr txBox="1">
            <a:spLocks noChangeArrowheads="1"/>
          </p:cNvSpPr>
          <p:nvPr/>
        </p:nvSpPr>
        <p:spPr bwMode="auto">
          <a:xfrm>
            <a:off x="6308725" y="5470525"/>
            <a:ext cx="912813" cy="336550"/>
          </a:xfrm>
          <a:prstGeom prst="rect">
            <a:avLst/>
          </a:prstGeom>
          <a:noFill/>
          <a:ln w="9525">
            <a:noFill/>
            <a:miter lim="800000"/>
            <a:headEnd/>
            <a:tailEnd/>
          </a:ln>
        </p:spPr>
        <p:txBody>
          <a:bodyPr wrap="none">
            <a:spAutoFit/>
          </a:bodyPr>
          <a:lstStyle/>
          <a:p>
            <a:pPr eaLnBrk="1" hangingPunct="1"/>
            <a:r>
              <a:rPr lang="en-US" altLang="ru-RU" sz="1600" b="1">
                <a:latin typeface="Arial" pitchFamily="34" charset="0"/>
              </a:rPr>
              <a:t>*P&lt;0.02</a:t>
            </a:r>
            <a:endParaRPr lang="ru-RU" altLang="ru-RU" sz="1600" b="1">
              <a:latin typeface="Arial" pitchFamily="34" charset="0"/>
            </a:endParaRPr>
          </a:p>
        </p:txBody>
      </p:sp>
      <p:sp>
        <p:nvSpPr>
          <p:cNvPr id="28676" name="Text Box 8"/>
          <p:cNvSpPr txBox="1">
            <a:spLocks noChangeArrowheads="1"/>
          </p:cNvSpPr>
          <p:nvPr/>
        </p:nvSpPr>
        <p:spPr bwMode="auto">
          <a:xfrm>
            <a:off x="4648200" y="5181600"/>
            <a:ext cx="4419600" cy="1196975"/>
          </a:xfrm>
          <a:prstGeom prst="rect">
            <a:avLst/>
          </a:prstGeom>
          <a:solidFill>
            <a:srgbClr val="00FF00"/>
          </a:solidFill>
          <a:ln w="9525">
            <a:solidFill>
              <a:schemeClr val="bg2"/>
            </a:solidFill>
            <a:miter lim="800000"/>
            <a:headEnd/>
            <a:tailEnd/>
          </a:ln>
        </p:spPr>
        <p:txBody>
          <a:bodyPr>
            <a:spAutoFit/>
          </a:bodyPr>
          <a:lstStyle/>
          <a:p>
            <a:pPr eaLnBrk="1" hangingPunct="1">
              <a:spcBef>
                <a:spcPct val="50000"/>
              </a:spcBef>
            </a:pPr>
            <a:r>
              <a:rPr lang="en-US" altLang="ru-RU" b="1">
                <a:solidFill>
                  <a:schemeClr val="bg2"/>
                </a:solidFill>
                <a:latin typeface="Arial" pitchFamily="34" charset="0"/>
              </a:rPr>
              <a:t>LL and</a:t>
            </a:r>
            <a:r>
              <a:rPr lang="ru-RU" altLang="ru-RU" b="1">
                <a:solidFill>
                  <a:schemeClr val="bg2"/>
                </a:solidFill>
                <a:latin typeface="Arial" pitchFamily="34" charset="0"/>
              </a:rPr>
              <a:t> </a:t>
            </a:r>
            <a:r>
              <a:rPr lang="en-US" altLang="ru-RU" b="1">
                <a:solidFill>
                  <a:schemeClr val="bg2"/>
                </a:solidFill>
                <a:latin typeface="Arial" pitchFamily="34" charset="0"/>
              </a:rPr>
              <a:t>NL accelerated both switch-on and switch-off of estrus function</a:t>
            </a:r>
            <a:endParaRPr lang="ru-RU" altLang="ru-RU" b="1">
              <a:solidFill>
                <a:schemeClr val="bg2"/>
              </a:solidFill>
              <a:latin typeface="Arial" pitchFamily="34" charset="0"/>
            </a:endParaRPr>
          </a:p>
        </p:txBody>
      </p:sp>
      <p:sp>
        <p:nvSpPr>
          <p:cNvPr id="28677" name="Text Box 8"/>
          <p:cNvSpPr txBox="1">
            <a:spLocks noChangeArrowheads="1"/>
          </p:cNvSpPr>
          <p:nvPr/>
        </p:nvSpPr>
        <p:spPr bwMode="auto">
          <a:xfrm>
            <a:off x="152400" y="6248400"/>
            <a:ext cx="5029200" cy="457200"/>
          </a:xfrm>
          <a:prstGeom prst="rect">
            <a:avLst/>
          </a:prstGeom>
          <a:noFill/>
          <a:ln w="9525">
            <a:noFill/>
            <a:miter lim="800000"/>
            <a:headEnd/>
            <a:tailEnd/>
          </a:ln>
        </p:spPr>
        <p:txBody>
          <a:bodyPr>
            <a:spAutoFit/>
          </a:bodyPr>
          <a:lstStyle/>
          <a:p>
            <a:pPr eaLnBrk="1" hangingPunct="1">
              <a:spcBef>
                <a:spcPct val="50000"/>
              </a:spcBef>
            </a:pPr>
            <a:r>
              <a:rPr lang="en-US" altLang="ru-RU" b="1" i="1">
                <a:solidFill>
                  <a:schemeClr val="folHlink"/>
                </a:solidFill>
                <a:latin typeface="Arial" pitchFamily="34" charset="0"/>
              </a:rPr>
              <a:t>Vinogradova et al., 2009</a:t>
            </a:r>
            <a:endParaRPr lang="ru-RU" altLang="ru-RU" b="1" i="1">
              <a:solidFill>
                <a:schemeClr val="folHlink"/>
              </a:solidFill>
              <a:latin typeface="Arial" pitchFamily="34" charset="0"/>
            </a:endParaRPr>
          </a:p>
        </p:txBody>
      </p:sp>
      <p:graphicFrame>
        <p:nvGraphicFramePr>
          <p:cNvPr id="28678" name="Object 2"/>
          <p:cNvGraphicFramePr>
            <a:graphicFrameLocks noChangeAspect="1"/>
          </p:cNvGraphicFramePr>
          <p:nvPr/>
        </p:nvGraphicFramePr>
        <p:xfrm>
          <a:off x="4572000" y="2289175"/>
          <a:ext cx="4419600" cy="2892425"/>
        </p:xfrm>
        <a:graphic>
          <a:graphicData uri="http://schemas.openxmlformats.org/presentationml/2006/ole">
            <mc:AlternateContent xmlns:mc="http://schemas.openxmlformats.org/markup-compatibility/2006">
              <mc:Choice xmlns:v="urn:schemas-microsoft-com:vml" Requires="v">
                <p:oleObj spid="_x0000_s28696" name="Диаграмма" r:id="rId4" imgW="5905440" imgH="3162390" progId="Excel.Chart.8">
                  <p:embed/>
                </p:oleObj>
              </mc:Choice>
              <mc:Fallback>
                <p:oleObj name="Диаграмма" r:id="rId4" imgW="5905440" imgH="316239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89175"/>
                        <a:ext cx="4419600"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79" name="Picture 3"/>
          <p:cNvPicPr>
            <a:picLocks noChangeAspect="1" noChangeArrowheads="1"/>
          </p:cNvPicPr>
          <p:nvPr/>
        </p:nvPicPr>
        <p:blipFill>
          <a:blip r:embed="rId6"/>
          <a:srcRect/>
          <a:stretch>
            <a:fillRect/>
          </a:stretch>
        </p:blipFill>
        <p:spPr bwMode="auto">
          <a:xfrm>
            <a:off x="119063" y="2103438"/>
            <a:ext cx="4500562" cy="4321175"/>
          </a:xfrm>
          <a:prstGeom prst="rect">
            <a:avLst/>
          </a:prstGeom>
          <a:noFill/>
          <a:ln w="9525">
            <a:noFill/>
            <a:miter lim="800000"/>
            <a:headEnd/>
            <a:tailEnd/>
          </a:ln>
        </p:spPr>
      </p:pic>
      <p:pic>
        <p:nvPicPr>
          <p:cNvPr id="28680" name="Picture 5" descr="D:\POOJA\JGGR\EXTRA\JGGR PPT\Untitled.png"/>
          <p:cNvPicPr>
            <a:picLocks noChangeAspect="1" noChangeArrowheads="1"/>
          </p:cNvPicPr>
          <p:nvPr/>
        </p:nvPicPr>
        <p:blipFill>
          <a:blip r:embed="rId7"/>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395288" y="1177925"/>
            <a:ext cx="8229600" cy="2362200"/>
          </a:xfrm>
          <a:prstGeom prst="rect">
            <a:avLst/>
          </a:prstGeom>
          <a:noFill/>
          <a:ln w="9525">
            <a:solidFill>
              <a:schemeClr val="bg2"/>
            </a:solidFill>
            <a:miter lim="800000"/>
            <a:headEnd/>
            <a:tailEnd/>
          </a:ln>
        </p:spPr>
      </p:pic>
      <p:sp>
        <p:nvSpPr>
          <p:cNvPr id="29699" name="Text Box 3"/>
          <p:cNvSpPr txBox="1">
            <a:spLocks noChangeArrowheads="1"/>
          </p:cNvSpPr>
          <p:nvPr/>
        </p:nvSpPr>
        <p:spPr bwMode="auto">
          <a:xfrm>
            <a:off x="381000" y="5749925"/>
            <a:ext cx="8229600" cy="650875"/>
          </a:xfrm>
          <a:prstGeom prst="rect">
            <a:avLst/>
          </a:prstGeom>
          <a:solidFill>
            <a:srgbClr val="FFFFCC"/>
          </a:solidFill>
          <a:ln w="9525">
            <a:solidFill>
              <a:schemeClr val="tx2"/>
            </a:solidFill>
            <a:miter lim="800000"/>
            <a:headEnd/>
            <a:tailEnd/>
          </a:ln>
        </p:spPr>
        <p:txBody>
          <a:bodyPr>
            <a:spAutoFit/>
          </a:bodyPr>
          <a:lstStyle/>
          <a:p>
            <a:pPr eaLnBrk="1" hangingPunct="1"/>
            <a:r>
              <a:rPr lang="en-US" altLang="ru-RU" sz="1800" b="1">
                <a:solidFill>
                  <a:srgbClr val="800000"/>
                </a:solidFill>
                <a:latin typeface="Arial" pitchFamily="34" charset="0"/>
              </a:rPr>
              <a:t>LD – 12</a:t>
            </a:r>
            <a:r>
              <a:rPr lang="ru-RU" altLang="ru-RU" sz="1800" b="1">
                <a:solidFill>
                  <a:srgbClr val="800000"/>
                </a:solidFill>
                <a:latin typeface="Arial" pitchFamily="34" charset="0"/>
              </a:rPr>
              <a:t> </a:t>
            </a:r>
            <a:r>
              <a:rPr lang="en-US" altLang="ru-RU" sz="1800" b="1">
                <a:solidFill>
                  <a:srgbClr val="800000"/>
                </a:solidFill>
                <a:latin typeface="Arial" pitchFamily="34" charset="0"/>
              </a:rPr>
              <a:t>h</a:t>
            </a:r>
            <a:r>
              <a:rPr lang="ru-RU" altLang="ru-RU" sz="1800" b="1">
                <a:solidFill>
                  <a:srgbClr val="800000"/>
                </a:solidFill>
                <a:latin typeface="Arial" pitchFamily="34" charset="0"/>
              </a:rPr>
              <a:t>. </a:t>
            </a:r>
            <a:r>
              <a:rPr lang="en-US" altLang="ru-RU" sz="1800" b="1">
                <a:solidFill>
                  <a:srgbClr val="800000"/>
                </a:solidFill>
                <a:latin typeface="Arial" pitchFamily="34" charset="0"/>
              </a:rPr>
              <a:t>:</a:t>
            </a:r>
            <a:r>
              <a:rPr lang="ru-RU" altLang="ru-RU" sz="1800" b="1">
                <a:solidFill>
                  <a:srgbClr val="800000"/>
                </a:solidFill>
                <a:latin typeface="Arial" pitchFamily="34" charset="0"/>
              </a:rPr>
              <a:t> </a:t>
            </a:r>
            <a:r>
              <a:rPr lang="en-US" altLang="ru-RU" sz="1800" b="1">
                <a:solidFill>
                  <a:srgbClr val="800000"/>
                </a:solidFill>
                <a:latin typeface="Arial" pitchFamily="34" charset="0"/>
              </a:rPr>
              <a:t>12</a:t>
            </a:r>
            <a:r>
              <a:rPr lang="ru-RU" altLang="ru-RU" sz="1800" b="1">
                <a:solidFill>
                  <a:srgbClr val="800000"/>
                </a:solidFill>
                <a:latin typeface="Arial" pitchFamily="34" charset="0"/>
              </a:rPr>
              <a:t> </a:t>
            </a:r>
            <a:r>
              <a:rPr lang="en-US" altLang="ru-RU" sz="1800" b="1">
                <a:solidFill>
                  <a:srgbClr val="800000"/>
                </a:solidFill>
                <a:latin typeface="Arial" pitchFamily="34" charset="0"/>
              </a:rPr>
              <a:t>h</a:t>
            </a:r>
            <a:r>
              <a:rPr lang="ru-RU" altLang="ru-RU" sz="1800" b="1">
                <a:solidFill>
                  <a:srgbClr val="800000"/>
                </a:solidFill>
                <a:latin typeface="Arial" pitchFamily="34" charset="0"/>
              </a:rPr>
              <a:t>. </a:t>
            </a:r>
            <a:r>
              <a:rPr lang="en-US" altLang="ru-RU" sz="1800" b="1">
                <a:solidFill>
                  <a:srgbClr val="800000"/>
                </a:solidFill>
                <a:latin typeface="Arial" pitchFamily="34" charset="0"/>
              </a:rPr>
              <a:t>;</a:t>
            </a:r>
            <a:r>
              <a:rPr lang="ru-RU" altLang="ru-RU" sz="1800" b="1">
                <a:solidFill>
                  <a:srgbClr val="800000"/>
                </a:solidFill>
                <a:latin typeface="Arial" pitchFamily="34" charset="0"/>
              </a:rPr>
              <a:t>          </a:t>
            </a:r>
            <a:r>
              <a:rPr lang="en-US" altLang="ru-RU" sz="1800" b="1">
                <a:solidFill>
                  <a:srgbClr val="800000"/>
                </a:solidFill>
                <a:latin typeface="Arial" pitchFamily="34" charset="0"/>
              </a:rPr>
              <a:t>          NL – natural lighting at Petrozavodsk</a:t>
            </a:r>
          </a:p>
          <a:p>
            <a:pPr eaLnBrk="1" hangingPunct="1"/>
            <a:r>
              <a:rPr lang="en-US" altLang="ru-RU" sz="1800" b="1">
                <a:solidFill>
                  <a:srgbClr val="800000"/>
                </a:solidFill>
                <a:latin typeface="Arial" pitchFamily="34" charset="0"/>
              </a:rPr>
              <a:t>LL – constant illumination</a:t>
            </a:r>
            <a:r>
              <a:rPr lang="ru-RU" altLang="ru-RU" sz="1800" b="1">
                <a:solidFill>
                  <a:srgbClr val="800000"/>
                </a:solidFill>
                <a:latin typeface="Arial" pitchFamily="34" charset="0"/>
              </a:rPr>
              <a:t>;</a:t>
            </a:r>
            <a:r>
              <a:rPr lang="en-US" altLang="ru-RU" sz="1800" b="1">
                <a:solidFill>
                  <a:srgbClr val="800000"/>
                </a:solidFill>
                <a:latin typeface="Arial" pitchFamily="34" charset="0"/>
              </a:rPr>
              <a:t>    </a:t>
            </a:r>
            <a:r>
              <a:rPr lang="ru-RU" altLang="ru-RU" sz="1800" b="1">
                <a:solidFill>
                  <a:srgbClr val="800000"/>
                </a:solidFill>
                <a:latin typeface="Arial" pitchFamily="34" charset="0"/>
              </a:rPr>
              <a:t> </a:t>
            </a:r>
            <a:r>
              <a:rPr lang="en-US" altLang="ru-RU" sz="1800" b="1">
                <a:solidFill>
                  <a:srgbClr val="800000"/>
                </a:solidFill>
                <a:latin typeface="Arial" pitchFamily="34" charset="0"/>
              </a:rPr>
              <a:t>DD – light deprivation</a:t>
            </a:r>
            <a:endParaRPr lang="ru-RU" altLang="ru-RU" sz="1800" b="1">
              <a:solidFill>
                <a:srgbClr val="800000"/>
              </a:solidFill>
              <a:latin typeface="Arial" pitchFamily="34" charset="0"/>
            </a:endParaRPr>
          </a:p>
        </p:txBody>
      </p:sp>
      <p:pic>
        <p:nvPicPr>
          <p:cNvPr id="29700" name="Picture 4"/>
          <p:cNvPicPr>
            <a:picLocks noChangeAspect="1" noChangeArrowheads="1"/>
          </p:cNvPicPr>
          <p:nvPr/>
        </p:nvPicPr>
        <p:blipFill>
          <a:blip r:embed="rId3"/>
          <a:srcRect/>
          <a:stretch>
            <a:fillRect/>
          </a:stretch>
        </p:blipFill>
        <p:spPr bwMode="auto">
          <a:xfrm>
            <a:off x="395288" y="3505200"/>
            <a:ext cx="4267200" cy="2057400"/>
          </a:xfrm>
          <a:prstGeom prst="rect">
            <a:avLst/>
          </a:prstGeom>
          <a:noFill/>
          <a:ln w="9525">
            <a:solidFill>
              <a:schemeClr val="tx2"/>
            </a:solidFill>
            <a:miter lim="800000"/>
            <a:headEnd/>
            <a:tailEnd/>
          </a:ln>
        </p:spPr>
      </p:pic>
      <p:pic>
        <p:nvPicPr>
          <p:cNvPr id="29701" name="Picture 6"/>
          <p:cNvPicPr>
            <a:picLocks noChangeAspect="1" noChangeArrowheads="1"/>
          </p:cNvPicPr>
          <p:nvPr/>
        </p:nvPicPr>
        <p:blipFill>
          <a:blip r:embed="rId4"/>
          <a:srcRect/>
          <a:stretch>
            <a:fillRect/>
          </a:stretch>
        </p:blipFill>
        <p:spPr bwMode="auto">
          <a:xfrm>
            <a:off x="4572000" y="3505200"/>
            <a:ext cx="4038600" cy="2068513"/>
          </a:xfrm>
          <a:prstGeom prst="rect">
            <a:avLst/>
          </a:prstGeom>
          <a:noFill/>
          <a:ln w="9525">
            <a:solidFill>
              <a:srgbClr val="660033"/>
            </a:solidFill>
            <a:miter lim="800000"/>
            <a:headEnd/>
            <a:tailEnd/>
          </a:ln>
        </p:spPr>
      </p:pic>
      <p:pic>
        <p:nvPicPr>
          <p:cNvPr id="29702" name="Picture 5" descr="D:\POOJA\JGGR\EXTRA\JGGR PPT\Untitled.png"/>
          <p:cNvPicPr>
            <a:picLocks noChangeAspect="1" noChangeArrowheads="1"/>
          </p:cNvPicPr>
          <p:nvPr/>
        </p:nvPicPr>
        <p:blipFill>
          <a:blip r:embed="rId5"/>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19088" y="165100"/>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graphicFrame>
        <p:nvGraphicFramePr>
          <p:cNvPr id="5" name="Diagram 4"/>
          <p:cNvGraphicFramePr/>
          <p:nvPr/>
        </p:nvGraphicFramePr>
        <p:xfrm>
          <a:off x="319088" y="857539"/>
          <a:ext cx="8534400" cy="4696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0" y="5567363"/>
            <a:ext cx="9144000" cy="922337"/>
          </a:xfrm>
          <a:prstGeom prst="rect">
            <a:avLst/>
          </a:prstGeom>
          <a:ln/>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7"/>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idx="4294967295"/>
          </p:nvPr>
        </p:nvSpPr>
        <p:spPr>
          <a:xfrm>
            <a:off x="2667000" y="1371600"/>
            <a:ext cx="6477000" cy="838200"/>
          </a:xfrm>
          <a:solidFill>
            <a:schemeClr val="accent1"/>
          </a:solidFill>
          <a:ln>
            <a:solidFill>
              <a:schemeClr val="bg2"/>
            </a:solidFill>
            <a:miter lim="800000"/>
            <a:headEnd/>
            <a:tailEnd/>
          </a:ln>
        </p:spPr>
        <p:txBody>
          <a:bodyPr anchor="b">
            <a:normAutofit fontScale="90000"/>
          </a:bodyPr>
          <a:lstStyle/>
          <a:p>
            <a:pPr marL="484632" indent="0" eaLnBrk="1" fontAlgn="auto" hangingPunct="1">
              <a:spcAft>
                <a:spcPts val="0"/>
              </a:spcAft>
              <a:defRPr/>
            </a:pPr>
            <a:r>
              <a:rPr lang="en-US" altLang="ru-RU" sz="2400" b="1" dirty="0" smtClean="0">
                <a:solidFill>
                  <a:srgbClr val="993300"/>
                </a:solidFill>
              </a:rPr>
              <a:t/>
            </a:r>
            <a:br>
              <a:rPr lang="en-US" altLang="ru-RU" sz="2400" b="1" dirty="0" smtClean="0">
                <a:solidFill>
                  <a:srgbClr val="993300"/>
                </a:solidFill>
              </a:rPr>
            </a:br>
            <a:r>
              <a:rPr lang="en-US" altLang="ru-RU" sz="2400" b="1" dirty="0" smtClean="0">
                <a:solidFill>
                  <a:srgbClr val="993300"/>
                </a:solidFill>
              </a:rPr>
              <a:t>Metabolic syndrome in rats exposed to constant or natural illumination  </a:t>
            </a:r>
            <a:endParaRPr lang="ru-RU" altLang="ru-RU" sz="2400" b="1" dirty="0" smtClean="0">
              <a:solidFill>
                <a:srgbClr val="993300"/>
              </a:solidFill>
            </a:endParaRPr>
          </a:p>
        </p:txBody>
      </p:sp>
      <p:sp>
        <p:nvSpPr>
          <p:cNvPr id="30723" name="Rectangle 3"/>
          <p:cNvSpPr>
            <a:spLocks noGrp="1" noChangeArrowheads="1"/>
          </p:cNvSpPr>
          <p:nvPr>
            <p:ph type="subTitle" idx="4294967295"/>
          </p:nvPr>
        </p:nvSpPr>
        <p:spPr>
          <a:xfrm>
            <a:off x="0" y="2362200"/>
            <a:ext cx="8229600" cy="4114800"/>
          </a:xfrm>
          <a:solidFill>
            <a:srgbClr val="FFFFCC"/>
          </a:solidFill>
          <a:ln>
            <a:solidFill>
              <a:srgbClr val="800000"/>
            </a:solidFill>
          </a:ln>
        </p:spPr>
        <p:txBody>
          <a:bodyPr lIns="92075" tIns="46038" rIns="92075" bIns="46038" anchor="ctr"/>
          <a:lstStyle/>
          <a:p>
            <a:pPr marL="0" indent="0" eaLnBrk="1" hangingPunct="1">
              <a:lnSpc>
                <a:spcPct val="80000"/>
              </a:lnSpc>
            </a:pPr>
            <a:endParaRPr lang="en-US" altLang="ru-RU" sz="1700" b="1" smtClean="0">
              <a:latin typeface="Arial" pitchFamily="34" charset="0"/>
            </a:endParaRPr>
          </a:p>
          <a:p>
            <a:pPr marL="0" indent="0" eaLnBrk="1" hangingPunct="1">
              <a:lnSpc>
                <a:spcPct val="80000"/>
              </a:lnSpc>
            </a:pPr>
            <a:r>
              <a:rPr lang="en-US" altLang="ru-RU" sz="1700" b="1" smtClean="0">
                <a:latin typeface="Arial" pitchFamily="34" charset="0"/>
              </a:rPr>
              <a:t>    </a:t>
            </a:r>
            <a:r>
              <a:rPr lang="en-US" altLang="ru-RU" sz="1700" b="1" smtClean="0">
                <a:solidFill>
                  <a:schemeClr val="bg2"/>
                </a:solidFill>
                <a:latin typeface="Arial" pitchFamily="34" charset="0"/>
              </a:rPr>
              <a:t>Obesity and abdominal fat excess</a:t>
            </a:r>
          </a:p>
          <a:p>
            <a:pPr marL="0" indent="0" eaLnBrk="1" hangingPunct="1">
              <a:lnSpc>
                <a:spcPct val="80000"/>
              </a:lnSpc>
            </a:pPr>
            <a:r>
              <a:rPr lang="en-US" altLang="ru-RU" sz="1700" b="1" smtClean="0">
                <a:solidFill>
                  <a:schemeClr val="bg2"/>
                </a:solidFill>
                <a:latin typeface="Arial" pitchFamily="34" charset="0"/>
              </a:rPr>
              <a:t>    Hypercholesterolemia</a:t>
            </a:r>
          </a:p>
          <a:p>
            <a:pPr marL="0" indent="0" eaLnBrk="1" hangingPunct="1">
              <a:lnSpc>
                <a:spcPct val="80000"/>
              </a:lnSpc>
            </a:pPr>
            <a:r>
              <a:rPr lang="en-US" altLang="ru-RU" sz="1700" b="1" smtClean="0">
                <a:solidFill>
                  <a:schemeClr val="bg2"/>
                </a:solidFill>
                <a:latin typeface="Arial" pitchFamily="34" charset="0"/>
              </a:rPr>
              <a:t>    Beta-lipoproteinemia</a:t>
            </a:r>
          </a:p>
          <a:p>
            <a:pPr marL="0" indent="0" eaLnBrk="1" hangingPunct="1">
              <a:lnSpc>
                <a:spcPct val="80000"/>
              </a:lnSpc>
            </a:pPr>
            <a:r>
              <a:rPr lang="en-US" altLang="ru-RU" sz="1700" b="1" smtClean="0">
                <a:solidFill>
                  <a:schemeClr val="bg2"/>
                </a:solidFill>
                <a:latin typeface="Arial" pitchFamily="34" charset="0"/>
              </a:rPr>
              <a:t>    Hyperglycemia and glucosuria</a:t>
            </a:r>
          </a:p>
          <a:p>
            <a:pPr marL="0" indent="0" eaLnBrk="1" hangingPunct="1">
              <a:lnSpc>
                <a:spcPct val="80000"/>
              </a:lnSpc>
            </a:pPr>
            <a:r>
              <a:rPr lang="en-US" altLang="ru-RU" sz="1700" b="1" smtClean="0">
                <a:solidFill>
                  <a:schemeClr val="bg2"/>
                </a:solidFill>
                <a:latin typeface="Arial" pitchFamily="34" charset="0"/>
              </a:rPr>
              <a:t>    Increase in C-peptide level</a:t>
            </a:r>
          </a:p>
          <a:p>
            <a:pPr marL="0" indent="0" eaLnBrk="1" hangingPunct="1">
              <a:lnSpc>
                <a:spcPct val="80000"/>
              </a:lnSpc>
            </a:pPr>
            <a:endParaRPr lang="en-US" altLang="ru-RU" sz="1700" b="1" smtClean="0">
              <a:solidFill>
                <a:schemeClr val="bg2"/>
              </a:solidFill>
              <a:latin typeface="Arial" pitchFamily="34" charset="0"/>
            </a:endParaRPr>
          </a:p>
          <a:p>
            <a:pPr marL="0" indent="0" eaLnBrk="1" hangingPunct="1">
              <a:lnSpc>
                <a:spcPct val="80000"/>
              </a:lnSpc>
            </a:pPr>
            <a:r>
              <a:rPr lang="en-US" altLang="ru-RU" sz="1700" b="1" smtClean="0">
                <a:solidFill>
                  <a:srgbClr val="660033"/>
                </a:solidFill>
                <a:latin typeface="Arial" pitchFamily="34" charset="0"/>
              </a:rPr>
              <a:t>     premature switching-off of reproductive function</a:t>
            </a:r>
          </a:p>
          <a:p>
            <a:pPr marL="0" indent="0" eaLnBrk="1" hangingPunct="1">
              <a:lnSpc>
                <a:spcPct val="80000"/>
              </a:lnSpc>
            </a:pPr>
            <a:r>
              <a:rPr lang="en-US" altLang="ru-RU" sz="1700" b="1" smtClean="0">
                <a:solidFill>
                  <a:srgbClr val="660033"/>
                </a:solidFill>
                <a:latin typeface="Arial" pitchFamily="34" charset="0"/>
              </a:rPr>
              <a:t>     increase in spontaneous tumor incidence</a:t>
            </a:r>
          </a:p>
          <a:p>
            <a:pPr marL="0" indent="0" eaLnBrk="1" hangingPunct="1">
              <a:lnSpc>
                <a:spcPct val="80000"/>
              </a:lnSpc>
              <a:buFont typeface="Wingdings" pitchFamily="2" charset="2"/>
              <a:buNone/>
            </a:pPr>
            <a:r>
              <a:rPr lang="en-US" altLang="ru-RU" sz="1700" b="1" smtClean="0">
                <a:solidFill>
                  <a:schemeClr val="bg2"/>
                </a:solidFill>
                <a:latin typeface="Arial" pitchFamily="34" charset="0"/>
              </a:rPr>
              <a:t>____________________________________________</a:t>
            </a:r>
          </a:p>
          <a:p>
            <a:pPr marL="0" indent="0" eaLnBrk="1" hangingPunct="1">
              <a:lnSpc>
                <a:spcPct val="80000"/>
              </a:lnSpc>
              <a:buFont typeface="Wingdings" pitchFamily="2" charset="2"/>
              <a:buNone/>
            </a:pPr>
            <a:r>
              <a:rPr lang="en-US" altLang="ru-RU" sz="1700" b="1" smtClean="0">
                <a:solidFill>
                  <a:srgbClr val="0000CC"/>
                </a:solidFill>
                <a:latin typeface="Arial" pitchFamily="34" charset="0"/>
              </a:rPr>
              <a:t>Overnight treatment with melatonin prevents metabolic </a:t>
            </a:r>
          </a:p>
          <a:p>
            <a:pPr marL="0" indent="0" eaLnBrk="1" hangingPunct="1">
              <a:lnSpc>
                <a:spcPct val="80000"/>
              </a:lnSpc>
              <a:buFont typeface="Wingdings" pitchFamily="2" charset="2"/>
              <a:buNone/>
            </a:pPr>
            <a:r>
              <a:rPr lang="en-US" altLang="ru-RU" sz="1700" b="1" smtClean="0">
                <a:solidFill>
                  <a:srgbClr val="0000CC"/>
                </a:solidFill>
                <a:latin typeface="Arial" pitchFamily="34" charset="0"/>
              </a:rPr>
              <a:t>syndrome, slows down reproductive aging and spontaneous</a:t>
            </a:r>
          </a:p>
          <a:p>
            <a:pPr marL="0" indent="0" eaLnBrk="1" hangingPunct="1">
              <a:lnSpc>
                <a:spcPct val="80000"/>
              </a:lnSpc>
              <a:buFont typeface="Wingdings" pitchFamily="2" charset="2"/>
              <a:buNone/>
            </a:pPr>
            <a:r>
              <a:rPr lang="en-US" altLang="ru-RU" sz="1700" b="1" smtClean="0">
                <a:solidFill>
                  <a:srgbClr val="0000CC"/>
                </a:solidFill>
                <a:latin typeface="Arial" pitchFamily="34" charset="0"/>
              </a:rPr>
              <a:t>tumor development in </a:t>
            </a:r>
            <a:r>
              <a:rPr lang="ru-RU" altLang="ru-RU" sz="1700" b="1" smtClean="0">
                <a:solidFill>
                  <a:srgbClr val="0000CC"/>
                </a:solidFill>
                <a:latin typeface="Arial" pitchFamily="34" charset="0"/>
              </a:rPr>
              <a:t>а </a:t>
            </a:r>
            <a:r>
              <a:rPr lang="en-US" altLang="ru-RU" sz="1700" b="1" smtClean="0">
                <a:solidFill>
                  <a:srgbClr val="0000CC"/>
                </a:solidFill>
                <a:latin typeface="Arial" pitchFamily="34" charset="0"/>
              </a:rPr>
              <a:t>female rats</a:t>
            </a:r>
            <a:endParaRPr lang="ru-RU" altLang="ru-RU" sz="1700" b="1" smtClean="0">
              <a:solidFill>
                <a:srgbClr val="0000CC"/>
              </a:solidFill>
              <a:latin typeface="Arial" pitchFamily="34" charset="0"/>
            </a:endParaRPr>
          </a:p>
        </p:txBody>
      </p:sp>
      <p:sp>
        <p:nvSpPr>
          <p:cNvPr id="30724" name="Text Box 5"/>
          <p:cNvSpPr txBox="1">
            <a:spLocks noChangeArrowheads="1"/>
          </p:cNvSpPr>
          <p:nvPr/>
        </p:nvSpPr>
        <p:spPr bwMode="auto">
          <a:xfrm>
            <a:off x="5908675" y="6515100"/>
            <a:ext cx="3006725" cy="336550"/>
          </a:xfrm>
          <a:prstGeom prst="rect">
            <a:avLst/>
          </a:prstGeom>
          <a:noFill/>
          <a:ln w="9525">
            <a:noFill/>
            <a:miter lim="800000"/>
            <a:headEnd/>
            <a:tailEnd/>
          </a:ln>
        </p:spPr>
        <p:txBody>
          <a:bodyPr wrap="none">
            <a:spAutoFit/>
          </a:bodyPr>
          <a:lstStyle/>
          <a:p>
            <a:pPr eaLnBrk="1" hangingPunct="1"/>
            <a:r>
              <a:rPr lang="en-US" altLang="ru-RU" sz="1600" b="1" i="1">
                <a:solidFill>
                  <a:schemeClr val="folHlink"/>
                </a:solidFill>
                <a:latin typeface="Arial" pitchFamily="34" charset="0"/>
              </a:rPr>
              <a:t>Vinogradova, Anisimov, 2013</a:t>
            </a:r>
            <a:endParaRPr lang="ru-RU" altLang="ru-RU" sz="1600" b="1">
              <a:solidFill>
                <a:schemeClr val="folHlink"/>
              </a:solidFill>
              <a:latin typeface="Arial" pitchFamily="34" charset="0"/>
            </a:endParaRPr>
          </a:p>
        </p:txBody>
      </p:sp>
      <p:pic>
        <p:nvPicPr>
          <p:cNvPr id="30725" name="Picture 4"/>
          <p:cNvPicPr>
            <a:picLocks noChangeAspect="1" noChangeArrowheads="1"/>
          </p:cNvPicPr>
          <p:nvPr/>
        </p:nvPicPr>
        <p:blipFill>
          <a:blip r:embed="rId2"/>
          <a:srcRect/>
          <a:stretch>
            <a:fillRect/>
          </a:stretch>
        </p:blipFill>
        <p:spPr bwMode="auto">
          <a:xfrm>
            <a:off x="34925" y="1255713"/>
            <a:ext cx="1754188" cy="1644650"/>
          </a:xfrm>
          <a:prstGeom prst="rect">
            <a:avLst/>
          </a:prstGeom>
          <a:noFill/>
          <a:ln w="9525">
            <a:solidFill>
              <a:srgbClr val="660033"/>
            </a:solidFill>
            <a:miter lim="800000"/>
            <a:headEnd/>
            <a:tailEnd/>
          </a:ln>
        </p:spPr>
      </p:pic>
      <p:pic>
        <p:nvPicPr>
          <p:cNvPr id="30726"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nvGraphicFramePr>
        <p:xfrm>
          <a:off x="227013" y="2286000"/>
          <a:ext cx="4140200" cy="2989263"/>
        </p:xfrm>
        <a:graphic>
          <a:graphicData uri="http://schemas.openxmlformats.org/presentationml/2006/ole">
            <mc:AlternateContent xmlns:mc="http://schemas.openxmlformats.org/markup-compatibility/2006">
              <mc:Choice xmlns:v="urn:schemas-microsoft-com:vml" Requires="v">
                <p:oleObj spid="_x0000_s31784" name="Worksheet" r:id="rId4" imgW="4069237" imgH="2781239" progId="Excel.Sheet.8">
                  <p:embed/>
                </p:oleObj>
              </mc:Choice>
              <mc:Fallback>
                <p:oleObj name="Worksheet" r:id="rId4" imgW="4069237" imgH="2781239"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013" y="2286000"/>
                        <a:ext cx="4140200" cy="298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7" name="Text Box 3"/>
          <p:cNvSpPr txBox="1">
            <a:spLocks noChangeArrowheads="1"/>
          </p:cNvSpPr>
          <p:nvPr/>
        </p:nvSpPr>
        <p:spPr bwMode="auto">
          <a:xfrm>
            <a:off x="1509713" y="1295400"/>
            <a:ext cx="6594475" cy="831850"/>
          </a:xfrm>
          <a:prstGeom prst="rect">
            <a:avLst/>
          </a:prstGeom>
          <a:solidFill>
            <a:schemeClr val="accent1"/>
          </a:solidFill>
          <a:ln w="9525">
            <a:solidFill>
              <a:schemeClr val="bg1"/>
            </a:solidFill>
            <a:miter lim="800000"/>
            <a:headEnd/>
            <a:tailEnd/>
          </a:ln>
        </p:spPr>
        <p:txBody>
          <a:bodyPr wrap="none">
            <a:spAutoFit/>
          </a:bodyPr>
          <a:lstStyle/>
          <a:p>
            <a:pPr algn="ctr" eaLnBrk="1" hangingPunct="1"/>
            <a:r>
              <a:rPr lang="en-US" altLang="ru-RU" b="1">
                <a:solidFill>
                  <a:srgbClr val="800000"/>
                </a:solidFill>
                <a:latin typeface="Bookman Old Style" pitchFamily="18" charset="0"/>
              </a:rPr>
              <a:t>Effect of light regimen on NMU-induced </a:t>
            </a:r>
          </a:p>
          <a:p>
            <a:pPr algn="ctr" eaLnBrk="1" hangingPunct="1"/>
            <a:r>
              <a:rPr lang="en-US" altLang="ru-RU" b="1">
                <a:solidFill>
                  <a:srgbClr val="800000"/>
                </a:solidFill>
                <a:latin typeface="Bookman Old Style" pitchFamily="18" charset="0"/>
              </a:rPr>
              <a:t>mammary carcinogenesis in rats</a:t>
            </a:r>
            <a:endParaRPr lang="ru-RU" altLang="ru-RU" b="1">
              <a:solidFill>
                <a:srgbClr val="800000"/>
              </a:solidFill>
              <a:latin typeface="Bookman Old Style" pitchFamily="18" charset="0"/>
            </a:endParaRPr>
          </a:p>
        </p:txBody>
      </p:sp>
      <p:sp>
        <p:nvSpPr>
          <p:cNvPr id="31748" name="Text Box 4"/>
          <p:cNvSpPr txBox="1">
            <a:spLocks noChangeArrowheads="1"/>
          </p:cNvSpPr>
          <p:nvPr/>
        </p:nvSpPr>
        <p:spPr bwMode="auto">
          <a:xfrm>
            <a:off x="4806950" y="6491288"/>
            <a:ext cx="4337050" cy="366712"/>
          </a:xfrm>
          <a:prstGeom prst="rect">
            <a:avLst/>
          </a:prstGeom>
          <a:noFill/>
          <a:ln w="9525">
            <a:noFill/>
            <a:miter lim="800000"/>
            <a:headEnd/>
            <a:tailEnd/>
          </a:ln>
        </p:spPr>
        <p:txBody>
          <a:bodyPr wrap="none">
            <a:spAutoFit/>
          </a:bodyPr>
          <a:lstStyle/>
          <a:p>
            <a:pPr eaLnBrk="1" hangingPunct="1"/>
            <a:r>
              <a:rPr lang="ru-RU" altLang="ru-RU" sz="1800" b="1" i="1">
                <a:solidFill>
                  <a:srgbClr val="FFFF00"/>
                </a:solidFill>
                <a:latin typeface="Arial" pitchFamily="34" charset="0"/>
              </a:rPr>
              <a:t>Anisimov et al., Adv. Pineal Res., 1994</a:t>
            </a:r>
            <a:endParaRPr lang="ru-RU" altLang="ru-RU">
              <a:solidFill>
                <a:srgbClr val="FFFF00"/>
              </a:solidFill>
            </a:endParaRPr>
          </a:p>
        </p:txBody>
      </p:sp>
      <p:graphicFrame>
        <p:nvGraphicFramePr>
          <p:cNvPr id="31749" name="Object 5"/>
          <p:cNvGraphicFramePr>
            <a:graphicFrameLocks noChangeAspect="1"/>
          </p:cNvGraphicFramePr>
          <p:nvPr/>
        </p:nvGraphicFramePr>
        <p:xfrm>
          <a:off x="4670425" y="2438400"/>
          <a:ext cx="4273550" cy="2886075"/>
        </p:xfrm>
        <a:graphic>
          <a:graphicData uri="http://schemas.openxmlformats.org/presentationml/2006/ole">
            <mc:AlternateContent xmlns:mc="http://schemas.openxmlformats.org/markup-compatibility/2006">
              <mc:Choice xmlns:v="urn:schemas-microsoft-com:vml" Requires="v">
                <p:oleObj spid="_x0000_s31785" r:id="rId7" imgW="4273666" imgH="2883658" progId="Excel.Sheet.8">
                  <p:embed/>
                </p:oleObj>
              </mc:Choice>
              <mc:Fallback>
                <p:oleObj r:id="rId7" imgW="4273666" imgH="2883658" progId="Excel.Shee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0425" y="2438400"/>
                        <a:ext cx="4273550" cy="2886075"/>
                      </a:xfrm>
                      <a:prstGeom prst="rect">
                        <a:avLst/>
                      </a:prstGeom>
                      <a:solidFill>
                        <a:srgbClr val="FFFFFF"/>
                      </a:solidFill>
                    </p:spPr>
                  </p:pic>
                </p:oleObj>
              </mc:Fallback>
            </mc:AlternateContent>
          </a:graphicData>
        </a:graphic>
      </p:graphicFrame>
      <p:sp>
        <p:nvSpPr>
          <p:cNvPr id="31750" name="Text Box 6"/>
          <p:cNvSpPr txBox="1">
            <a:spLocks noChangeArrowheads="1"/>
          </p:cNvSpPr>
          <p:nvPr/>
        </p:nvSpPr>
        <p:spPr bwMode="auto">
          <a:xfrm>
            <a:off x="381000" y="5486400"/>
            <a:ext cx="7924800" cy="830263"/>
          </a:xfrm>
          <a:prstGeom prst="rect">
            <a:avLst/>
          </a:prstGeom>
          <a:solidFill>
            <a:schemeClr val="tx2"/>
          </a:solidFill>
          <a:ln w="9525">
            <a:solidFill>
              <a:srgbClr val="800000"/>
            </a:solidFill>
            <a:miter lim="800000"/>
            <a:headEnd/>
            <a:tailEnd/>
          </a:ln>
        </p:spPr>
        <p:txBody>
          <a:bodyPr>
            <a:spAutoFit/>
          </a:bodyPr>
          <a:lstStyle/>
          <a:p>
            <a:pPr algn="ctr" eaLnBrk="1" hangingPunct="1">
              <a:spcBef>
                <a:spcPct val="50000"/>
              </a:spcBef>
            </a:pPr>
            <a:r>
              <a:rPr lang="en-US" altLang="ru-RU" b="1">
                <a:solidFill>
                  <a:schemeClr val="bg2"/>
                </a:solidFill>
                <a:latin typeface="Arial" pitchFamily="34" charset="0"/>
              </a:rPr>
              <a:t>LAN promotes whereas darkness inhibits              mammary carcinogenesis</a:t>
            </a:r>
            <a:endParaRPr lang="ru-RU" altLang="ru-RU" b="1">
              <a:solidFill>
                <a:schemeClr val="bg2"/>
              </a:solidFill>
              <a:latin typeface="Arial" pitchFamily="34" charset="0"/>
            </a:endParaRPr>
          </a:p>
        </p:txBody>
      </p:sp>
      <p:pic>
        <p:nvPicPr>
          <p:cNvPr id="31751" name="Picture 5" descr="D:\POOJA\JGGR\EXTRA\JGGR PPT\Untitled.png"/>
          <p:cNvPicPr>
            <a:picLocks noChangeAspect="1" noChangeArrowheads="1"/>
          </p:cNvPicPr>
          <p:nvPr/>
        </p:nvPicPr>
        <p:blipFill>
          <a:blip r:embed="rId9"/>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6600"/>
        </a:soli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19063" y="1292225"/>
            <a:ext cx="8397875" cy="831850"/>
          </a:xfrm>
          <a:prstGeom prst="rect">
            <a:avLst/>
          </a:prstGeom>
          <a:solidFill>
            <a:srgbClr val="FFFFFF"/>
          </a:solidFill>
          <a:ln w="9525">
            <a:solidFill>
              <a:srgbClr val="003366"/>
            </a:solidFill>
            <a:miter lim="800000"/>
            <a:headEnd/>
            <a:tailEnd/>
          </a:ln>
        </p:spPr>
        <p:txBody>
          <a:bodyPr lIns="92075" tIns="46038" rIns="92075" bIns="46038">
            <a:spAutoFit/>
          </a:bodyPr>
          <a:lstStyle/>
          <a:p>
            <a:pPr algn="ctr" defTabSz="762000" eaLnBrk="1" hangingPunct="1"/>
            <a:r>
              <a:rPr lang="en-US" altLang="ru-RU" b="1">
                <a:solidFill>
                  <a:srgbClr val="800000"/>
                </a:solidFill>
                <a:latin typeface="Arial" pitchFamily="34" charset="0"/>
              </a:rPr>
              <a:t>Effect of light regime on NEU-induced transplacental carcinogenesis in rats</a:t>
            </a:r>
            <a:endParaRPr lang="ru-RU" altLang="ru-RU" b="1">
              <a:solidFill>
                <a:srgbClr val="800000"/>
              </a:solidFill>
            </a:endParaRPr>
          </a:p>
        </p:txBody>
      </p:sp>
      <p:sp>
        <p:nvSpPr>
          <p:cNvPr id="32771" name="Text Box 3"/>
          <p:cNvSpPr txBox="1">
            <a:spLocks noChangeArrowheads="1"/>
          </p:cNvSpPr>
          <p:nvPr/>
        </p:nvSpPr>
        <p:spPr bwMode="auto">
          <a:xfrm>
            <a:off x="1749425" y="6491288"/>
            <a:ext cx="7318375" cy="366712"/>
          </a:xfrm>
          <a:prstGeom prst="rect">
            <a:avLst/>
          </a:prstGeom>
          <a:noFill/>
          <a:ln w="12700">
            <a:noFill/>
            <a:miter lim="800000"/>
            <a:headEnd type="none" w="sm" len="sm"/>
            <a:tailEnd type="none" w="sm" len="sm"/>
          </a:ln>
        </p:spPr>
        <p:txBody>
          <a:bodyPr>
            <a:spAutoFit/>
          </a:bodyPr>
          <a:lstStyle/>
          <a:p>
            <a:pPr defTabSz="762000" eaLnBrk="1" hangingPunct="1"/>
            <a:r>
              <a:rPr lang="ru-RU" altLang="ru-RU" sz="1800" b="1" i="1">
                <a:solidFill>
                  <a:schemeClr val="bg2"/>
                </a:solidFill>
                <a:latin typeface="Arial" pitchFamily="34" charset="0"/>
              </a:rPr>
              <a:t>      </a:t>
            </a:r>
            <a:r>
              <a:rPr lang="ru-RU" altLang="ru-RU" sz="1800" b="1" i="1">
                <a:latin typeface="Arial" pitchFamily="34" charset="0"/>
              </a:rPr>
              <a:t>                                 Beniashvili</a:t>
            </a:r>
            <a:r>
              <a:rPr lang="en-US" altLang="ru-RU" sz="1800" b="1" i="1">
                <a:latin typeface="Arial" pitchFamily="34" charset="0"/>
              </a:rPr>
              <a:t> &amp;</a:t>
            </a:r>
            <a:r>
              <a:rPr lang="ru-RU" altLang="ru-RU" sz="1800"/>
              <a:t> </a:t>
            </a:r>
            <a:r>
              <a:rPr lang="ru-RU" altLang="ru-RU" sz="1800" b="1" i="1">
                <a:latin typeface="Arial" pitchFamily="34" charset="0"/>
              </a:rPr>
              <a:t>Anisimov, Cancer Lett., 2004</a:t>
            </a:r>
          </a:p>
        </p:txBody>
      </p:sp>
      <p:sp>
        <p:nvSpPr>
          <p:cNvPr id="32772" name="Text Box 4"/>
          <p:cNvSpPr txBox="1">
            <a:spLocks noChangeArrowheads="1"/>
          </p:cNvSpPr>
          <p:nvPr/>
        </p:nvSpPr>
        <p:spPr bwMode="auto">
          <a:xfrm>
            <a:off x="990600" y="1628775"/>
            <a:ext cx="7467600" cy="1949450"/>
          </a:xfrm>
          <a:prstGeom prst="rect">
            <a:avLst/>
          </a:prstGeom>
          <a:noFill/>
          <a:ln w="12700">
            <a:noFill/>
            <a:miter lim="800000"/>
            <a:headEnd type="none" w="sm" len="sm"/>
            <a:tailEnd type="none" w="sm" len="sm"/>
          </a:ln>
        </p:spPr>
        <p:txBody>
          <a:bodyPr>
            <a:spAutoFit/>
          </a:bodyPr>
          <a:lstStyle/>
          <a:p>
            <a:pPr algn="ctr" defTabSz="762000" eaLnBrk="1" hangingPunct="1"/>
            <a:r>
              <a:rPr lang="en-US" altLang="ru-RU" sz="3600" b="1">
                <a:latin typeface="Arial" pitchFamily="34" charset="0"/>
              </a:rPr>
              <a:t> </a:t>
            </a:r>
            <a:endParaRPr lang="en-US" altLang="ru-RU" b="1">
              <a:latin typeface="TIMES NEW ROMAN CYR"/>
            </a:endParaRPr>
          </a:p>
          <a:p>
            <a:pPr defTabSz="762000" eaLnBrk="1" hangingPunct="1">
              <a:buFontTx/>
              <a:buChar char="•"/>
            </a:pPr>
            <a:endParaRPr lang="en-US" altLang="ru-RU" b="1">
              <a:latin typeface="TIMES NEW ROMAN CYR"/>
            </a:endParaRPr>
          </a:p>
          <a:p>
            <a:pPr defTabSz="762000" eaLnBrk="1" hangingPunct="1">
              <a:buFontTx/>
              <a:buChar char="•"/>
            </a:pPr>
            <a:endParaRPr lang="en-US" altLang="ru-RU" b="1">
              <a:latin typeface="TIMES NEW ROMAN CYR"/>
            </a:endParaRPr>
          </a:p>
          <a:p>
            <a:pPr defTabSz="762000" eaLnBrk="1" hangingPunct="1"/>
            <a:endParaRPr lang="en-US" altLang="ru-RU" b="1">
              <a:latin typeface="TIMES NEW ROMAN CYR"/>
            </a:endParaRPr>
          </a:p>
          <a:p>
            <a:pPr defTabSz="762000" eaLnBrk="1" hangingPunct="1">
              <a:buFontTx/>
              <a:buChar char="•"/>
            </a:pPr>
            <a:endParaRPr lang="en-US" altLang="ru-RU" sz="1400">
              <a:latin typeface="TIMES NEW ROMAN CYR"/>
            </a:endParaRPr>
          </a:p>
        </p:txBody>
      </p:sp>
      <p:graphicFrame>
        <p:nvGraphicFramePr>
          <p:cNvPr id="32773" name="Object 5"/>
          <p:cNvGraphicFramePr>
            <a:graphicFrameLocks noChangeAspect="1"/>
          </p:cNvGraphicFramePr>
          <p:nvPr/>
        </p:nvGraphicFramePr>
        <p:xfrm>
          <a:off x="1600200" y="2362200"/>
          <a:ext cx="6096000" cy="3114675"/>
        </p:xfrm>
        <a:graphic>
          <a:graphicData uri="http://schemas.openxmlformats.org/presentationml/2006/ole">
            <mc:AlternateContent xmlns:mc="http://schemas.openxmlformats.org/markup-compatibility/2006">
              <mc:Choice xmlns:v="urn:schemas-microsoft-com:vml" Requires="v">
                <p:oleObj spid="_x0000_s32791" name="Диаграмма" r:id="rId4" imgW="6096075" imgH="4067089" progId="MSGraph.Chart.8">
                  <p:embed followColorScheme="full"/>
                </p:oleObj>
              </mc:Choice>
              <mc:Fallback>
                <p:oleObj name="Диаграмма" r:id="rId4" imgW="6096075" imgH="4067089" progId="MSGraph.Chart.8">
                  <p:embed followColorScheme="full"/>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362200"/>
                        <a:ext cx="6096000" cy="3114675"/>
                      </a:xfrm>
                      <a:prstGeom prst="rect">
                        <a:avLst/>
                      </a:prstGeom>
                      <a:solidFill>
                        <a:srgbClr val="FF0000"/>
                      </a:solidFill>
                      <a:ln w="9525">
                        <a:solidFill>
                          <a:schemeClr val="bg2"/>
                        </a:solidFill>
                        <a:miter lim="800000"/>
                        <a:headEnd/>
                        <a:tailEnd/>
                      </a:ln>
                    </p:spPr>
                  </p:pic>
                </p:oleObj>
              </mc:Fallback>
            </mc:AlternateContent>
          </a:graphicData>
        </a:graphic>
      </p:graphicFrame>
      <p:sp>
        <p:nvSpPr>
          <p:cNvPr id="32774" name="Text Box 6"/>
          <p:cNvSpPr txBox="1">
            <a:spLocks noChangeArrowheads="1"/>
          </p:cNvSpPr>
          <p:nvPr/>
        </p:nvSpPr>
        <p:spPr bwMode="auto">
          <a:xfrm>
            <a:off x="1692275" y="1371600"/>
            <a:ext cx="365125" cy="336550"/>
          </a:xfrm>
          <a:prstGeom prst="rect">
            <a:avLst/>
          </a:prstGeom>
          <a:noFill/>
          <a:ln w="12700">
            <a:noFill/>
            <a:miter lim="800000"/>
            <a:headEnd type="none" w="sm" len="sm"/>
            <a:tailEnd type="none" w="sm" len="sm"/>
          </a:ln>
        </p:spPr>
        <p:txBody>
          <a:bodyPr wrap="none">
            <a:spAutoFit/>
          </a:bodyPr>
          <a:lstStyle/>
          <a:p>
            <a:pPr defTabSz="762000" eaLnBrk="1" hangingPunct="1"/>
            <a:r>
              <a:rPr lang="en-US" altLang="ru-RU" sz="1600" b="1">
                <a:latin typeface="TIMES NEW ROMAN CYR"/>
              </a:rPr>
              <a:t>%</a:t>
            </a:r>
            <a:endParaRPr lang="en-US" altLang="ru-RU" sz="1400">
              <a:latin typeface="TIMES NEW ROMAN CYR"/>
            </a:endParaRPr>
          </a:p>
        </p:txBody>
      </p:sp>
      <p:sp>
        <p:nvSpPr>
          <p:cNvPr id="32775" name="Text Box 7"/>
          <p:cNvSpPr txBox="1">
            <a:spLocks noChangeArrowheads="1"/>
          </p:cNvSpPr>
          <p:nvPr/>
        </p:nvSpPr>
        <p:spPr bwMode="auto">
          <a:xfrm>
            <a:off x="762000" y="5707063"/>
            <a:ext cx="7010400" cy="457200"/>
          </a:xfrm>
          <a:prstGeom prst="rect">
            <a:avLst/>
          </a:prstGeom>
          <a:noFill/>
          <a:ln w="9525">
            <a:noFill/>
            <a:miter lim="800000"/>
            <a:headEnd/>
            <a:tailEnd/>
          </a:ln>
        </p:spPr>
        <p:txBody>
          <a:bodyPr>
            <a:spAutoFit/>
          </a:bodyPr>
          <a:lstStyle/>
          <a:p>
            <a:pPr eaLnBrk="1" hangingPunct="1">
              <a:spcBef>
                <a:spcPct val="50000"/>
              </a:spcBef>
            </a:pPr>
            <a:endParaRPr lang="ru-RU" altLang="ru-RU"/>
          </a:p>
        </p:txBody>
      </p:sp>
      <p:sp>
        <p:nvSpPr>
          <p:cNvPr id="32776" name="Text Box 8"/>
          <p:cNvSpPr txBox="1">
            <a:spLocks noChangeArrowheads="1"/>
          </p:cNvSpPr>
          <p:nvPr/>
        </p:nvSpPr>
        <p:spPr bwMode="auto">
          <a:xfrm>
            <a:off x="914400" y="5638800"/>
            <a:ext cx="7391400" cy="711200"/>
          </a:xfrm>
          <a:prstGeom prst="rect">
            <a:avLst/>
          </a:prstGeom>
          <a:solidFill>
            <a:srgbClr val="FFFF00"/>
          </a:solidFill>
          <a:ln w="9525">
            <a:solidFill>
              <a:srgbClr val="800000"/>
            </a:solidFill>
            <a:miter lim="800000"/>
            <a:headEnd/>
            <a:tailEnd/>
          </a:ln>
        </p:spPr>
        <p:txBody>
          <a:bodyPr>
            <a:spAutoFit/>
          </a:bodyPr>
          <a:lstStyle/>
          <a:p>
            <a:pPr algn="ctr" eaLnBrk="1" hangingPunct="1">
              <a:spcBef>
                <a:spcPct val="50000"/>
              </a:spcBef>
            </a:pPr>
            <a:r>
              <a:rPr lang="en-US" altLang="ru-RU" sz="2000" b="1">
                <a:solidFill>
                  <a:schemeClr val="bg2"/>
                </a:solidFill>
                <a:latin typeface="Arial" pitchFamily="34" charset="0"/>
              </a:rPr>
              <a:t>Light at night promotes whereas darkness inhibits tumorigenesis in nervous system and kidney</a:t>
            </a:r>
            <a:endParaRPr lang="ru-RU" altLang="ru-RU" sz="2000" b="1">
              <a:solidFill>
                <a:schemeClr val="bg2"/>
              </a:solidFill>
              <a:latin typeface="Arial" pitchFamily="34" charset="0"/>
            </a:endParaRPr>
          </a:p>
        </p:txBody>
      </p:sp>
      <p:pic>
        <p:nvPicPr>
          <p:cNvPr id="32777" name="Picture 8" descr="D:\POOJA\JGGR\EXTRA\JGGR PPT\Untitled.png"/>
          <p:cNvPicPr>
            <a:picLocks noChangeAspect="1" noChangeArrowheads="1"/>
          </p:cNvPicPr>
          <p:nvPr/>
        </p:nvPicPr>
        <p:blipFill>
          <a:blip r:embed="rId6"/>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3794" name="Picture 2" descr="DSCN38482"/>
          <p:cNvPicPr>
            <a:picLocks noChangeAspect="1" noChangeArrowheads="1"/>
          </p:cNvPicPr>
          <p:nvPr/>
        </p:nvPicPr>
        <p:blipFill>
          <a:blip r:embed="rId2">
            <a:lum bright="6000"/>
          </a:blip>
          <a:srcRect r="7692"/>
          <a:stretch>
            <a:fillRect/>
          </a:stretch>
        </p:blipFill>
        <p:spPr bwMode="auto">
          <a:xfrm>
            <a:off x="6629400" y="3429000"/>
            <a:ext cx="2303463" cy="1066800"/>
          </a:xfrm>
          <a:prstGeom prst="rect">
            <a:avLst/>
          </a:prstGeom>
          <a:noFill/>
          <a:ln w="9525">
            <a:solidFill>
              <a:schemeClr val="tx1"/>
            </a:solidFill>
            <a:miter lim="800000"/>
            <a:headEnd/>
            <a:tailEnd/>
          </a:ln>
        </p:spPr>
      </p:pic>
      <p:pic>
        <p:nvPicPr>
          <p:cNvPr id="33795" name="Picture 3" descr="82-04 cck"/>
          <p:cNvPicPr>
            <a:picLocks noChangeAspect="1" noChangeArrowheads="1"/>
          </p:cNvPicPr>
          <p:nvPr/>
        </p:nvPicPr>
        <p:blipFill>
          <a:blip r:embed="rId3">
            <a:lum bright="6000" contrast="12000"/>
          </a:blip>
          <a:srcRect l="22200" t="38161" r="24875" b="10452"/>
          <a:stretch>
            <a:fillRect/>
          </a:stretch>
        </p:blipFill>
        <p:spPr bwMode="auto">
          <a:xfrm>
            <a:off x="6661150" y="5013325"/>
            <a:ext cx="2303463" cy="1603375"/>
          </a:xfrm>
          <a:prstGeom prst="rect">
            <a:avLst/>
          </a:prstGeom>
          <a:noFill/>
          <a:ln w="9525">
            <a:solidFill>
              <a:schemeClr val="tx1"/>
            </a:solidFill>
            <a:miter lim="800000"/>
            <a:headEnd/>
            <a:tailEnd/>
          </a:ln>
        </p:spPr>
      </p:pic>
      <p:sp>
        <p:nvSpPr>
          <p:cNvPr id="33796" name="Text Box 4"/>
          <p:cNvSpPr txBox="1">
            <a:spLocks noChangeArrowheads="1"/>
          </p:cNvSpPr>
          <p:nvPr/>
        </p:nvSpPr>
        <p:spPr bwMode="auto">
          <a:xfrm>
            <a:off x="6934200" y="4565650"/>
            <a:ext cx="1655763" cy="311150"/>
          </a:xfrm>
          <a:prstGeom prst="rect">
            <a:avLst/>
          </a:prstGeom>
          <a:solidFill>
            <a:schemeClr val="bg2"/>
          </a:solidFill>
          <a:ln w="9525" algn="ctr">
            <a:noFill/>
            <a:miter lim="800000"/>
            <a:headEnd/>
            <a:tailEnd/>
          </a:ln>
        </p:spPr>
        <p:txBody>
          <a:bodyPr lIns="92075" tIns="46038" rIns="92075" bIns="46038">
            <a:spAutoFit/>
          </a:bodyPr>
          <a:lstStyle/>
          <a:p>
            <a:pPr defTabSz="762000">
              <a:lnSpc>
                <a:spcPct val="80000"/>
              </a:lnSpc>
              <a:spcBef>
                <a:spcPct val="50000"/>
              </a:spcBef>
            </a:pPr>
            <a:r>
              <a:rPr lang="en-US" altLang="ru-RU" sz="1800" b="1">
                <a:latin typeface="Arial" pitchFamily="34" charset="0"/>
              </a:rPr>
              <a:t>Hemangioma</a:t>
            </a:r>
            <a:endParaRPr lang="ru-RU" altLang="ru-RU" sz="1800" b="1">
              <a:latin typeface="Arial" pitchFamily="34" charset="0"/>
            </a:endParaRPr>
          </a:p>
        </p:txBody>
      </p:sp>
      <p:pic>
        <p:nvPicPr>
          <p:cNvPr id="33797" name="Picture 5" descr="саркома матки, самка парп, ув"/>
          <p:cNvPicPr>
            <a:picLocks noChangeAspect="1" noChangeArrowheads="1"/>
          </p:cNvPicPr>
          <p:nvPr/>
        </p:nvPicPr>
        <p:blipFill>
          <a:blip r:embed="rId4">
            <a:lum bright="6000" contrast="30000"/>
          </a:blip>
          <a:srcRect/>
          <a:stretch>
            <a:fillRect/>
          </a:stretch>
        </p:blipFill>
        <p:spPr bwMode="auto">
          <a:xfrm>
            <a:off x="6705600" y="1600200"/>
            <a:ext cx="2303463" cy="1101725"/>
          </a:xfrm>
          <a:prstGeom prst="rect">
            <a:avLst/>
          </a:prstGeom>
          <a:noFill/>
          <a:ln w="9525">
            <a:solidFill>
              <a:schemeClr val="tx1"/>
            </a:solidFill>
            <a:miter lim="800000"/>
            <a:headEnd/>
            <a:tailEnd/>
          </a:ln>
        </p:spPr>
      </p:pic>
      <p:sp>
        <p:nvSpPr>
          <p:cNvPr id="33798" name="Text Box 6"/>
          <p:cNvSpPr txBox="1">
            <a:spLocks noChangeArrowheads="1"/>
          </p:cNvSpPr>
          <p:nvPr/>
        </p:nvSpPr>
        <p:spPr bwMode="auto">
          <a:xfrm>
            <a:off x="6934200" y="3032125"/>
            <a:ext cx="1223963" cy="396875"/>
          </a:xfrm>
          <a:prstGeom prst="rect">
            <a:avLst/>
          </a:prstGeom>
          <a:solidFill>
            <a:schemeClr val="bg2"/>
          </a:solidFill>
          <a:ln w="9525">
            <a:noFill/>
            <a:miter lim="800000"/>
            <a:headEnd/>
            <a:tailEnd/>
          </a:ln>
        </p:spPr>
        <p:txBody>
          <a:bodyPr>
            <a:spAutoFit/>
          </a:bodyPr>
          <a:lstStyle/>
          <a:p>
            <a:pPr eaLnBrk="1" hangingPunct="1"/>
            <a:r>
              <a:rPr lang="en-US" altLang="ru-RU" sz="2000">
                <a:latin typeface="Arial" pitchFamily="34" charset="0"/>
              </a:rPr>
              <a:t>Sarcoma</a:t>
            </a:r>
            <a:endParaRPr lang="ru-RU" altLang="ru-RU" sz="2000">
              <a:latin typeface="Arial" pitchFamily="34" charset="0"/>
            </a:endParaRPr>
          </a:p>
        </p:txBody>
      </p:sp>
      <p:pic>
        <p:nvPicPr>
          <p:cNvPr id="33799" name="Picture 7"/>
          <p:cNvPicPr>
            <a:picLocks noChangeAspect="1" noChangeArrowheads="1"/>
          </p:cNvPicPr>
          <p:nvPr/>
        </p:nvPicPr>
        <p:blipFill>
          <a:blip r:embed="rId5"/>
          <a:srcRect/>
          <a:stretch>
            <a:fillRect/>
          </a:stretch>
        </p:blipFill>
        <p:spPr bwMode="auto">
          <a:xfrm>
            <a:off x="415925" y="3200400"/>
            <a:ext cx="5832475" cy="1752600"/>
          </a:xfrm>
          <a:prstGeom prst="rect">
            <a:avLst/>
          </a:prstGeom>
          <a:noFill/>
          <a:ln w="9525">
            <a:noFill/>
            <a:miter lim="800000"/>
            <a:headEnd/>
            <a:tailEnd/>
          </a:ln>
        </p:spPr>
      </p:pic>
      <p:sp>
        <p:nvSpPr>
          <p:cNvPr id="33800" name="Text Box 8"/>
          <p:cNvSpPr txBox="1">
            <a:spLocks noChangeArrowheads="1"/>
          </p:cNvSpPr>
          <p:nvPr/>
        </p:nvSpPr>
        <p:spPr bwMode="auto">
          <a:xfrm>
            <a:off x="395288" y="5181600"/>
            <a:ext cx="5853112" cy="1016000"/>
          </a:xfrm>
          <a:prstGeom prst="rect">
            <a:avLst/>
          </a:prstGeom>
          <a:solidFill>
            <a:srgbClr val="66FF99"/>
          </a:solidFill>
          <a:ln w="9525">
            <a:solidFill>
              <a:schemeClr val="tx1"/>
            </a:solidFill>
            <a:miter lim="800000"/>
            <a:headEnd/>
            <a:tailEnd/>
          </a:ln>
        </p:spPr>
        <p:txBody>
          <a:bodyPr>
            <a:spAutoFit/>
          </a:bodyPr>
          <a:lstStyle/>
          <a:p>
            <a:pPr eaLnBrk="1" hangingPunct="1">
              <a:spcBef>
                <a:spcPct val="50000"/>
              </a:spcBef>
            </a:pPr>
            <a:r>
              <a:rPr lang="en-US" altLang="ru-RU" sz="2000" b="1">
                <a:solidFill>
                  <a:srgbClr val="800000"/>
                </a:solidFill>
                <a:latin typeface="Arial" pitchFamily="34" charset="0"/>
              </a:rPr>
              <a:t>LAN increases body weight and temperature, accelerates switching-off of estrous cycle, decreases tumor latency and life span.</a:t>
            </a:r>
            <a:endParaRPr lang="ru-RU" altLang="ru-RU" sz="2000" b="1">
              <a:solidFill>
                <a:srgbClr val="800000"/>
              </a:solidFill>
              <a:latin typeface="Arial" pitchFamily="34" charset="0"/>
            </a:endParaRPr>
          </a:p>
        </p:txBody>
      </p:sp>
      <p:sp>
        <p:nvSpPr>
          <p:cNvPr id="12297" name="Text Box 9"/>
          <p:cNvSpPr txBox="1">
            <a:spLocks noChangeArrowheads="1"/>
          </p:cNvSpPr>
          <p:nvPr/>
        </p:nvSpPr>
        <p:spPr bwMode="auto">
          <a:xfrm>
            <a:off x="684213" y="6381750"/>
            <a:ext cx="3743325" cy="779463"/>
          </a:xfrm>
          <a:prstGeom prst="rect">
            <a:avLst/>
          </a:prstGeom>
          <a:noFill/>
          <a:ln w="9525">
            <a:noFill/>
            <a:miter lim="800000"/>
            <a:headEnd/>
            <a:tailEnd/>
          </a:ln>
        </p:spPr>
        <p:txBody>
          <a:bodyPr>
            <a:spAutoFit/>
          </a:bodyPr>
          <a:lstStyle/>
          <a:p>
            <a:pPr eaLnBrk="1" hangingPunct="1">
              <a:spcBef>
                <a:spcPct val="50000"/>
              </a:spcBef>
              <a:defRPr/>
            </a:pPr>
            <a:r>
              <a:rPr lang="ru-RU" sz="1800">
                <a:solidFill>
                  <a:srgbClr val="000000"/>
                </a:solidFill>
                <a:latin typeface="Arial" pitchFamily="34" charset="0"/>
                <a:cs typeface="+mn-cs"/>
              </a:rPr>
              <a:t>З</a:t>
            </a:r>
          </a:p>
          <a:p>
            <a:pPr eaLnBrk="1" hangingPunct="1">
              <a:spcBef>
                <a:spcPct val="50000"/>
              </a:spcBef>
              <a:defRPr/>
            </a:pPr>
            <a:endParaRPr lang="ru-RU" sz="1800">
              <a:solidFill>
                <a:srgbClr val="000000"/>
              </a:solidFill>
              <a:latin typeface="Arial" pitchFamily="34" charset="0"/>
              <a:cs typeface="+mn-cs"/>
            </a:endParaRPr>
          </a:p>
        </p:txBody>
      </p:sp>
      <p:pic>
        <p:nvPicPr>
          <p:cNvPr id="33802" name="Picture 10"/>
          <p:cNvPicPr>
            <a:picLocks noChangeAspect="1" noChangeArrowheads="1"/>
          </p:cNvPicPr>
          <p:nvPr/>
        </p:nvPicPr>
        <p:blipFill>
          <a:blip r:embed="rId6"/>
          <a:srcRect/>
          <a:stretch>
            <a:fillRect/>
          </a:stretch>
        </p:blipFill>
        <p:spPr bwMode="auto">
          <a:xfrm>
            <a:off x="57150" y="1512888"/>
            <a:ext cx="6419850" cy="1676400"/>
          </a:xfrm>
          <a:prstGeom prst="rect">
            <a:avLst/>
          </a:prstGeom>
          <a:noFill/>
          <a:ln w="9525">
            <a:solidFill>
              <a:schemeClr val="tx1"/>
            </a:solidFill>
            <a:miter lim="800000"/>
            <a:headEnd/>
            <a:tailEnd/>
          </a:ln>
        </p:spPr>
      </p:pic>
      <p:pic>
        <p:nvPicPr>
          <p:cNvPr id="33803" name="Picture 10" descr="D:\POOJA\JGGR\EXTRA\JGGR PPT\Untitled.png"/>
          <p:cNvPicPr>
            <a:picLocks noChangeAspect="1" noChangeArrowheads="1"/>
          </p:cNvPicPr>
          <p:nvPr/>
        </p:nvPicPr>
        <p:blipFill>
          <a:blip r:embed="rId7"/>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692226" name="Rectangle 2"/>
          <p:cNvSpPr>
            <a:spLocks noGrp="1" noChangeArrowheads="1"/>
          </p:cNvSpPr>
          <p:nvPr>
            <p:ph type="title" idx="4294967295"/>
          </p:nvPr>
        </p:nvSpPr>
        <p:spPr>
          <a:xfrm>
            <a:off x="2795829" y="1679035"/>
            <a:ext cx="6248400" cy="1371600"/>
          </a:xfrm>
          <a:solidFill>
            <a:srgbClr val="C00000"/>
          </a:solidFill>
        </p:spPr>
        <p:txBody>
          <a:bodyPr>
            <a:normAutofit fontScale="90000"/>
          </a:bodyPr>
          <a:lstStyle/>
          <a:p>
            <a:pPr marL="484632" indent="0" eaLnBrk="1" fontAlgn="auto" hangingPunct="1">
              <a:spcAft>
                <a:spcPts val="0"/>
              </a:spcAft>
              <a:defRPr/>
            </a:pPr>
            <a:r>
              <a:rPr lang="ru-RU" sz="2600" b="1" dirty="0" smtClean="0">
                <a:solidFill>
                  <a:srgbClr val="FFFF00"/>
                </a:solidFill>
              </a:rPr>
              <a:t/>
            </a:r>
            <a:br>
              <a:rPr lang="ru-RU" sz="2600" b="1" dirty="0" smtClean="0">
                <a:solidFill>
                  <a:srgbClr val="FFFF00"/>
                </a:solidFill>
              </a:rPr>
            </a:br>
            <a:r>
              <a:rPr lang="en-US" sz="2400" b="1" dirty="0" smtClean="0">
                <a:solidFill>
                  <a:srgbClr val="FFFF00"/>
                </a:solidFill>
              </a:rPr>
              <a:t>Effect of constant illumination  and melatonin on mammary carcinogenesis in transgenic HER</a:t>
            </a:r>
            <a:r>
              <a:rPr lang="en-US" sz="2400" b="1" i="1" dirty="0" smtClean="0">
                <a:solidFill>
                  <a:srgbClr val="FFFF00"/>
                </a:solidFill>
              </a:rPr>
              <a:t>-2/</a:t>
            </a:r>
            <a:r>
              <a:rPr lang="en-US" sz="2400" b="1" i="1" dirty="0" err="1" smtClean="0">
                <a:solidFill>
                  <a:srgbClr val="FFFF00"/>
                </a:solidFill>
              </a:rPr>
              <a:t>neu</a:t>
            </a:r>
            <a:r>
              <a:rPr lang="en-US" sz="2400" b="1" i="1" dirty="0" smtClean="0">
                <a:solidFill>
                  <a:srgbClr val="FFFF00"/>
                </a:solidFill>
              </a:rPr>
              <a:t> </a:t>
            </a:r>
            <a:r>
              <a:rPr lang="en-US" sz="2400" b="1" dirty="0" smtClean="0">
                <a:solidFill>
                  <a:srgbClr val="FFFF00"/>
                </a:solidFill>
              </a:rPr>
              <a:t>mice</a:t>
            </a:r>
            <a:br>
              <a:rPr lang="en-US" sz="2400" b="1" dirty="0" smtClean="0">
                <a:solidFill>
                  <a:srgbClr val="FFFF00"/>
                </a:solidFill>
              </a:rPr>
            </a:br>
            <a:endParaRPr lang="en-US" sz="2400" dirty="0" smtClean="0">
              <a:solidFill>
                <a:srgbClr val="FFFF00"/>
              </a:solidFill>
            </a:endParaRPr>
          </a:p>
        </p:txBody>
      </p:sp>
      <p:sp>
        <p:nvSpPr>
          <p:cNvPr id="34819" name="Text Box 3"/>
          <p:cNvSpPr txBox="1">
            <a:spLocks noChangeArrowheads="1"/>
          </p:cNvSpPr>
          <p:nvPr/>
        </p:nvSpPr>
        <p:spPr bwMode="auto">
          <a:xfrm>
            <a:off x="304800" y="3141663"/>
            <a:ext cx="5410200" cy="3122612"/>
          </a:xfrm>
          <a:prstGeom prst="rect">
            <a:avLst/>
          </a:prstGeom>
          <a:solidFill>
            <a:srgbClr val="FFFF99"/>
          </a:solidFill>
          <a:ln w="9525">
            <a:solidFill>
              <a:schemeClr val="bg2"/>
            </a:solidFill>
            <a:miter lim="800000"/>
            <a:headEnd/>
            <a:tailEnd/>
          </a:ln>
        </p:spPr>
        <p:txBody>
          <a:bodyPr>
            <a:spAutoFit/>
          </a:bodyPr>
          <a:lstStyle/>
          <a:p>
            <a:pPr eaLnBrk="1" hangingPunct="1"/>
            <a:r>
              <a:rPr lang="en-US" altLang="ru-RU" sz="1800" b="1">
                <a:solidFill>
                  <a:schemeClr val="bg2"/>
                </a:solidFill>
                <a:latin typeface="Arial" pitchFamily="34" charset="0"/>
              </a:rPr>
              <a:t>Group</a:t>
            </a:r>
            <a:r>
              <a:rPr lang="ru-RU" altLang="ru-RU" sz="1800" b="1">
                <a:solidFill>
                  <a:schemeClr val="bg2"/>
                </a:solidFill>
                <a:latin typeface="Arial" pitchFamily="34" charset="0"/>
              </a:rPr>
              <a:t>       </a:t>
            </a:r>
            <a:r>
              <a:rPr lang="en-US" altLang="ru-RU" sz="1800" b="1">
                <a:solidFill>
                  <a:schemeClr val="bg2"/>
                </a:solidFill>
                <a:latin typeface="Arial" pitchFamily="34" charset="0"/>
              </a:rPr>
              <a:t>N         No of</a:t>
            </a:r>
            <a:r>
              <a:rPr lang="ru-RU" altLang="ru-RU" sz="1800" b="1">
                <a:solidFill>
                  <a:schemeClr val="bg2"/>
                </a:solidFill>
                <a:latin typeface="Arial" pitchFamily="34" charset="0"/>
              </a:rPr>
              <a:t>          </a:t>
            </a:r>
            <a:r>
              <a:rPr lang="en-US" altLang="ru-RU" sz="1800" b="1">
                <a:solidFill>
                  <a:schemeClr val="bg2"/>
                </a:solidFill>
                <a:latin typeface="Arial" pitchFamily="34" charset="0"/>
              </a:rPr>
              <a:t>Tumor         No of</a:t>
            </a:r>
            <a:endParaRPr lang="ru-RU" altLang="ru-RU" sz="1800" b="1">
              <a:solidFill>
                <a:schemeClr val="bg2"/>
              </a:solidFill>
              <a:latin typeface="Arial" pitchFamily="34" charset="0"/>
            </a:endParaRPr>
          </a:p>
          <a:p>
            <a:pPr eaLnBrk="1" hangingPunct="1"/>
            <a:r>
              <a:rPr lang="ru-RU" altLang="ru-RU" sz="1800" b="1">
                <a:solidFill>
                  <a:schemeClr val="bg2"/>
                </a:solidFill>
                <a:latin typeface="Arial" pitchFamily="34" charset="0"/>
              </a:rPr>
              <a:t>                             </a:t>
            </a:r>
            <a:r>
              <a:rPr lang="en-US" altLang="ru-RU" sz="1800" b="1">
                <a:solidFill>
                  <a:schemeClr val="bg2"/>
                </a:solidFill>
                <a:latin typeface="Arial" pitchFamily="34" charset="0"/>
              </a:rPr>
              <a:t>TBM            size,            MAC/</a:t>
            </a:r>
            <a:endParaRPr lang="ru-RU" altLang="ru-RU" sz="1800" b="1">
              <a:solidFill>
                <a:schemeClr val="bg2"/>
              </a:solidFill>
              <a:latin typeface="Arial" pitchFamily="34" charset="0"/>
            </a:endParaRPr>
          </a:p>
          <a:p>
            <a:pPr eaLnBrk="1" hangingPunct="1"/>
            <a:r>
              <a:rPr lang="en-US" altLang="ru-RU" sz="1800" b="1">
                <a:solidFill>
                  <a:schemeClr val="bg2"/>
                </a:solidFill>
                <a:latin typeface="Arial" pitchFamily="34" charset="0"/>
              </a:rPr>
              <a:t>                                                 cm               mouse   </a:t>
            </a:r>
            <a:endParaRPr lang="ru-RU" altLang="ru-RU" sz="1800" b="1">
              <a:solidFill>
                <a:schemeClr val="bg2"/>
              </a:solidFill>
              <a:latin typeface="Arial" pitchFamily="34" charset="0"/>
            </a:endParaRPr>
          </a:p>
          <a:p>
            <a:pPr eaLnBrk="1" hangingPunct="1"/>
            <a:r>
              <a:rPr lang="ru-RU" altLang="ru-RU" sz="1800" b="1">
                <a:solidFill>
                  <a:schemeClr val="bg2"/>
                </a:solidFill>
                <a:latin typeface="Arial" pitchFamily="34" charset="0"/>
              </a:rPr>
              <a:t>_________________________________________</a:t>
            </a:r>
          </a:p>
          <a:p>
            <a:pPr eaLnBrk="1" hangingPunct="1"/>
            <a:r>
              <a:rPr lang="en-US" altLang="ru-RU" sz="1800" b="1">
                <a:solidFill>
                  <a:schemeClr val="bg2"/>
                </a:solidFill>
                <a:latin typeface="Arial" pitchFamily="34" charset="0"/>
              </a:rPr>
              <a:t>LD               30       23 (77%)         1,9              3,3</a:t>
            </a:r>
          </a:p>
          <a:p>
            <a:pPr eaLnBrk="1" hangingPunct="1"/>
            <a:endParaRPr lang="en-US" altLang="ru-RU" sz="1800" b="1">
              <a:solidFill>
                <a:schemeClr val="bg2"/>
              </a:solidFill>
              <a:latin typeface="Arial" pitchFamily="34" charset="0"/>
            </a:endParaRPr>
          </a:p>
          <a:p>
            <a:pPr eaLnBrk="1" hangingPunct="1"/>
            <a:r>
              <a:rPr lang="en-US" altLang="ru-RU" sz="1800" b="1">
                <a:solidFill>
                  <a:schemeClr val="bg2"/>
                </a:solidFill>
                <a:latin typeface="Arial" pitchFamily="34" charset="0"/>
              </a:rPr>
              <a:t>LL-300 </a:t>
            </a:r>
            <a:r>
              <a:rPr lang="ru-RU" altLang="ru-RU" sz="1800" b="1">
                <a:solidFill>
                  <a:schemeClr val="bg2"/>
                </a:solidFill>
                <a:latin typeface="Arial" pitchFamily="34" charset="0"/>
              </a:rPr>
              <a:t>лк</a:t>
            </a:r>
            <a:r>
              <a:rPr lang="en-US" altLang="ru-RU" sz="1800" b="1">
                <a:solidFill>
                  <a:schemeClr val="bg2"/>
                </a:solidFill>
                <a:latin typeface="Arial" pitchFamily="34" charset="0"/>
              </a:rPr>
              <a:t>    28       20 (71%)         1,8              5,2</a:t>
            </a:r>
            <a:r>
              <a:rPr lang="ru-RU" altLang="ru-RU" sz="1800" b="1">
                <a:solidFill>
                  <a:schemeClr val="bg2"/>
                </a:solidFill>
                <a:latin typeface="Arial" pitchFamily="34" charset="0"/>
              </a:rPr>
              <a:t>*</a:t>
            </a:r>
            <a:endParaRPr lang="en-US" altLang="ru-RU" sz="1800" b="1">
              <a:solidFill>
                <a:schemeClr val="bg2"/>
              </a:solidFill>
              <a:latin typeface="Arial" pitchFamily="34" charset="0"/>
            </a:endParaRPr>
          </a:p>
          <a:p>
            <a:pPr eaLnBrk="1" hangingPunct="1"/>
            <a:endParaRPr lang="en-US" altLang="ru-RU" sz="1800" b="1">
              <a:solidFill>
                <a:schemeClr val="bg2"/>
              </a:solidFill>
              <a:latin typeface="Arial" pitchFamily="34" charset="0"/>
            </a:endParaRPr>
          </a:p>
          <a:p>
            <a:pPr eaLnBrk="1" hangingPunct="1"/>
            <a:r>
              <a:rPr lang="en-US" altLang="ru-RU" sz="1800" b="1">
                <a:solidFill>
                  <a:schemeClr val="bg2"/>
                </a:solidFill>
                <a:latin typeface="Arial" pitchFamily="34" charset="0"/>
              </a:rPr>
              <a:t>LL-2500 лк  38      19 </a:t>
            </a:r>
            <a:r>
              <a:rPr lang="en-US" altLang="ru-RU" sz="1800" b="1">
                <a:solidFill>
                  <a:srgbClr val="CC0000"/>
                </a:solidFill>
                <a:latin typeface="Arial" pitchFamily="34" charset="0"/>
              </a:rPr>
              <a:t>(96%)          2,9*            4,8*</a:t>
            </a:r>
          </a:p>
          <a:p>
            <a:pPr eaLnBrk="1" hangingPunct="1"/>
            <a:endParaRPr lang="en-US" altLang="ru-RU" sz="1800" b="1">
              <a:solidFill>
                <a:schemeClr val="bg2"/>
              </a:solidFill>
              <a:latin typeface="Arial" pitchFamily="34" charset="0"/>
            </a:endParaRPr>
          </a:p>
          <a:p>
            <a:pPr eaLnBrk="1" hangingPunct="1"/>
            <a:r>
              <a:rPr lang="en-US" altLang="ru-RU" sz="1800" b="1">
                <a:solidFill>
                  <a:schemeClr val="bg2"/>
                </a:solidFill>
                <a:latin typeface="Arial" pitchFamily="34" charset="0"/>
              </a:rPr>
              <a:t>LL + MLT     22      13 </a:t>
            </a:r>
            <a:r>
              <a:rPr lang="en-US" altLang="ru-RU" sz="1800" b="1">
                <a:solidFill>
                  <a:schemeClr val="bg1"/>
                </a:solidFill>
                <a:latin typeface="Arial" pitchFamily="34" charset="0"/>
              </a:rPr>
              <a:t>(59%)          1,3*           3.5*   </a:t>
            </a:r>
          </a:p>
        </p:txBody>
      </p:sp>
      <p:sp>
        <p:nvSpPr>
          <p:cNvPr id="34820" name="Text Box 4"/>
          <p:cNvSpPr txBox="1">
            <a:spLocks noChangeArrowheads="1"/>
          </p:cNvSpPr>
          <p:nvPr/>
        </p:nvSpPr>
        <p:spPr bwMode="auto">
          <a:xfrm>
            <a:off x="685800" y="6172200"/>
            <a:ext cx="6934200" cy="336550"/>
          </a:xfrm>
          <a:prstGeom prst="rect">
            <a:avLst/>
          </a:prstGeom>
          <a:noFill/>
          <a:ln w="9525">
            <a:noFill/>
            <a:miter lim="800000"/>
            <a:headEnd/>
            <a:tailEnd/>
          </a:ln>
        </p:spPr>
        <p:txBody>
          <a:bodyPr>
            <a:spAutoFit/>
          </a:bodyPr>
          <a:lstStyle/>
          <a:p>
            <a:pPr eaLnBrk="1" hangingPunct="1">
              <a:spcBef>
                <a:spcPct val="50000"/>
              </a:spcBef>
            </a:pPr>
            <a:r>
              <a:rPr lang="en-US" altLang="ru-RU" sz="1600" b="1">
                <a:solidFill>
                  <a:schemeClr val="folHlink"/>
                </a:solidFill>
              </a:rPr>
              <a:t>* </a:t>
            </a:r>
            <a:r>
              <a:rPr lang="en-US" altLang="ru-RU" sz="1600" b="1" i="1">
                <a:solidFill>
                  <a:schemeClr val="folHlink"/>
                </a:solidFill>
                <a:latin typeface="Arial" pitchFamily="34" charset="0"/>
              </a:rPr>
              <a:t>P &lt; 0.05</a:t>
            </a:r>
            <a:endParaRPr lang="ru-RU" altLang="ru-RU" sz="1600" b="1" i="1">
              <a:solidFill>
                <a:schemeClr val="folHlink"/>
              </a:solidFill>
              <a:latin typeface="Arial" pitchFamily="34" charset="0"/>
            </a:endParaRPr>
          </a:p>
        </p:txBody>
      </p:sp>
      <p:sp>
        <p:nvSpPr>
          <p:cNvPr id="34821" name="Text Box 5"/>
          <p:cNvSpPr txBox="1">
            <a:spLocks noChangeArrowheads="1"/>
          </p:cNvSpPr>
          <p:nvPr/>
        </p:nvSpPr>
        <p:spPr bwMode="auto">
          <a:xfrm>
            <a:off x="4800600" y="6186488"/>
            <a:ext cx="3994150" cy="366712"/>
          </a:xfrm>
          <a:prstGeom prst="rect">
            <a:avLst/>
          </a:prstGeom>
          <a:noFill/>
          <a:ln w="9525">
            <a:noFill/>
            <a:miter lim="800000"/>
            <a:headEnd/>
            <a:tailEnd/>
          </a:ln>
        </p:spPr>
        <p:txBody>
          <a:bodyPr wrap="none">
            <a:spAutoFit/>
          </a:bodyPr>
          <a:lstStyle/>
          <a:p>
            <a:pPr eaLnBrk="1" hangingPunct="1"/>
            <a:r>
              <a:rPr lang="ru-RU" altLang="ru-RU" sz="1800" b="1" i="1">
                <a:latin typeface="Arial" pitchFamily="34" charset="0"/>
              </a:rPr>
              <a:t>Anisimov et al., Int. J. Cancer, 200</a:t>
            </a:r>
            <a:r>
              <a:rPr lang="en-US" altLang="ru-RU" sz="1800" b="1" i="1">
                <a:latin typeface="Arial" pitchFamily="34" charset="0"/>
              </a:rPr>
              <a:t>4</a:t>
            </a:r>
            <a:endParaRPr lang="ru-RU" altLang="ru-RU" sz="1800" b="1" i="1">
              <a:latin typeface="Arial" pitchFamily="34" charset="0"/>
            </a:endParaRPr>
          </a:p>
        </p:txBody>
      </p:sp>
      <p:grpSp>
        <p:nvGrpSpPr>
          <p:cNvPr id="34822" name="Group 6"/>
          <p:cNvGrpSpPr>
            <a:grpSpLocks/>
          </p:cNvGrpSpPr>
          <p:nvPr/>
        </p:nvGrpSpPr>
        <p:grpSpPr bwMode="auto">
          <a:xfrm>
            <a:off x="5867400" y="2133600"/>
            <a:ext cx="2827338" cy="3140075"/>
            <a:chOff x="915" y="466"/>
            <a:chExt cx="1934" cy="2853"/>
          </a:xfrm>
        </p:grpSpPr>
        <p:sp>
          <p:nvSpPr>
            <p:cNvPr id="34825" name="Text Box 7"/>
            <p:cNvSpPr txBox="1">
              <a:spLocks noChangeArrowheads="1"/>
            </p:cNvSpPr>
            <p:nvPr/>
          </p:nvSpPr>
          <p:spPr bwMode="auto">
            <a:xfrm>
              <a:off x="1470" y="1158"/>
              <a:ext cx="227" cy="361"/>
            </a:xfrm>
            <a:prstGeom prst="rect">
              <a:avLst/>
            </a:prstGeom>
            <a:noFill/>
            <a:ln w="9525">
              <a:noFill/>
              <a:miter lim="800000"/>
              <a:headEnd/>
              <a:tailEnd/>
            </a:ln>
          </p:spPr>
          <p:txBody>
            <a:bodyPr>
              <a:spAutoFit/>
            </a:bodyPr>
            <a:lstStyle/>
            <a:p>
              <a:pPr eaLnBrk="1" hangingPunct="1">
                <a:spcBef>
                  <a:spcPct val="50000"/>
                </a:spcBef>
              </a:pPr>
              <a:r>
                <a:rPr lang="it-IT" altLang="ru-RU" sz="2000"/>
                <a:t>M</a:t>
              </a:r>
            </a:p>
          </p:txBody>
        </p:sp>
        <p:sp>
          <p:nvSpPr>
            <p:cNvPr id="34826" name="Text Box 8"/>
            <p:cNvSpPr txBox="1">
              <a:spLocks noChangeArrowheads="1"/>
            </p:cNvSpPr>
            <p:nvPr/>
          </p:nvSpPr>
          <p:spPr bwMode="auto">
            <a:xfrm rot="-5400000">
              <a:off x="1676" y="1082"/>
              <a:ext cx="494" cy="480"/>
            </a:xfrm>
            <a:prstGeom prst="rect">
              <a:avLst/>
            </a:prstGeom>
            <a:noFill/>
            <a:ln w="9525">
              <a:noFill/>
              <a:miter lim="800000"/>
              <a:headEnd/>
              <a:tailEnd/>
            </a:ln>
          </p:spPr>
          <p:txBody>
            <a:bodyPr>
              <a:spAutoFit/>
            </a:bodyPr>
            <a:lstStyle/>
            <a:p>
              <a:pPr eaLnBrk="1" hangingPunct="1">
                <a:spcBef>
                  <a:spcPct val="50000"/>
                </a:spcBef>
              </a:pPr>
              <a:r>
                <a:rPr lang="it-IT" altLang="ru-RU" sz="2000"/>
                <a:t>Saline</a:t>
              </a:r>
            </a:p>
          </p:txBody>
        </p:sp>
        <p:sp>
          <p:nvSpPr>
            <p:cNvPr id="34827" name="Text Box 9"/>
            <p:cNvSpPr txBox="1">
              <a:spLocks noChangeArrowheads="1"/>
            </p:cNvSpPr>
            <p:nvPr/>
          </p:nvSpPr>
          <p:spPr bwMode="auto">
            <a:xfrm rot="-5400000">
              <a:off x="1774" y="1185"/>
              <a:ext cx="495" cy="271"/>
            </a:xfrm>
            <a:prstGeom prst="rect">
              <a:avLst/>
            </a:prstGeom>
            <a:noFill/>
            <a:ln w="9525">
              <a:noFill/>
              <a:miter lim="800000"/>
              <a:headEnd/>
              <a:tailEnd/>
            </a:ln>
          </p:spPr>
          <p:txBody>
            <a:bodyPr>
              <a:spAutoFit/>
            </a:bodyPr>
            <a:lstStyle/>
            <a:p>
              <a:pPr eaLnBrk="1" hangingPunct="1">
                <a:spcBef>
                  <a:spcPct val="50000"/>
                </a:spcBef>
              </a:pPr>
              <a:r>
                <a:rPr lang="it-IT" altLang="ru-RU" sz="2000"/>
                <a:t>Sal</a:t>
              </a:r>
            </a:p>
          </p:txBody>
        </p:sp>
        <p:sp>
          <p:nvSpPr>
            <p:cNvPr id="34828" name="Text Box 10"/>
            <p:cNvSpPr txBox="1">
              <a:spLocks noChangeArrowheads="1"/>
            </p:cNvSpPr>
            <p:nvPr/>
          </p:nvSpPr>
          <p:spPr bwMode="auto">
            <a:xfrm rot="-5400000">
              <a:off x="1865" y="1047"/>
              <a:ext cx="769" cy="271"/>
            </a:xfrm>
            <a:prstGeom prst="rect">
              <a:avLst/>
            </a:prstGeom>
            <a:noFill/>
            <a:ln w="9525">
              <a:noFill/>
              <a:miter lim="800000"/>
              <a:headEnd/>
              <a:tailEnd/>
            </a:ln>
          </p:spPr>
          <p:txBody>
            <a:bodyPr>
              <a:spAutoFit/>
            </a:bodyPr>
            <a:lstStyle/>
            <a:p>
              <a:pPr eaLnBrk="1" hangingPunct="1">
                <a:spcBef>
                  <a:spcPct val="50000"/>
                </a:spcBef>
              </a:pPr>
              <a:r>
                <a:rPr lang="it-IT" altLang="ru-RU" sz="2000"/>
                <a:t>Mel</a:t>
              </a:r>
            </a:p>
          </p:txBody>
        </p:sp>
        <p:sp>
          <p:nvSpPr>
            <p:cNvPr id="34829" name="Text Box 11"/>
            <p:cNvSpPr txBox="1">
              <a:spLocks noChangeArrowheads="1"/>
            </p:cNvSpPr>
            <p:nvPr/>
          </p:nvSpPr>
          <p:spPr bwMode="auto">
            <a:xfrm rot="-5400000">
              <a:off x="2492" y="1024"/>
              <a:ext cx="444" cy="271"/>
            </a:xfrm>
            <a:prstGeom prst="rect">
              <a:avLst/>
            </a:prstGeom>
            <a:noFill/>
            <a:ln w="9525">
              <a:noFill/>
              <a:miter lim="800000"/>
              <a:headEnd/>
              <a:tailEnd/>
            </a:ln>
          </p:spPr>
          <p:txBody>
            <a:bodyPr rot="10800000">
              <a:spAutoFit/>
            </a:bodyPr>
            <a:lstStyle/>
            <a:p>
              <a:pPr eaLnBrk="1" hangingPunct="1">
                <a:spcBef>
                  <a:spcPct val="50000"/>
                </a:spcBef>
              </a:pPr>
              <a:endParaRPr lang="it-IT" altLang="ru-RU" sz="2000"/>
            </a:p>
          </p:txBody>
        </p:sp>
        <p:sp>
          <p:nvSpPr>
            <p:cNvPr id="34830" name="Text Box 12"/>
            <p:cNvSpPr txBox="1">
              <a:spLocks noChangeArrowheads="1"/>
            </p:cNvSpPr>
            <p:nvPr/>
          </p:nvSpPr>
          <p:spPr bwMode="auto">
            <a:xfrm rot="-5400000">
              <a:off x="2099" y="1048"/>
              <a:ext cx="766" cy="272"/>
            </a:xfrm>
            <a:prstGeom prst="rect">
              <a:avLst/>
            </a:prstGeom>
            <a:noFill/>
            <a:ln w="9525">
              <a:noFill/>
              <a:miter lim="800000"/>
              <a:headEnd/>
              <a:tailEnd/>
            </a:ln>
          </p:spPr>
          <p:txBody>
            <a:bodyPr>
              <a:spAutoFit/>
            </a:bodyPr>
            <a:lstStyle/>
            <a:p>
              <a:pPr eaLnBrk="1" hangingPunct="1">
                <a:spcBef>
                  <a:spcPct val="50000"/>
                </a:spcBef>
              </a:pPr>
              <a:r>
                <a:rPr lang="it-IT" altLang="ru-RU" sz="2000"/>
                <a:t>Mel</a:t>
              </a:r>
            </a:p>
          </p:txBody>
        </p:sp>
        <p:pic>
          <p:nvPicPr>
            <p:cNvPr id="34831" name="Picture 13" descr="Image3"/>
            <p:cNvPicPr>
              <a:picLocks noChangeAspect="1" noChangeArrowheads="1"/>
            </p:cNvPicPr>
            <p:nvPr/>
          </p:nvPicPr>
          <p:blipFill>
            <a:blip r:embed="rId2"/>
            <a:srcRect/>
            <a:stretch>
              <a:fillRect/>
            </a:stretch>
          </p:blipFill>
          <p:spPr bwMode="auto">
            <a:xfrm>
              <a:off x="1392" y="1575"/>
              <a:ext cx="1452" cy="1744"/>
            </a:xfrm>
            <a:prstGeom prst="rect">
              <a:avLst/>
            </a:prstGeom>
            <a:noFill/>
            <a:ln w="9525">
              <a:solidFill>
                <a:srgbClr val="0000FF"/>
              </a:solidFill>
              <a:miter lim="800000"/>
              <a:headEnd/>
              <a:tailEnd/>
            </a:ln>
          </p:spPr>
        </p:pic>
        <p:grpSp>
          <p:nvGrpSpPr>
            <p:cNvPr id="34832" name="Group 14"/>
            <p:cNvGrpSpPr>
              <a:grpSpLocks/>
            </p:cNvGrpSpPr>
            <p:nvPr/>
          </p:nvGrpSpPr>
          <p:grpSpPr bwMode="auto">
            <a:xfrm>
              <a:off x="915" y="2168"/>
              <a:ext cx="456" cy="223"/>
              <a:chOff x="1826" y="1732"/>
              <a:chExt cx="456" cy="223"/>
            </a:xfrm>
          </p:grpSpPr>
          <p:sp>
            <p:nvSpPr>
              <p:cNvPr id="34862" name="Line 15"/>
              <p:cNvSpPr>
                <a:spLocks noChangeShapeType="1"/>
              </p:cNvSpPr>
              <p:nvPr/>
            </p:nvSpPr>
            <p:spPr bwMode="auto">
              <a:xfrm>
                <a:off x="2138" y="1805"/>
                <a:ext cx="144" cy="0"/>
              </a:xfrm>
              <a:prstGeom prst="line">
                <a:avLst/>
              </a:prstGeom>
              <a:noFill/>
              <a:ln w="6350">
                <a:solidFill>
                  <a:schemeClr val="tx1"/>
                </a:solidFill>
                <a:round/>
                <a:headEnd/>
                <a:tailEnd/>
              </a:ln>
            </p:spPr>
            <p:txBody>
              <a:bodyPr wrap="none" anchor="ctr"/>
              <a:lstStyle/>
              <a:p>
                <a:endParaRPr lang="en-US"/>
              </a:p>
            </p:txBody>
          </p:sp>
          <p:sp>
            <p:nvSpPr>
              <p:cNvPr id="34863" name="Text Box 16"/>
              <p:cNvSpPr txBox="1">
                <a:spLocks noChangeArrowheads="1"/>
              </p:cNvSpPr>
              <p:nvPr/>
            </p:nvSpPr>
            <p:spPr bwMode="auto">
              <a:xfrm>
                <a:off x="1826" y="1732"/>
                <a:ext cx="300" cy="223"/>
              </a:xfrm>
              <a:prstGeom prst="rect">
                <a:avLst/>
              </a:prstGeom>
              <a:noFill/>
              <a:ln w="9525">
                <a:noFill/>
                <a:miter lim="800000"/>
                <a:headEnd/>
                <a:tailEnd/>
              </a:ln>
            </p:spPr>
            <p:txBody>
              <a:bodyPr wrap="none">
                <a:spAutoFit/>
              </a:bodyPr>
              <a:lstStyle/>
              <a:p>
                <a:pPr eaLnBrk="1" hangingPunct="1"/>
                <a:r>
                  <a:rPr lang="it-IT" altLang="ru-RU" sz="1000"/>
                  <a:t>1114</a:t>
                </a:r>
              </a:p>
            </p:txBody>
          </p:sp>
        </p:grpSp>
        <p:grpSp>
          <p:nvGrpSpPr>
            <p:cNvPr id="34833" name="Group 17"/>
            <p:cNvGrpSpPr>
              <a:grpSpLocks/>
            </p:cNvGrpSpPr>
            <p:nvPr/>
          </p:nvGrpSpPr>
          <p:grpSpPr bwMode="auto">
            <a:xfrm>
              <a:off x="951" y="2244"/>
              <a:ext cx="420" cy="224"/>
              <a:chOff x="1862" y="1798"/>
              <a:chExt cx="420" cy="224"/>
            </a:xfrm>
          </p:grpSpPr>
          <p:sp>
            <p:nvSpPr>
              <p:cNvPr id="34860" name="Line 18"/>
              <p:cNvSpPr>
                <a:spLocks noChangeShapeType="1"/>
              </p:cNvSpPr>
              <p:nvPr/>
            </p:nvSpPr>
            <p:spPr bwMode="auto">
              <a:xfrm>
                <a:off x="2138" y="1866"/>
                <a:ext cx="144" cy="0"/>
              </a:xfrm>
              <a:prstGeom prst="line">
                <a:avLst/>
              </a:prstGeom>
              <a:noFill/>
              <a:ln w="6350">
                <a:solidFill>
                  <a:schemeClr val="tx1"/>
                </a:solidFill>
                <a:round/>
                <a:headEnd/>
                <a:tailEnd/>
              </a:ln>
            </p:spPr>
            <p:txBody>
              <a:bodyPr wrap="none" anchor="ctr"/>
              <a:lstStyle/>
              <a:p>
                <a:endParaRPr lang="en-US"/>
              </a:p>
            </p:txBody>
          </p:sp>
          <p:sp>
            <p:nvSpPr>
              <p:cNvPr id="34861" name="Text Box 19"/>
              <p:cNvSpPr txBox="1">
                <a:spLocks noChangeArrowheads="1"/>
              </p:cNvSpPr>
              <p:nvPr/>
            </p:nvSpPr>
            <p:spPr bwMode="auto">
              <a:xfrm>
                <a:off x="1862" y="1798"/>
                <a:ext cx="256" cy="224"/>
              </a:xfrm>
              <a:prstGeom prst="rect">
                <a:avLst/>
              </a:prstGeom>
              <a:noFill/>
              <a:ln w="9525">
                <a:noFill/>
                <a:miter lim="800000"/>
                <a:headEnd/>
                <a:tailEnd/>
              </a:ln>
            </p:spPr>
            <p:txBody>
              <a:bodyPr wrap="none">
                <a:spAutoFit/>
              </a:bodyPr>
              <a:lstStyle/>
              <a:p>
                <a:pPr eaLnBrk="1" hangingPunct="1"/>
                <a:r>
                  <a:rPr lang="it-IT" altLang="ru-RU" sz="1000"/>
                  <a:t>900</a:t>
                </a:r>
              </a:p>
            </p:txBody>
          </p:sp>
        </p:grpSp>
        <p:grpSp>
          <p:nvGrpSpPr>
            <p:cNvPr id="34834" name="Group 20"/>
            <p:cNvGrpSpPr>
              <a:grpSpLocks/>
            </p:cNvGrpSpPr>
            <p:nvPr/>
          </p:nvGrpSpPr>
          <p:grpSpPr bwMode="auto">
            <a:xfrm>
              <a:off x="951" y="2349"/>
              <a:ext cx="420" cy="221"/>
              <a:chOff x="1862" y="1877"/>
              <a:chExt cx="420" cy="221"/>
            </a:xfrm>
          </p:grpSpPr>
          <p:sp>
            <p:nvSpPr>
              <p:cNvPr id="34858" name="Line 21"/>
              <p:cNvSpPr>
                <a:spLocks noChangeShapeType="1"/>
              </p:cNvSpPr>
              <p:nvPr/>
            </p:nvSpPr>
            <p:spPr bwMode="auto">
              <a:xfrm>
                <a:off x="2138" y="1946"/>
                <a:ext cx="144" cy="0"/>
              </a:xfrm>
              <a:prstGeom prst="line">
                <a:avLst/>
              </a:prstGeom>
              <a:noFill/>
              <a:ln w="6350">
                <a:solidFill>
                  <a:schemeClr val="tx1"/>
                </a:solidFill>
                <a:round/>
                <a:headEnd/>
                <a:tailEnd/>
              </a:ln>
            </p:spPr>
            <p:txBody>
              <a:bodyPr wrap="none" anchor="ctr"/>
              <a:lstStyle/>
              <a:p>
                <a:endParaRPr lang="en-US"/>
              </a:p>
            </p:txBody>
          </p:sp>
          <p:sp>
            <p:nvSpPr>
              <p:cNvPr id="34859" name="Text Box 22"/>
              <p:cNvSpPr txBox="1">
                <a:spLocks noChangeArrowheads="1"/>
              </p:cNvSpPr>
              <p:nvPr/>
            </p:nvSpPr>
            <p:spPr bwMode="auto">
              <a:xfrm>
                <a:off x="1862" y="1877"/>
                <a:ext cx="256" cy="221"/>
              </a:xfrm>
              <a:prstGeom prst="rect">
                <a:avLst/>
              </a:prstGeom>
              <a:noFill/>
              <a:ln w="9525">
                <a:noFill/>
                <a:miter lim="800000"/>
                <a:headEnd/>
                <a:tailEnd/>
              </a:ln>
            </p:spPr>
            <p:txBody>
              <a:bodyPr wrap="none">
                <a:spAutoFit/>
              </a:bodyPr>
              <a:lstStyle/>
              <a:p>
                <a:pPr eaLnBrk="1" hangingPunct="1"/>
                <a:r>
                  <a:rPr lang="it-IT" altLang="ru-RU" sz="1000"/>
                  <a:t>692</a:t>
                </a:r>
              </a:p>
            </p:txBody>
          </p:sp>
        </p:grpSp>
        <p:grpSp>
          <p:nvGrpSpPr>
            <p:cNvPr id="34835" name="Group 23"/>
            <p:cNvGrpSpPr>
              <a:grpSpLocks/>
            </p:cNvGrpSpPr>
            <p:nvPr/>
          </p:nvGrpSpPr>
          <p:grpSpPr bwMode="auto">
            <a:xfrm>
              <a:off x="951" y="2465"/>
              <a:ext cx="420" cy="221"/>
              <a:chOff x="1862" y="1953"/>
              <a:chExt cx="420" cy="221"/>
            </a:xfrm>
          </p:grpSpPr>
          <p:sp>
            <p:nvSpPr>
              <p:cNvPr id="34856" name="Line 24"/>
              <p:cNvSpPr>
                <a:spLocks noChangeShapeType="1"/>
              </p:cNvSpPr>
              <p:nvPr/>
            </p:nvSpPr>
            <p:spPr bwMode="auto">
              <a:xfrm>
                <a:off x="2138" y="2028"/>
                <a:ext cx="144" cy="0"/>
              </a:xfrm>
              <a:prstGeom prst="line">
                <a:avLst/>
              </a:prstGeom>
              <a:noFill/>
              <a:ln w="6350">
                <a:solidFill>
                  <a:schemeClr val="tx1"/>
                </a:solidFill>
                <a:round/>
                <a:headEnd/>
                <a:tailEnd/>
              </a:ln>
            </p:spPr>
            <p:txBody>
              <a:bodyPr wrap="none" anchor="ctr"/>
              <a:lstStyle/>
              <a:p>
                <a:endParaRPr lang="en-US"/>
              </a:p>
            </p:txBody>
          </p:sp>
          <p:sp>
            <p:nvSpPr>
              <p:cNvPr id="34857" name="Text Box 25"/>
              <p:cNvSpPr txBox="1">
                <a:spLocks noChangeArrowheads="1"/>
              </p:cNvSpPr>
              <p:nvPr/>
            </p:nvSpPr>
            <p:spPr bwMode="auto">
              <a:xfrm>
                <a:off x="1862" y="1953"/>
                <a:ext cx="256" cy="221"/>
              </a:xfrm>
              <a:prstGeom prst="rect">
                <a:avLst/>
              </a:prstGeom>
              <a:noFill/>
              <a:ln w="9525">
                <a:noFill/>
                <a:miter lim="800000"/>
                <a:headEnd/>
                <a:tailEnd/>
              </a:ln>
            </p:spPr>
            <p:txBody>
              <a:bodyPr wrap="none">
                <a:spAutoFit/>
              </a:bodyPr>
              <a:lstStyle/>
              <a:p>
                <a:pPr eaLnBrk="1" hangingPunct="1"/>
                <a:r>
                  <a:rPr lang="it-IT" altLang="ru-RU" sz="1000"/>
                  <a:t>501</a:t>
                </a:r>
              </a:p>
            </p:txBody>
          </p:sp>
        </p:grpSp>
        <p:grpSp>
          <p:nvGrpSpPr>
            <p:cNvPr id="34836" name="Group 26"/>
            <p:cNvGrpSpPr>
              <a:grpSpLocks/>
            </p:cNvGrpSpPr>
            <p:nvPr/>
          </p:nvGrpSpPr>
          <p:grpSpPr bwMode="auto">
            <a:xfrm>
              <a:off x="951" y="2544"/>
              <a:ext cx="420" cy="223"/>
              <a:chOff x="1862" y="2016"/>
              <a:chExt cx="420" cy="223"/>
            </a:xfrm>
          </p:grpSpPr>
          <p:sp>
            <p:nvSpPr>
              <p:cNvPr id="34854" name="Line 27"/>
              <p:cNvSpPr>
                <a:spLocks noChangeShapeType="1"/>
              </p:cNvSpPr>
              <p:nvPr/>
            </p:nvSpPr>
            <p:spPr bwMode="auto">
              <a:xfrm>
                <a:off x="2138" y="2090"/>
                <a:ext cx="144" cy="0"/>
              </a:xfrm>
              <a:prstGeom prst="line">
                <a:avLst/>
              </a:prstGeom>
              <a:noFill/>
              <a:ln w="6350">
                <a:solidFill>
                  <a:schemeClr val="tx1"/>
                </a:solidFill>
                <a:round/>
                <a:headEnd/>
                <a:tailEnd/>
              </a:ln>
            </p:spPr>
            <p:txBody>
              <a:bodyPr wrap="none" anchor="ctr"/>
              <a:lstStyle/>
              <a:p>
                <a:endParaRPr lang="en-US"/>
              </a:p>
            </p:txBody>
          </p:sp>
          <p:sp>
            <p:nvSpPr>
              <p:cNvPr id="34855" name="Text Box 28"/>
              <p:cNvSpPr txBox="1">
                <a:spLocks noChangeArrowheads="1"/>
              </p:cNvSpPr>
              <p:nvPr/>
            </p:nvSpPr>
            <p:spPr bwMode="auto">
              <a:xfrm>
                <a:off x="1862" y="2016"/>
                <a:ext cx="256" cy="223"/>
              </a:xfrm>
              <a:prstGeom prst="rect">
                <a:avLst/>
              </a:prstGeom>
              <a:noFill/>
              <a:ln w="9525">
                <a:noFill/>
                <a:miter lim="800000"/>
                <a:headEnd/>
                <a:tailEnd/>
              </a:ln>
            </p:spPr>
            <p:txBody>
              <a:bodyPr wrap="none">
                <a:spAutoFit/>
              </a:bodyPr>
              <a:lstStyle/>
              <a:p>
                <a:pPr eaLnBrk="1" hangingPunct="1"/>
                <a:r>
                  <a:rPr lang="it-IT" altLang="ru-RU" sz="1000"/>
                  <a:t>404</a:t>
                </a:r>
              </a:p>
            </p:txBody>
          </p:sp>
        </p:grpSp>
        <p:grpSp>
          <p:nvGrpSpPr>
            <p:cNvPr id="34837" name="Group 29"/>
            <p:cNvGrpSpPr>
              <a:grpSpLocks/>
            </p:cNvGrpSpPr>
            <p:nvPr/>
          </p:nvGrpSpPr>
          <p:grpSpPr bwMode="auto">
            <a:xfrm>
              <a:off x="951" y="2615"/>
              <a:ext cx="420" cy="223"/>
              <a:chOff x="1862" y="2075"/>
              <a:chExt cx="420" cy="223"/>
            </a:xfrm>
          </p:grpSpPr>
          <p:sp>
            <p:nvSpPr>
              <p:cNvPr id="34852" name="Line 30"/>
              <p:cNvSpPr>
                <a:spLocks noChangeShapeType="1"/>
              </p:cNvSpPr>
              <p:nvPr/>
            </p:nvSpPr>
            <p:spPr bwMode="auto">
              <a:xfrm>
                <a:off x="2138" y="2148"/>
                <a:ext cx="144" cy="0"/>
              </a:xfrm>
              <a:prstGeom prst="line">
                <a:avLst/>
              </a:prstGeom>
              <a:noFill/>
              <a:ln w="6350">
                <a:solidFill>
                  <a:schemeClr val="tx1"/>
                </a:solidFill>
                <a:round/>
                <a:headEnd/>
                <a:tailEnd/>
              </a:ln>
            </p:spPr>
            <p:txBody>
              <a:bodyPr wrap="none" anchor="ctr"/>
              <a:lstStyle/>
              <a:p>
                <a:endParaRPr lang="en-US"/>
              </a:p>
            </p:txBody>
          </p:sp>
          <p:sp>
            <p:nvSpPr>
              <p:cNvPr id="34853" name="Text Box 31"/>
              <p:cNvSpPr txBox="1">
                <a:spLocks noChangeArrowheads="1"/>
              </p:cNvSpPr>
              <p:nvPr/>
            </p:nvSpPr>
            <p:spPr bwMode="auto">
              <a:xfrm>
                <a:off x="1862" y="2075"/>
                <a:ext cx="256" cy="223"/>
              </a:xfrm>
              <a:prstGeom prst="rect">
                <a:avLst/>
              </a:prstGeom>
              <a:noFill/>
              <a:ln w="9525">
                <a:noFill/>
                <a:miter lim="800000"/>
                <a:headEnd/>
                <a:tailEnd/>
              </a:ln>
            </p:spPr>
            <p:txBody>
              <a:bodyPr wrap="none">
                <a:spAutoFit/>
              </a:bodyPr>
              <a:lstStyle/>
              <a:p>
                <a:pPr eaLnBrk="1" hangingPunct="1"/>
                <a:r>
                  <a:rPr lang="it-IT" altLang="ru-RU" sz="1000"/>
                  <a:t>320</a:t>
                </a:r>
              </a:p>
            </p:txBody>
          </p:sp>
        </p:grpSp>
        <p:grpSp>
          <p:nvGrpSpPr>
            <p:cNvPr id="34838" name="Group 32"/>
            <p:cNvGrpSpPr>
              <a:grpSpLocks/>
            </p:cNvGrpSpPr>
            <p:nvPr/>
          </p:nvGrpSpPr>
          <p:grpSpPr bwMode="auto">
            <a:xfrm>
              <a:off x="951" y="2700"/>
              <a:ext cx="420" cy="223"/>
              <a:chOff x="1862" y="2140"/>
              <a:chExt cx="420" cy="223"/>
            </a:xfrm>
          </p:grpSpPr>
          <p:sp>
            <p:nvSpPr>
              <p:cNvPr id="34850" name="Line 33"/>
              <p:cNvSpPr>
                <a:spLocks noChangeShapeType="1"/>
              </p:cNvSpPr>
              <p:nvPr/>
            </p:nvSpPr>
            <p:spPr bwMode="auto">
              <a:xfrm>
                <a:off x="2138" y="2216"/>
                <a:ext cx="144" cy="0"/>
              </a:xfrm>
              <a:prstGeom prst="line">
                <a:avLst/>
              </a:prstGeom>
              <a:noFill/>
              <a:ln w="6350">
                <a:solidFill>
                  <a:schemeClr val="tx1"/>
                </a:solidFill>
                <a:round/>
                <a:headEnd/>
                <a:tailEnd/>
              </a:ln>
            </p:spPr>
            <p:txBody>
              <a:bodyPr wrap="none" anchor="ctr"/>
              <a:lstStyle/>
              <a:p>
                <a:endParaRPr lang="en-US"/>
              </a:p>
            </p:txBody>
          </p:sp>
          <p:sp>
            <p:nvSpPr>
              <p:cNvPr id="34851" name="Text Box 34"/>
              <p:cNvSpPr txBox="1">
                <a:spLocks noChangeArrowheads="1"/>
              </p:cNvSpPr>
              <p:nvPr/>
            </p:nvSpPr>
            <p:spPr bwMode="auto">
              <a:xfrm>
                <a:off x="1862" y="2140"/>
                <a:ext cx="256" cy="223"/>
              </a:xfrm>
              <a:prstGeom prst="rect">
                <a:avLst/>
              </a:prstGeom>
              <a:noFill/>
              <a:ln w="9525">
                <a:noFill/>
                <a:miter lim="800000"/>
                <a:headEnd/>
                <a:tailEnd/>
              </a:ln>
            </p:spPr>
            <p:txBody>
              <a:bodyPr wrap="none">
                <a:spAutoFit/>
              </a:bodyPr>
              <a:lstStyle/>
              <a:p>
                <a:pPr eaLnBrk="1" hangingPunct="1"/>
                <a:r>
                  <a:rPr lang="it-IT" altLang="ru-RU" sz="1000"/>
                  <a:t>242</a:t>
                </a:r>
              </a:p>
            </p:txBody>
          </p:sp>
        </p:grpSp>
        <p:grpSp>
          <p:nvGrpSpPr>
            <p:cNvPr id="34839" name="Group 35"/>
            <p:cNvGrpSpPr>
              <a:grpSpLocks/>
            </p:cNvGrpSpPr>
            <p:nvPr/>
          </p:nvGrpSpPr>
          <p:grpSpPr bwMode="auto">
            <a:xfrm>
              <a:off x="951" y="2783"/>
              <a:ext cx="420" cy="221"/>
              <a:chOff x="1862" y="2199"/>
              <a:chExt cx="420" cy="221"/>
            </a:xfrm>
          </p:grpSpPr>
          <p:sp>
            <p:nvSpPr>
              <p:cNvPr id="34848" name="Line 36"/>
              <p:cNvSpPr>
                <a:spLocks noChangeShapeType="1"/>
              </p:cNvSpPr>
              <p:nvPr/>
            </p:nvSpPr>
            <p:spPr bwMode="auto">
              <a:xfrm>
                <a:off x="2138" y="2272"/>
                <a:ext cx="144" cy="0"/>
              </a:xfrm>
              <a:prstGeom prst="line">
                <a:avLst/>
              </a:prstGeom>
              <a:noFill/>
              <a:ln w="6350">
                <a:solidFill>
                  <a:schemeClr val="tx1"/>
                </a:solidFill>
                <a:round/>
                <a:headEnd/>
                <a:tailEnd/>
              </a:ln>
            </p:spPr>
            <p:txBody>
              <a:bodyPr wrap="none" anchor="ctr"/>
              <a:lstStyle/>
              <a:p>
                <a:endParaRPr lang="en-US"/>
              </a:p>
            </p:txBody>
          </p:sp>
          <p:sp>
            <p:nvSpPr>
              <p:cNvPr id="34849" name="Text Box 37"/>
              <p:cNvSpPr txBox="1">
                <a:spLocks noChangeArrowheads="1"/>
              </p:cNvSpPr>
              <p:nvPr/>
            </p:nvSpPr>
            <p:spPr bwMode="auto">
              <a:xfrm>
                <a:off x="1862" y="2199"/>
                <a:ext cx="256" cy="221"/>
              </a:xfrm>
              <a:prstGeom prst="rect">
                <a:avLst/>
              </a:prstGeom>
              <a:noFill/>
              <a:ln w="9525">
                <a:noFill/>
                <a:miter lim="800000"/>
                <a:headEnd/>
                <a:tailEnd/>
              </a:ln>
            </p:spPr>
            <p:txBody>
              <a:bodyPr wrap="none">
                <a:spAutoFit/>
              </a:bodyPr>
              <a:lstStyle/>
              <a:p>
                <a:pPr eaLnBrk="1" hangingPunct="1"/>
                <a:r>
                  <a:rPr lang="it-IT" altLang="ru-RU" sz="1000"/>
                  <a:t>190</a:t>
                </a:r>
              </a:p>
            </p:txBody>
          </p:sp>
        </p:grpSp>
        <p:grpSp>
          <p:nvGrpSpPr>
            <p:cNvPr id="34840" name="Group 38"/>
            <p:cNvGrpSpPr>
              <a:grpSpLocks/>
            </p:cNvGrpSpPr>
            <p:nvPr/>
          </p:nvGrpSpPr>
          <p:grpSpPr bwMode="auto">
            <a:xfrm>
              <a:off x="951" y="2857"/>
              <a:ext cx="420" cy="224"/>
              <a:chOff x="1862" y="2267"/>
              <a:chExt cx="420" cy="224"/>
            </a:xfrm>
          </p:grpSpPr>
          <p:sp>
            <p:nvSpPr>
              <p:cNvPr id="34846" name="Line 39"/>
              <p:cNvSpPr>
                <a:spLocks noChangeShapeType="1"/>
              </p:cNvSpPr>
              <p:nvPr/>
            </p:nvSpPr>
            <p:spPr bwMode="auto">
              <a:xfrm>
                <a:off x="2138" y="2336"/>
                <a:ext cx="144" cy="0"/>
              </a:xfrm>
              <a:prstGeom prst="line">
                <a:avLst/>
              </a:prstGeom>
              <a:noFill/>
              <a:ln w="6350">
                <a:solidFill>
                  <a:schemeClr val="tx1"/>
                </a:solidFill>
                <a:round/>
                <a:headEnd/>
                <a:tailEnd/>
              </a:ln>
            </p:spPr>
            <p:txBody>
              <a:bodyPr wrap="none" anchor="ctr"/>
              <a:lstStyle/>
              <a:p>
                <a:endParaRPr lang="en-US"/>
              </a:p>
            </p:txBody>
          </p:sp>
          <p:sp>
            <p:nvSpPr>
              <p:cNvPr id="34847" name="Text Box 40"/>
              <p:cNvSpPr txBox="1">
                <a:spLocks noChangeArrowheads="1"/>
              </p:cNvSpPr>
              <p:nvPr/>
            </p:nvSpPr>
            <p:spPr bwMode="auto">
              <a:xfrm>
                <a:off x="1862" y="2267"/>
                <a:ext cx="256" cy="224"/>
              </a:xfrm>
              <a:prstGeom prst="rect">
                <a:avLst/>
              </a:prstGeom>
              <a:noFill/>
              <a:ln w="9525">
                <a:noFill/>
                <a:miter lim="800000"/>
                <a:headEnd/>
                <a:tailEnd/>
              </a:ln>
            </p:spPr>
            <p:txBody>
              <a:bodyPr wrap="none">
                <a:spAutoFit/>
              </a:bodyPr>
              <a:lstStyle/>
              <a:p>
                <a:pPr eaLnBrk="1" hangingPunct="1"/>
                <a:r>
                  <a:rPr lang="it-IT" altLang="ru-RU" sz="1000"/>
                  <a:t>147</a:t>
                </a:r>
              </a:p>
            </p:txBody>
          </p:sp>
        </p:grpSp>
        <p:grpSp>
          <p:nvGrpSpPr>
            <p:cNvPr id="34841" name="Group 41"/>
            <p:cNvGrpSpPr>
              <a:grpSpLocks/>
            </p:cNvGrpSpPr>
            <p:nvPr/>
          </p:nvGrpSpPr>
          <p:grpSpPr bwMode="auto">
            <a:xfrm>
              <a:off x="951" y="2935"/>
              <a:ext cx="420" cy="224"/>
              <a:chOff x="1862" y="2321"/>
              <a:chExt cx="420" cy="224"/>
            </a:xfrm>
          </p:grpSpPr>
          <p:sp>
            <p:nvSpPr>
              <p:cNvPr id="34844" name="Line 42"/>
              <p:cNvSpPr>
                <a:spLocks noChangeShapeType="1"/>
              </p:cNvSpPr>
              <p:nvPr/>
            </p:nvSpPr>
            <p:spPr bwMode="auto">
              <a:xfrm>
                <a:off x="2138" y="2378"/>
                <a:ext cx="144" cy="0"/>
              </a:xfrm>
              <a:prstGeom prst="line">
                <a:avLst/>
              </a:prstGeom>
              <a:noFill/>
              <a:ln w="6350">
                <a:solidFill>
                  <a:schemeClr val="tx1"/>
                </a:solidFill>
                <a:round/>
                <a:headEnd/>
                <a:tailEnd/>
              </a:ln>
            </p:spPr>
            <p:txBody>
              <a:bodyPr wrap="none" anchor="ctr"/>
              <a:lstStyle/>
              <a:p>
                <a:endParaRPr lang="en-US"/>
              </a:p>
            </p:txBody>
          </p:sp>
          <p:sp>
            <p:nvSpPr>
              <p:cNvPr id="34845" name="Text Box 43"/>
              <p:cNvSpPr txBox="1">
                <a:spLocks noChangeArrowheads="1"/>
              </p:cNvSpPr>
              <p:nvPr/>
            </p:nvSpPr>
            <p:spPr bwMode="auto">
              <a:xfrm>
                <a:off x="1862" y="2321"/>
                <a:ext cx="256" cy="224"/>
              </a:xfrm>
              <a:prstGeom prst="rect">
                <a:avLst/>
              </a:prstGeom>
              <a:noFill/>
              <a:ln w="9525">
                <a:noFill/>
                <a:miter lim="800000"/>
                <a:headEnd/>
                <a:tailEnd/>
              </a:ln>
            </p:spPr>
            <p:txBody>
              <a:bodyPr wrap="none">
                <a:spAutoFit/>
              </a:bodyPr>
              <a:lstStyle/>
              <a:p>
                <a:pPr eaLnBrk="1" hangingPunct="1"/>
                <a:r>
                  <a:rPr lang="it-IT" altLang="ru-RU" sz="1000"/>
                  <a:t>124</a:t>
                </a:r>
              </a:p>
            </p:txBody>
          </p:sp>
        </p:grpSp>
        <p:sp>
          <p:nvSpPr>
            <p:cNvPr id="34842" name="Text Box 44"/>
            <p:cNvSpPr txBox="1">
              <a:spLocks noChangeArrowheads="1"/>
            </p:cNvSpPr>
            <p:nvPr/>
          </p:nvSpPr>
          <p:spPr bwMode="auto">
            <a:xfrm>
              <a:off x="954" y="1591"/>
              <a:ext cx="300" cy="361"/>
            </a:xfrm>
            <a:prstGeom prst="rect">
              <a:avLst/>
            </a:prstGeom>
            <a:noFill/>
            <a:ln w="9525">
              <a:noFill/>
              <a:miter lim="800000"/>
              <a:headEnd/>
              <a:tailEnd/>
            </a:ln>
          </p:spPr>
          <p:txBody>
            <a:bodyPr wrap="none">
              <a:spAutoFit/>
            </a:bodyPr>
            <a:lstStyle/>
            <a:p>
              <a:pPr algn="ctr" eaLnBrk="1" hangingPunct="1"/>
              <a:r>
                <a:rPr lang="it-IT" altLang="ru-RU" sz="2000"/>
                <a:t>bp</a:t>
              </a:r>
              <a:endParaRPr lang="it-IT" altLang="ru-RU"/>
            </a:p>
          </p:txBody>
        </p:sp>
        <p:sp>
          <p:nvSpPr>
            <p:cNvPr id="34843" name="Text Box 45"/>
            <p:cNvSpPr txBox="1">
              <a:spLocks noChangeArrowheads="1"/>
            </p:cNvSpPr>
            <p:nvPr/>
          </p:nvSpPr>
          <p:spPr bwMode="auto">
            <a:xfrm>
              <a:off x="1142" y="466"/>
              <a:ext cx="126" cy="527"/>
            </a:xfrm>
            <a:prstGeom prst="rect">
              <a:avLst/>
            </a:prstGeom>
            <a:noFill/>
            <a:ln w="9525">
              <a:noFill/>
              <a:miter lim="800000"/>
              <a:headEnd/>
              <a:tailEnd/>
            </a:ln>
          </p:spPr>
          <p:txBody>
            <a:bodyPr wrap="none" anchor="ctr">
              <a:spAutoFit/>
            </a:bodyPr>
            <a:lstStyle/>
            <a:p>
              <a:pPr algn="ctr" eaLnBrk="1" hangingPunct="1"/>
              <a:endParaRPr lang="it-IT" altLang="ru-RU" sz="3200"/>
            </a:p>
          </p:txBody>
        </p:sp>
      </p:grpSp>
      <p:pic>
        <p:nvPicPr>
          <p:cNvPr id="34823" name="Picture 46" descr="mouse2"/>
          <p:cNvPicPr>
            <a:picLocks noChangeAspect="1" noChangeArrowheads="1"/>
          </p:cNvPicPr>
          <p:nvPr/>
        </p:nvPicPr>
        <p:blipFill>
          <a:blip r:embed="rId3"/>
          <a:srcRect/>
          <a:stretch>
            <a:fillRect/>
          </a:stretch>
        </p:blipFill>
        <p:spPr bwMode="auto">
          <a:xfrm>
            <a:off x="304800" y="1231900"/>
            <a:ext cx="2106613" cy="1862138"/>
          </a:xfrm>
          <a:prstGeom prst="rect">
            <a:avLst/>
          </a:prstGeom>
          <a:noFill/>
          <a:ln w="9525">
            <a:solidFill>
              <a:srgbClr val="660033"/>
            </a:solidFill>
            <a:miter lim="800000"/>
            <a:headEnd/>
            <a:tailEnd/>
          </a:ln>
        </p:spPr>
      </p:pic>
      <p:pic>
        <p:nvPicPr>
          <p:cNvPr id="34824" name="Picture 5" descr="D:\POOJA\JGGR\EXTRA\JGGR PPT\Untitled.png"/>
          <p:cNvPicPr>
            <a:picLocks noChangeAspect="1" noChangeArrowheads="1"/>
          </p:cNvPicPr>
          <p:nvPr/>
        </p:nvPicPr>
        <p:blipFill>
          <a:blip r:embed="rId4"/>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tx1"/>
            </a:gs>
            <a:gs pos="100000">
              <a:schemeClr val="tx1">
                <a:gamma/>
                <a:shade val="6275"/>
                <a:invGamma/>
              </a:schemeClr>
            </a:gs>
          </a:gsLst>
          <a:lin ang="5400000" scaled="1"/>
        </a:gradFill>
        <a:effectLst/>
      </p:bgPr>
    </p:bg>
    <p:spTree>
      <p:nvGrpSpPr>
        <p:cNvPr id="1" name=""/>
        <p:cNvGrpSpPr/>
        <p:nvPr/>
      </p:nvGrpSpPr>
      <p:grpSpPr>
        <a:xfrm>
          <a:off x="0" y="0"/>
          <a:ext cx="0" cy="0"/>
          <a:chOff x="0" y="0"/>
          <a:chExt cx="0" cy="0"/>
        </a:xfrm>
      </p:grpSpPr>
      <p:sp>
        <p:nvSpPr>
          <p:cNvPr id="689154" name="Rectangle 2"/>
          <p:cNvSpPr>
            <a:spLocks noGrp="1" noChangeArrowheads="1"/>
          </p:cNvSpPr>
          <p:nvPr>
            <p:ph type="title" idx="4294967295"/>
          </p:nvPr>
        </p:nvSpPr>
        <p:spPr>
          <a:xfrm>
            <a:off x="184638" y="952500"/>
            <a:ext cx="7772400" cy="1143000"/>
          </a:xfrm>
        </p:spPr>
        <p:txBody>
          <a:bodyPr/>
          <a:lstStyle/>
          <a:p>
            <a:pPr marL="484632" indent="0" eaLnBrk="1" fontAlgn="auto" hangingPunct="1">
              <a:spcAft>
                <a:spcPts val="0"/>
              </a:spcAft>
              <a:defRPr/>
            </a:pPr>
            <a:r>
              <a:rPr lang="en-US" sz="2400" b="1" dirty="0" smtClean="0">
                <a:solidFill>
                  <a:srgbClr val="800000"/>
                </a:solidFill>
              </a:rPr>
              <a:t>Effect of light regime on 1,2-dimethylhydrazine-induced colon carcinogenesis in rats</a:t>
            </a:r>
            <a:endParaRPr lang="ru-RU" sz="2800" b="1" dirty="0" smtClean="0">
              <a:solidFill>
                <a:srgbClr val="800000"/>
              </a:solidFill>
              <a:effectLst>
                <a:outerShdw blurRad="38100" dist="38100" dir="2700000" algn="tl">
                  <a:srgbClr val="C0C0C0"/>
                </a:outerShdw>
              </a:effectLst>
            </a:endParaRPr>
          </a:p>
        </p:txBody>
      </p:sp>
      <p:graphicFrame>
        <p:nvGraphicFramePr>
          <p:cNvPr id="35843" name="Object 3"/>
          <p:cNvGraphicFramePr>
            <a:graphicFrameLocks noGrp="1" noChangeAspect="1"/>
          </p:cNvGraphicFramePr>
          <p:nvPr>
            <p:ph sz="half" idx="4294967295"/>
          </p:nvPr>
        </p:nvGraphicFramePr>
        <p:xfrm>
          <a:off x="5334000" y="2179638"/>
          <a:ext cx="3810000" cy="1462087"/>
        </p:xfrm>
        <a:graphic>
          <a:graphicData uri="http://schemas.openxmlformats.org/presentationml/2006/ole">
            <mc:AlternateContent xmlns:mc="http://schemas.openxmlformats.org/markup-compatibility/2006">
              <mc:Choice xmlns:v="urn:schemas-microsoft-com:vml" Requires="v">
                <p:oleObj spid="_x0000_s35915" name="Диаграмма" r:id="rId3" imgW="3809945" imgH="4114867" progId="MSGraph.Chart.8">
                  <p:embed followColorScheme="full"/>
                </p:oleObj>
              </mc:Choice>
              <mc:Fallback>
                <p:oleObj name="Диаграмма" r:id="rId3" imgW="3809945" imgH="4114867"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79638"/>
                        <a:ext cx="3810000" cy="1462087"/>
                      </a:xfrm>
                      <a:prstGeom prst="rect">
                        <a:avLst/>
                      </a:prstGeom>
                      <a:solidFill>
                        <a:srgbClr val="0000FF"/>
                      </a:solidFill>
                    </p:spPr>
                  </p:pic>
                </p:oleObj>
              </mc:Fallback>
            </mc:AlternateContent>
          </a:graphicData>
        </a:graphic>
      </p:graphicFrame>
      <p:graphicFrame>
        <p:nvGraphicFramePr>
          <p:cNvPr id="35844" name="Object 4"/>
          <p:cNvGraphicFramePr>
            <a:graphicFrameLocks noGrp="1" noChangeAspect="1"/>
          </p:cNvGraphicFramePr>
          <p:nvPr>
            <p:ph sz="quarter" idx="4294967295"/>
          </p:nvPr>
        </p:nvGraphicFramePr>
        <p:xfrm>
          <a:off x="6169025" y="1990725"/>
          <a:ext cx="2974975" cy="1987550"/>
        </p:xfrm>
        <a:graphic>
          <a:graphicData uri="http://schemas.openxmlformats.org/presentationml/2006/ole">
            <mc:AlternateContent xmlns:mc="http://schemas.openxmlformats.org/markup-compatibility/2006">
              <mc:Choice xmlns:v="urn:schemas-microsoft-com:vml" Requires="v">
                <p:oleObj spid="_x0000_s35916" name="Диаграмма" r:id="rId5" imgW="6096075" imgH="4067089" progId="MSGraph.Chart.8">
                  <p:embed followColorScheme="full"/>
                </p:oleObj>
              </mc:Choice>
              <mc:Fallback>
                <p:oleObj name="Диаграмма" r:id="rId5" imgW="6096075" imgH="4067089" progId="MSGraph.Chart.8">
                  <p:embed followColorScheme="full"/>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025" y="1990725"/>
                        <a:ext cx="2974975" cy="198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5" name="Object 16"/>
          <p:cNvGraphicFramePr>
            <a:graphicFrameLocks noGrp="1" noChangeAspect="1"/>
          </p:cNvGraphicFramePr>
          <p:nvPr>
            <p:ph sz="quarter" idx="4294967295"/>
          </p:nvPr>
        </p:nvGraphicFramePr>
        <p:xfrm>
          <a:off x="5334000" y="3779838"/>
          <a:ext cx="3810000" cy="1630362"/>
        </p:xfrm>
        <a:graphic>
          <a:graphicData uri="http://schemas.openxmlformats.org/presentationml/2006/ole">
            <mc:AlternateContent xmlns:mc="http://schemas.openxmlformats.org/markup-compatibility/2006">
              <mc:Choice xmlns:v="urn:schemas-microsoft-com:vml" Requires="v">
                <p:oleObj spid="_x0000_s35917" name="Диаграмма" r:id="rId7" imgW="3809945" imgH="4114867" progId="MSGraph.Chart.8">
                  <p:embed followColorScheme="full"/>
                </p:oleObj>
              </mc:Choice>
              <mc:Fallback>
                <p:oleObj name="Диаграмма" r:id="rId7" imgW="3809945" imgH="4114867" progId="MSGraph.Chart.8">
                  <p:embed followColorScheme="full"/>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3779838"/>
                        <a:ext cx="3810000" cy="1630362"/>
                      </a:xfrm>
                      <a:prstGeom prst="rect">
                        <a:avLst/>
                      </a:prstGeom>
                      <a:solidFill>
                        <a:srgbClr val="0000FF"/>
                      </a:solidFill>
                      <a:ln w="9525">
                        <a:solidFill>
                          <a:srgbClr val="FF9933"/>
                        </a:solidFill>
                        <a:miter lim="800000"/>
                        <a:headEnd/>
                        <a:tailEnd/>
                      </a:ln>
                    </p:spPr>
                  </p:pic>
                </p:oleObj>
              </mc:Fallback>
            </mc:AlternateContent>
          </a:graphicData>
        </a:graphic>
      </p:graphicFrame>
      <p:graphicFrame>
        <p:nvGraphicFramePr>
          <p:cNvPr id="35846" name="Object 5"/>
          <p:cNvGraphicFramePr>
            <a:graphicFrameLocks noChangeAspect="1"/>
          </p:cNvGraphicFramePr>
          <p:nvPr/>
        </p:nvGraphicFramePr>
        <p:xfrm>
          <a:off x="304800" y="2057400"/>
          <a:ext cx="3832225" cy="3373438"/>
        </p:xfrm>
        <a:graphic>
          <a:graphicData uri="http://schemas.openxmlformats.org/presentationml/2006/ole">
            <mc:AlternateContent xmlns:mc="http://schemas.openxmlformats.org/markup-compatibility/2006">
              <mc:Choice xmlns:v="urn:schemas-microsoft-com:vml" Requires="v">
                <p:oleObj spid="_x0000_s35918" name="Диаграмма" r:id="rId9" imgW="3809945" imgH="4114867" progId="MSGraph.Chart.8">
                  <p:embed followColorScheme="full"/>
                </p:oleObj>
              </mc:Choice>
              <mc:Fallback>
                <p:oleObj name="Диаграмма" r:id="rId9" imgW="3809945" imgH="4114867" progId="MSGraph.Chart.8">
                  <p:embed followColorScheme="full"/>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2057400"/>
                        <a:ext cx="3832225" cy="3373438"/>
                      </a:xfrm>
                      <a:prstGeom prst="rect">
                        <a:avLst/>
                      </a:prstGeom>
                      <a:solidFill>
                        <a:srgbClr val="0000FF"/>
                      </a:solidFill>
                      <a:ln w="9525">
                        <a:solidFill>
                          <a:srgbClr val="FF9933"/>
                        </a:solidFill>
                        <a:miter lim="800000"/>
                        <a:headEnd/>
                        <a:tailEnd/>
                      </a:ln>
                    </p:spPr>
                  </p:pic>
                </p:oleObj>
              </mc:Fallback>
            </mc:AlternateContent>
          </a:graphicData>
        </a:graphic>
      </p:graphicFrame>
      <p:sp>
        <p:nvSpPr>
          <p:cNvPr id="35847" name="Text Box 6"/>
          <p:cNvSpPr txBox="1">
            <a:spLocks noChangeArrowheads="1"/>
          </p:cNvSpPr>
          <p:nvPr/>
        </p:nvSpPr>
        <p:spPr bwMode="auto">
          <a:xfrm>
            <a:off x="2346325" y="3213100"/>
            <a:ext cx="968375" cy="304800"/>
          </a:xfrm>
          <a:prstGeom prst="rect">
            <a:avLst/>
          </a:prstGeom>
          <a:noFill/>
          <a:ln w="12700">
            <a:noFill/>
            <a:miter lim="800000"/>
            <a:headEnd type="none" w="sm" len="sm"/>
            <a:tailEnd type="none" w="sm" len="sm"/>
          </a:ln>
        </p:spPr>
        <p:txBody>
          <a:bodyPr wrap="none">
            <a:spAutoFit/>
          </a:bodyPr>
          <a:lstStyle/>
          <a:p>
            <a:pPr defTabSz="762000" eaLnBrk="1" hangingPunct="1"/>
            <a:r>
              <a:rPr lang="ru-RU" altLang="ru-RU" sz="1400" b="1">
                <a:solidFill>
                  <a:schemeClr val="hlink"/>
                </a:solidFill>
                <a:latin typeface="Bookman Old Style" pitchFamily="18" charset="0"/>
              </a:rPr>
              <a:t> </a:t>
            </a:r>
            <a:r>
              <a:rPr lang="ru-RU" altLang="ru-RU" sz="1400" b="1">
                <a:latin typeface="Bookman Old Style" pitchFamily="18" charset="0"/>
              </a:rPr>
              <a:t>            </a:t>
            </a:r>
            <a:endParaRPr lang="ru-RU" altLang="ru-RU" b="1">
              <a:solidFill>
                <a:schemeClr val="hlink"/>
              </a:solidFill>
              <a:latin typeface="Bookman Old Style" pitchFamily="18" charset="0"/>
            </a:endParaRPr>
          </a:p>
        </p:txBody>
      </p:sp>
      <p:sp>
        <p:nvSpPr>
          <p:cNvPr id="35848" name="Text Box 7"/>
          <p:cNvSpPr txBox="1">
            <a:spLocks noChangeArrowheads="1"/>
          </p:cNvSpPr>
          <p:nvPr/>
        </p:nvSpPr>
        <p:spPr bwMode="auto">
          <a:xfrm>
            <a:off x="7173913" y="2759075"/>
            <a:ext cx="244475" cy="669925"/>
          </a:xfrm>
          <a:prstGeom prst="rect">
            <a:avLst/>
          </a:prstGeom>
          <a:noFill/>
          <a:ln w="12700">
            <a:noFill/>
            <a:miter lim="800000"/>
            <a:headEnd type="none" w="sm" len="sm"/>
            <a:tailEnd type="none" w="sm" len="sm"/>
          </a:ln>
        </p:spPr>
        <p:txBody>
          <a:bodyPr wrap="none">
            <a:spAutoFit/>
          </a:bodyPr>
          <a:lstStyle/>
          <a:p>
            <a:pPr defTabSz="762000" eaLnBrk="1" hangingPunct="1"/>
            <a:r>
              <a:rPr lang="ru-RU" altLang="ru-RU" sz="1400" b="1">
                <a:latin typeface="Bookman Old Style" pitchFamily="18" charset="0"/>
              </a:rPr>
              <a:t> </a:t>
            </a:r>
            <a:endParaRPr lang="ru-RU" altLang="ru-RU" b="1">
              <a:solidFill>
                <a:schemeClr val="hlink"/>
              </a:solidFill>
              <a:latin typeface="Bookman Old Style" pitchFamily="18" charset="0"/>
            </a:endParaRPr>
          </a:p>
          <a:p>
            <a:pPr defTabSz="762000" eaLnBrk="1" hangingPunct="1"/>
            <a:endParaRPr lang="ru-RU" altLang="ru-RU" b="1">
              <a:latin typeface="Bookman Old Style" pitchFamily="18" charset="0"/>
            </a:endParaRPr>
          </a:p>
        </p:txBody>
      </p:sp>
      <p:sp>
        <p:nvSpPr>
          <p:cNvPr id="35849" name="Text Box 8"/>
          <p:cNvSpPr txBox="1">
            <a:spLocks noChangeArrowheads="1"/>
          </p:cNvSpPr>
          <p:nvPr/>
        </p:nvSpPr>
        <p:spPr bwMode="auto">
          <a:xfrm>
            <a:off x="2259013" y="5422900"/>
            <a:ext cx="184150" cy="641350"/>
          </a:xfrm>
          <a:prstGeom prst="rect">
            <a:avLst/>
          </a:prstGeom>
          <a:noFill/>
          <a:ln w="12700">
            <a:noFill/>
            <a:miter lim="800000"/>
            <a:headEnd type="none" w="sm" len="sm"/>
            <a:tailEnd type="none" w="sm" len="sm"/>
          </a:ln>
        </p:spPr>
        <p:txBody>
          <a:bodyPr wrap="none">
            <a:spAutoFit/>
          </a:bodyPr>
          <a:lstStyle/>
          <a:p>
            <a:pPr eaLnBrk="1" hangingPunct="1"/>
            <a:endParaRPr lang="ru-RU" altLang="ru-RU" sz="1800">
              <a:solidFill>
                <a:schemeClr val="hlink"/>
              </a:solidFill>
            </a:endParaRPr>
          </a:p>
          <a:p>
            <a:pPr eaLnBrk="1" hangingPunct="1"/>
            <a:endParaRPr lang="ru-RU" altLang="ru-RU" sz="1800">
              <a:solidFill>
                <a:schemeClr val="hlink"/>
              </a:solidFill>
            </a:endParaRPr>
          </a:p>
        </p:txBody>
      </p:sp>
      <p:sp>
        <p:nvSpPr>
          <p:cNvPr id="35850" name="Text Box 9"/>
          <p:cNvSpPr txBox="1">
            <a:spLocks noChangeArrowheads="1"/>
          </p:cNvSpPr>
          <p:nvPr/>
        </p:nvSpPr>
        <p:spPr bwMode="auto">
          <a:xfrm>
            <a:off x="457200" y="1524000"/>
            <a:ext cx="412750" cy="366713"/>
          </a:xfrm>
          <a:prstGeom prst="rect">
            <a:avLst/>
          </a:prstGeom>
          <a:noFill/>
          <a:ln w="12700">
            <a:noFill/>
            <a:miter lim="800000"/>
            <a:headEnd type="none" w="sm" len="sm"/>
            <a:tailEnd type="none" w="sm" len="sm"/>
          </a:ln>
        </p:spPr>
        <p:txBody>
          <a:bodyPr wrap="none">
            <a:spAutoFit/>
          </a:bodyPr>
          <a:lstStyle/>
          <a:p>
            <a:pPr eaLnBrk="1" hangingPunct="1"/>
            <a:r>
              <a:rPr lang="en-US" altLang="ru-RU" sz="1800" b="1">
                <a:solidFill>
                  <a:schemeClr val="bg2"/>
                </a:solidFill>
              </a:rPr>
              <a:t>%</a:t>
            </a:r>
            <a:endParaRPr lang="ru-RU" altLang="ru-RU" sz="1800" b="1"/>
          </a:p>
        </p:txBody>
      </p:sp>
      <p:sp>
        <p:nvSpPr>
          <p:cNvPr id="35851" name="Text Box 10"/>
          <p:cNvSpPr txBox="1">
            <a:spLocks noChangeArrowheads="1"/>
          </p:cNvSpPr>
          <p:nvPr/>
        </p:nvSpPr>
        <p:spPr bwMode="auto">
          <a:xfrm>
            <a:off x="2873375" y="1447800"/>
            <a:ext cx="1073150" cy="366713"/>
          </a:xfrm>
          <a:prstGeom prst="rect">
            <a:avLst/>
          </a:prstGeom>
          <a:noFill/>
          <a:ln w="12700">
            <a:noFill/>
            <a:miter lim="800000"/>
            <a:headEnd type="none" w="sm" len="sm"/>
            <a:tailEnd type="none" w="sm" len="sm"/>
          </a:ln>
        </p:spPr>
        <p:txBody>
          <a:bodyPr wrap="none">
            <a:spAutoFit/>
          </a:bodyPr>
          <a:lstStyle/>
          <a:p>
            <a:pPr eaLnBrk="1" hangingPunct="1"/>
            <a:r>
              <a:rPr lang="en-US" altLang="ru-RU" sz="1800" b="1">
                <a:solidFill>
                  <a:schemeClr val="bg2"/>
                </a:solidFill>
              </a:rPr>
              <a:t>* </a:t>
            </a:r>
            <a:r>
              <a:rPr lang="en-US" altLang="ru-RU" sz="1800" b="1">
                <a:solidFill>
                  <a:schemeClr val="bg2"/>
                </a:solidFill>
                <a:latin typeface="Arial" pitchFamily="34" charset="0"/>
              </a:rPr>
              <a:t>p&lt;0,05</a:t>
            </a:r>
            <a:endParaRPr lang="ru-RU" altLang="ru-RU" sz="1800" b="1">
              <a:solidFill>
                <a:schemeClr val="bg2"/>
              </a:solidFill>
              <a:latin typeface="Arial" pitchFamily="34" charset="0"/>
            </a:endParaRPr>
          </a:p>
        </p:txBody>
      </p:sp>
      <p:sp>
        <p:nvSpPr>
          <p:cNvPr id="35852" name="Text Box 11"/>
          <p:cNvSpPr txBox="1">
            <a:spLocks noChangeArrowheads="1"/>
          </p:cNvSpPr>
          <p:nvPr/>
        </p:nvSpPr>
        <p:spPr bwMode="auto">
          <a:xfrm>
            <a:off x="1676400" y="2514600"/>
            <a:ext cx="311150" cy="396875"/>
          </a:xfrm>
          <a:prstGeom prst="rect">
            <a:avLst/>
          </a:prstGeom>
          <a:noFill/>
          <a:ln w="12700">
            <a:noFill/>
            <a:miter lim="800000"/>
            <a:headEnd type="none" w="sm" len="sm"/>
            <a:tailEnd type="none" w="sm" len="sm"/>
          </a:ln>
        </p:spPr>
        <p:txBody>
          <a:bodyPr>
            <a:spAutoFit/>
          </a:bodyPr>
          <a:lstStyle/>
          <a:p>
            <a:pPr eaLnBrk="1" hangingPunct="1"/>
            <a:r>
              <a:rPr lang="en-US" altLang="ru-RU" sz="2000" b="1">
                <a:solidFill>
                  <a:schemeClr val="bg2"/>
                </a:solidFill>
              </a:rPr>
              <a:t>*</a:t>
            </a:r>
            <a:endParaRPr lang="ru-RU" altLang="ru-RU" sz="2000" b="1"/>
          </a:p>
        </p:txBody>
      </p:sp>
      <p:sp>
        <p:nvSpPr>
          <p:cNvPr id="35853" name="Text Box 12"/>
          <p:cNvSpPr txBox="1">
            <a:spLocks noChangeArrowheads="1"/>
          </p:cNvSpPr>
          <p:nvPr/>
        </p:nvSpPr>
        <p:spPr bwMode="auto">
          <a:xfrm>
            <a:off x="2209800" y="3581400"/>
            <a:ext cx="311150" cy="396875"/>
          </a:xfrm>
          <a:prstGeom prst="rect">
            <a:avLst/>
          </a:prstGeom>
          <a:noFill/>
          <a:ln w="12700">
            <a:noFill/>
            <a:miter lim="800000"/>
            <a:headEnd type="none" w="sm" len="sm"/>
            <a:tailEnd type="none" w="sm" len="sm"/>
          </a:ln>
        </p:spPr>
        <p:txBody>
          <a:bodyPr wrap="none">
            <a:spAutoFit/>
          </a:bodyPr>
          <a:lstStyle/>
          <a:p>
            <a:pPr eaLnBrk="1" hangingPunct="1"/>
            <a:r>
              <a:rPr lang="en-US" altLang="ru-RU" sz="2000" b="1">
                <a:solidFill>
                  <a:schemeClr val="bg2"/>
                </a:solidFill>
              </a:rPr>
              <a:t>*</a:t>
            </a:r>
            <a:endParaRPr lang="ru-RU" altLang="ru-RU" sz="2000" b="1"/>
          </a:p>
        </p:txBody>
      </p:sp>
      <p:sp>
        <p:nvSpPr>
          <p:cNvPr id="35854" name="Text Box 13"/>
          <p:cNvSpPr txBox="1">
            <a:spLocks noChangeArrowheads="1"/>
          </p:cNvSpPr>
          <p:nvPr/>
        </p:nvSpPr>
        <p:spPr bwMode="auto">
          <a:xfrm>
            <a:off x="2743200" y="4038600"/>
            <a:ext cx="311150" cy="396875"/>
          </a:xfrm>
          <a:prstGeom prst="rect">
            <a:avLst/>
          </a:prstGeom>
          <a:noFill/>
          <a:ln w="12700">
            <a:noFill/>
            <a:miter lim="800000"/>
            <a:headEnd type="none" w="sm" len="sm"/>
            <a:tailEnd type="none" w="sm" len="sm"/>
          </a:ln>
        </p:spPr>
        <p:txBody>
          <a:bodyPr>
            <a:spAutoFit/>
          </a:bodyPr>
          <a:lstStyle/>
          <a:p>
            <a:pPr eaLnBrk="1" hangingPunct="1"/>
            <a:r>
              <a:rPr lang="en-US" altLang="ru-RU" sz="2000" b="1">
                <a:solidFill>
                  <a:schemeClr val="bg2"/>
                </a:solidFill>
              </a:rPr>
              <a:t>*</a:t>
            </a:r>
            <a:endParaRPr lang="ru-RU" altLang="ru-RU" sz="2000" b="1"/>
          </a:p>
        </p:txBody>
      </p:sp>
      <p:sp>
        <p:nvSpPr>
          <p:cNvPr id="35855" name="Text Box 14"/>
          <p:cNvSpPr txBox="1">
            <a:spLocks noChangeArrowheads="1"/>
          </p:cNvSpPr>
          <p:nvPr/>
        </p:nvSpPr>
        <p:spPr bwMode="auto">
          <a:xfrm>
            <a:off x="5486400" y="6400800"/>
            <a:ext cx="4343400" cy="457200"/>
          </a:xfrm>
          <a:prstGeom prst="rect">
            <a:avLst/>
          </a:prstGeom>
          <a:noFill/>
          <a:ln w="9525">
            <a:noFill/>
            <a:miter lim="800000"/>
            <a:headEnd/>
            <a:tailEnd/>
          </a:ln>
        </p:spPr>
        <p:txBody>
          <a:bodyPr>
            <a:spAutoFit/>
          </a:bodyPr>
          <a:lstStyle/>
          <a:p>
            <a:pPr eaLnBrk="1" hangingPunct="1">
              <a:spcBef>
                <a:spcPct val="50000"/>
              </a:spcBef>
            </a:pPr>
            <a:r>
              <a:rPr lang="en-US" altLang="ru-RU" b="1" i="1">
                <a:solidFill>
                  <a:srgbClr val="FFFF00"/>
                </a:solidFill>
                <a:latin typeface="Segoe UI Symbol" pitchFamily="34" charset="0"/>
              </a:rPr>
              <a:t>Panchenko et al.,</a:t>
            </a:r>
            <a:r>
              <a:rPr lang="ru-RU" altLang="ru-RU" b="1" i="1">
                <a:solidFill>
                  <a:srgbClr val="FFFF00"/>
                </a:solidFill>
                <a:latin typeface="Arial" pitchFamily="34" charset="0"/>
              </a:rPr>
              <a:t> </a:t>
            </a:r>
            <a:r>
              <a:rPr lang="ru-RU" altLang="ru-RU" b="1" i="1">
                <a:solidFill>
                  <a:srgbClr val="FFFF00"/>
                </a:solidFill>
                <a:latin typeface="Segoe UI Symbol" pitchFamily="34" charset="0"/>
              </a:rPr>
              <a:t>2006</a:t>
            </a:r>
            <a:endParaRPr lang="ru-RU" altLang="ru-RU" sz="1800" b="1" i="1">
              <a:latin typeface="Segoe UI Symbol" pitchFamily="34" charset="0"/>
            </a:endParaRPr>
          </a:p>
        </p:txBody>
      </p:sp>
      <p:sp>
        <p:nvSpPr>
          <p:cNvPr id="35856" name="Text Box 15"/>
          <p:cNvSpPr txBox="1">
            <a:spLocks noChangeArrowheads="1"/>
          </p:cNvSpPr>
          <p:nvPr/>
        </p:nvSpPr>
        <p:spPr bwMode="auto">
          <a:xfrm>
            <a:off x="990600" y="4953000"/>
            <a:ext cx="2438400"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bg2"/>
                </a:solidFill>
                <a:latin typeface="Arial" pitchFamily="34" charset="0"/>
              </a:rPr>
              <a:t>Descended colon</a:t>
            </a:r>
            <a:endParaRPr lang="ru-RU" altLang="ru-RU" sz="1800" b="1">
              <a:solidFill>
                <a:schemeClr val="bg2"/>
              </a:solidFill>
              <a:latin typeface="Arial" pitchFamily="34" charset="0"/>
            </a:endParaRPr>
          </a:p>
        </p:txBody>
      </p:sp>
      <p:sp>
        <p:nvSpPr>
          <p:cNvPr id="35857" name="Text Box 17"/>
          <p:cNvSpPr txBox="1">
            <a:spLocks noChangeArrowheads="1"/>
          </p:cNvSpPr>
          <p:nvPr/>
        </p:nvSpPr>
        <p:spPr bwMode="auto">
          <a:xfrm>
            <a:off x="7239000" y="2895600"/>
            <a:ext cx="1447800" cy="366713"/>
          </a:xfrm>
          <a:prstGeom prst="rect">
            <a:avLst/>
          </a:prstGeom>
          <a:noFill/>
          <a:ln w="9525">
            <a:noFill/>
            <a:miter lim="800000"/>
            <a:headEnd/>
            <a:tailEnd/>
          </a:ln>
        </p:spPr>
        <p:txBody>
          <a:bodyPr>
            <a:spAutoFit/>
          </a:bodyPr>
          <a:lstStyle/>
          <a:p>
            <a:pPr eaLnBrk="1" hangingPunct="1">
              <a:spcBef>
                <a:spcPct val="50000"/>
              </a:spcBef>
            </a:pPr>
            <a:r>
              <a:rPr lang="en-US" altLang="ru-RU" sz="1800">
                <a:latin typeface="Arial" pitchFamily="34" charset="0"/>
              </a:rPr>
              <a:t>  </a:t>
            </a:r>
            <a:r>
              <a:rPr lang="en-US" altLang="ru-RU" sz="1800" b="1">
                <a:latin typeface="Arial" pitchFamily="34" charset="0"/>
              </a:rPr>
              <a:t> </a:t>
            </a:r>
            <a:r>
              <a:rPr lang="en-US" altLang="ru-RU" sz="1800" b="1">
                <a:solidFill>
                  <a:schemeClr val="bg2"/>
                </a:solidFill>
                <a:latin typeface="Arial" pitchFamily="34" charset="0"/>
              </a:rPr>
              <a:t>PCNA</a:t>
            </a:r>
            <a:endParaRPr lang="ru-RU" altLang="ru-RU" sz="1800" b="1">
              <a:solidFill>
                <a:schemeClr val="bg2"/>
              </a:solidFill>
              <a:latin typeface="Arial" pitchFamily="34" charset="0"/>
            </a:endParaRPr>
          </a:p>
        </p:txBody>
      </p:sp>
      <p:sp>
        <p:nvSpPr>
          <p:cNvPr id="35858" name="Text Box 18"/>
          <p:cNvSpPr txBox="1">
            <a:spLocks noChangeArrowheads="1"/>
          </p:cNvSpPr>
          <p:nvPr/>
        </p:nvSpPr>
        <p:spPr bwMode="auto">
          <a:xfrm>
            <a:off x="7718425" y="4953000"/>
            <a:ext cx="815975" cy="366713"/>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bg2"/>
                </a:solidFill>
                <a:latin typeface="Arial" pitchFamily="34" charset="0"/>
              </a:rPr>
              <a:t>EC</a:t>
            </a:r>
            <a:endParaRPr lang="ru-RU" altLang="ru-RU" sz="1800" b="1">
              <a:solidFill>
                <a:schemeClr val="bg2"/>
              </a:solidFill>
              <a:latin typeface="Arial" pitchFamily="34" charset="0"/>
            </a:endParaRPr>
          </a:p>
        </p:txBody>
      </p:sp>
      <p:sp>
        <p:nvSpPr>
          <p:cNvPr id="35859" name="Text Box 19"/>
          <p:cNvSpPr txBox="1">
            <a:spLocks noChangeArrowheads="1"/>
          </p:cNvSpPr>
          <p:nvPr/>
        </p:nvSpPr>
        <p:spPr bwMode="auto">
          <a:xfrm>
            <a:off x="533400" y="5570538"/>
            <a:ext cx="7772400" cy="830262"/>
          </a:xfrm>
          <a:prstGeom prst="rect">
            <a:avLst/>
          </a:prstGeom>
          <a:solidFill>
            <a:srgbClr val="FFFF66"/>
          </a:solidFill>
          <a:ln w="9525">
            <a:solidFill>
              <a:srgbClr val="800000"/>
            </a:solidFill>
            <a:miter lim="800000"/>
            <a:headEnd/>
            <a:tailEnd/>
          </a:ln>
        </p:spPr>
        <p:txBody>
          <a:bodyPr>
            <a:spAutoFit/>
          </a:bodyPr>
          <a:lstStyle/>
          <a:p>
            <a:pPr eaLnBrk="1" hangingPunct="1">
              <a:spcBef>
                <a:spcPct val="50000"/>
              </a:spcBef>
            </a:pPr>
            <a:r>
              <a:rPr lang="en-US" altLang="ru-RU" b="1">
                <a:solidFill>
                  <a:schemeClr val="bg2"/>
                </a:solidFill>
                <a:latin typeface="Arial" pitchFamily="34" charset="0"/>
              </a:rPr>
              <a:t>Light at night promotes whereas darkness                          inhibits colon carcinogenesis</a:t>
            </a:r>
            <a:endParaRPr lang="ru-RU" altLang="ru-RU" b="1">
              <a:solidFill>
                <a:schemeClr val="bg2"/>
              </a:solidFill>
              <a:latin typeface="Arial" pitchFamily="34" charset="0"/>
            </a:endParaRPr>
          </a:p>
        </p:txBody>
      </p:sp>
      <p:pic>
        <p:nvPicPr>
          <p:cNvPr id="35860" name="Picture 19" descr="D:\POOJA\JGGR\EXTRA\JGGR PPT\Untitled.png"/>
          <p:cNvPicPr>
            <a:picLocks noChangeAspect="1" noChangeArrowheads="1"/>
          </p:cNvPicPr>
          <p:nvPr/>
        </p:nvPicPr>
        <p:blipFill>
          <a:blip r:embed="rId11"/>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762000" y="1235075"/>
            <a:ext cx="7772400" cy="1143000"/>
          </a:xfrm>
          <a:solidFill>
            <a:srgbClr val="C00000"/>
          </a:solidFill>
        </p:spPr>
        <p:txBody>
          <a:bodyPr>
            <a:normAutofit fontScale="90000"/>
          </a:bodyPr>
          <a:lstStyle/>
          <a:p>
            <a:pPr marL="484632" indent="0" eaLnBrk="1" fontAlgn="auto" hangingPunct="1">
              <a:spcAft>
                <a:spcPts val="0"/>
              </a:spcAft>
              <a:defRPr/>
            </a:pPr>
            <a:r>
              <a:rPr lang="en-US" sz="2400" b="1" dirty="0" smtClean="0">
                <a:solidFill>
                  <a:srgbClr val="FFFF00"/>
                </a:solidFill>
              </a:rPr>
              <a:t>Melatonin inhibits 1,2-dimethylhydrazine-induced colon </a:t>
            </a:r>
            <a:r>
              <a:rPr lang="en-US" sz="2400" b="1" dirty="0" err="1" smtClean="0">
                <a:solidFill>
                  <a:srgbClr val="FFFF00"/>
                </a:solidFill>
              </a:rPr>
              <a:t>carcinogenenesis</a:t>
            </a:r>
            <a:r>
              <a:rPr lang="en-US" sz="2400" b="1" dirty="0" smtClean="0">
                <a:solidFill>
                  <a:srgbClr val="FFFF00"/>
                </a:solidFill>
              </a:rPr>
              <a:t> in rats</a:t>
            </a:r>
            <a:br>
              <a:rPr lang="en-US" sz="2400" b="1" dirty="0" smtClean="0">
                <a:solidFill>
                  <a:srgbClr val="FFFF00"/>
                </a:solidFill>
              </a:rPr>
            </a:br>
            <a:r>
              <a:rPr lang="ru-RU" sz="2400" b="1" dirty="0" smtClean="0">
                <a:solidFill>
                  <a:srgbClr val="FFFF00"/>
                </a:solidFill>
                <a:effectLst/>
              </a:rPr>
              <a:t> (</a:t>
            </a:r>
            <a:r>
              <a:rPr lang="ru-RU" sz="2000" b="1" i="1" dirty="0" err="1" smtClean="0">
                <a:solidFill>
                  <a:srgbClr val="FFFF00"/>
                </a:solidFill>
              </a:rPr>
              <a:t>Anisimov</a:t>
            </a:r>
            <a:r>
              <a:rPr lang="ru-RU" sz="2000" b="1" i="1" dirty="0" smtClean="0">
                <a:solidFill>
                  <a:srgbClr val="FFFF00"/>
                </a:solidFill>
              </a:rPr>
              <a:t> </a:t>
            </a:r>
            <a:r>
              <a:rPr lang="ru-RU" sz="2000" b="1" i="1" dirty="0" err="1" smtClean="0">
                <a:solidFill>
                  <a:srgbClr val="FFFF00"/>
                </a:solidFill>
              </a:rPr>
              <a:t>et</a:t>
            </a:r>
            <a:r>
              <a:rPr lang="ru-RU" sz="2000" b="1" i="1" dirty="0" smtClean="0">
                <a:solidFill>
                  <a:srgbClr val="FFFF00"/>
                </a:solidFill>
              </a:rPr>
              <a:t> </a:t>
            </a:r>
            <a:r>
              <a:rPr lang="ru-RU" sz="2000" b="1" i="1" dirty="0" err="1" smtClean="0">
                <a:solidFill>
                  <a:srgbClr val="FFFF00"/>
                </a:solidFill>
              </a:rPr>
              <a:t>al</a:t>
            </a:r>
            <a:r>
              <a:rPr lang="ru-RU" sz="2000" b="1" i="1" dirty="0" smtClean="0">
                <a:solidFill>
                  <a:srgbClr val="FFFF00"/>
                </a:solidFill>
              </a:rPr>
              <a:t>., </a:t>
            </a:r>
            <a:r>
              <a:rPr lang="en-US" sz="2000" b="1" i="1" dirty="0" smtClean="0">
                <a:solidFill>
                  <a:srgbClr val="FFFF00"/>
                </a:solidFill>
              </a:rPr>
              <a:t>Carcinogenesis, </a:t>
            </a:r>
            <a:r>
              <a:rPr lang="ru-RU" sz="2000" b="1" i="1" dirty="0" smtClean="0">
                <a:solidFill>
                  <a:srgbClr val="FFFF00"/>
                </a:solidFill>
              </a:rPr>
              <a:t>1987)</a:t>
            </a:r>
          </a:p>
        </p:txBody>
      </p:sp>
      <p:graphicFrame>
        <p:nvGraphicFramePr>
          <p:cNvPr id="36867" name="Object 7"/>
          <p:cNvGraphicFramePr>
            <a:graphicFrameLocks noGrp="1" noChangeAspect="1"/>
          </p:cNvGraphicFramePr>
          <p:nvPr>
            <p:ph type="chart" sz="half" idx="1"/>
          </p:nvPr>
        </p:nvGraphicFramePr>
        <p:xfrm>
          <a:off x="4776788" y="2378075"/>
          <a:ext cx="4365625" cy="1808163"/>
        </p:xfrm>
        <a:graphic>
          <a:graphicData uri="http://schemas.openxmlformats.org/presentationml/2006/ole">
            <mc:AlternateContent xmlns:mc="http://schemas.openxmlformats.org/markup-compatibility/2006">
              <mc:Choice xmlns:v="urn:schemas-microsoft-com:vml" Requires="v">
                <p:oleObj spid="_x0000_s36930" r:id="rId4" imgW="4371211" imgH="2359356" progId="Excel.Sheet.8">
                  <p:embed/>
                </p:oleObj>
              </mc:Choice>
              <mc:Fallback>
                <p:oleObj r:id="rId4" imgW="4371211" imgH="2359356" progId="Excel.Sheet.8">
                  <p:embed/>
                  <p:pic>
                    <p:nvPicPr>
                      <p:cNvPr id="0" name="Object 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6788" y="2378075"/>
                        <a:ext cx="4365625" cy="1808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8" name="Text Box 3"/>
          <p:cNvSpPr txBox="1">
            <a:spLocks noChangeArrowheads="1"/>
          </p:cNvSpPr>
          <p:nvPr/>
        </p:nvSpPr>
        <p:spPr bwMode="auto">
          <a:xfrm>
            <a:off x="6003925" y="3775075"/>
            <a:ext cx="184150" cy="457200"/>
          </a:xfrm>
          <a:prstGeom prst="rect">
            <a:avLst/>
          </a:prstGeom>
          <a:noFill/>
          <a:ln w="12700">
            <a:noFill/>
            <a:miter lim="800000"/>
            <a:headEnd type="none" w="sm" len="sm"/>
            <a:tailEnd type="none" w="sm" len="sm"/>
          </a:ln>
        </p:spPr>
        <p:txBody>
          <a:bodyPr wrap="none">
            <a:spAutoFit/>
          </a:bodyPr>
          <a:lstStyle/>
          <a:p>
            <a:pPr defTabSz="762000" eaLnBrk="1" hangingPunct="1"/>
            <a:endParaRPr lang="en-US" altLang="ru-RU" b="1">
              <a:solidFill>
                <a:schemeClr val="hlink"/>
              </a:solidFill>
              <a:latin typeface="TIMES NEW ROMAN CYR"/>
            </a:endParaRPr>
          </a:p>
        </p:txBody>
      </p:sp>
      <p:pic>
        <p:nvPicPr>
          <p:cNvPr id="36869" name="Picture 4" descr="4"/>
          <p:cNvPicPr>
            <a:picLocks noChangeAspect="1" noChangeArrowheads="1"/>
          </p:cNvPicPr>
          <p:nvPr/>
        </p:nvPicPr>
        <p:blipFill>
          <a:blip r:embed="rId6"/>
          <a:srcRect/>
          <a:stretch>
            <a:fillRect/>
          </a:stretch>
        </p:blipFill>
        <p:spPr bwMode="auto">
          <a:xfrm>
            <a:off x="76200" y="2514600"/>
            <a:ext cx="4572000" cy="1981200"/>
          </a:xfrm>
          <a:prstGeom prst="rect">
            <a:avLst/>
          </a:prstGeom>
          <a:noFill/>
          <a:ln w="9525">
            <a:noFill/>
            <a:miter lim="800000"/>
            <a:headEnd/>
            <a:tailEnd/>
          </a:ln>
        </p:spPr>
      </p:pic>
      <p:pic>
        <p:nvPicPr>
          <p:cNvPr id="36870" name="Picture 5" descr="tumor-D-MT21-1"/>
          <p:cNvPicPr>
            <a:picLocks noChangeAspect="1" noChangeArrowheads="1"/>
          </p:cNvPicPr>
          <p:nvPr/>
        </p:nvPicPr>
        <p:blipFill>
          <a:blip r:embed="rId7"/>
          <a:srcRect/>
          <a:stretch>
            <a:fillRect/>
          </a:stretch>
        </p:blipFill>
        <p:spPr bwMode="auto">
          <a:xfrm>
            <a:off x="76200" y="4343400"/>
            <a:ext cx="4572000" cy="2286000"/>
          </a:xfrm>
          <a:prstGeom prst="rect">
            <a:avLst/>
          </a:prstGeom>
          <a:noFill/>
          <a:ln w="9525">
            <a:noFill/>
            <a:miter lim="800000"/>
            <a:headEnd/>
            <a:tailEnd/>
          </a:ln>
        </p:spPr>
      </p:pic>
      <p:sp>
        <p:nvSpPr>
          <p:cNvPr id="36871" name="Text Box 6"/>
          <p:cNvSpPr txBox="1">
            <a:spLocks noChangeArrowheads="1"/>
          </p:cNvSpPr>
          <p:nvPr/>
        </p:nvSpPr>
        <p:spPr bwMode="auto">
          <a:xfrm>
            <a:off x="5775325" y="2708275"/>
            <a:ext cx="184150" cy="457200"/>
          </a:xfrm>
          <a:prstGeom prst="rect">
            <a:avLst/>
          </a:prstGeom>
          <a:noFill/>
          <a:ln w="9525">
            <a:noFill/>
            <a:miter lim="800000"/>
            <a:headEnd/>
            <a:tailEnd/>
          </a:ln>
        </p:spPr>
        <p:txBody>
          <a:bodyPr wrap="none">
            <a:spAutoFit/>
          </a:bodyPr>
          <a:lstStyle/>
          <a:p>
            <a:pPr eaLnBrk="1" hangingPunct="1"/>
            <a:endParaRPr lang="ru-RU" altLang="ru-RU"/>
          </a:p>
        </p:txBody>
      </p:sp>
      <p:sp>
        <p:nvSpPr>
          <p:cNvPr id="36872" name="Text Box 8"/>
          <p:cNvSpPr txBox="1">
            <a:spLocks noChangeArrowheads="1"/>
          </p:cNvSpPr>
          <p:nvPr/>
        </p:nvSpPr>
        <p:spPr bwMode="auto">
          <a:xfrm>
            <a:off x="6308725" y="5222875"/>
            <a:ext cx="184150" cy="457200"/>
          </a:xfrm>
          <a:prstGeom prst="rect">
            <a:avLst/>
          </a:prstGeom>
          <a:noFill/>
          <a:ln w="9525">
            <a:noFill/>
            <a:miter lim="800000"/>
            <a:headEnd/>
            <a:tailEnd/>
          </a:ln>
        </p:spPr>
        <p:txBody>
          <a:bodyPr wrap="none">
            <a:spAutoFit/>
          </a:bodyPr>
          <a:lstStyle/>
          <a:p>
            <a:pPr eaLnBrk="1" hangingPunct="1"/>
            <a:endParaRPr lang="ru-RU" altLang="ru-RU"/>
          </a:p>
        </p:txBody>
      </p:sp>
      <p:sp>
        <p:nvSpPr>
          <p:cNvPr id="36873" name="Text Box 11"/>
          <p:cNvSpPr txBox="1">
            <a:spLocks noChangeArrowheads="1"/>
          </p:cNvSpPr>
          <p:nvPr/>
        </p:nvSpPr>
        <p:spPr bwMode="auto">
          <a:xfrm>
            <a:off x="7985125" y="1997075"/>
            <a:ext cx="1844675" cy="517525"/>
          </a:xfrm>
          <a:prstGeom prst="rect">
            <a:avLst/>
          </a:prstGeom>
          <a:noFill/>
          <a:ln w="9525">
            <a:noFill/>
            <a:miter lim="800000"/>
            <a:headEnd/>
            <a:tailEnd/>
          </a:ln>
        </p:spPr>
        <p:txBody>
          <a:bodyPr>
            <a:spAutoFit/>
          </a:bodyPr>
          <a:lstStyle/>
          <a:p>
            <a:pPr eaLnBrk="1" hangingPunct="1"/>
            <a:r>
              <a:rPr lang="en-US" altLang="ru-RU" sz="1400" b="1">
                <a:solidFill>
                  <a:schemeClr val="bg2"/>
                </a:solidFill>
                <a:latin typeface="Arial" pitchFamily="34" charset="0"/>
              </a:rPr>
              <a:t>Tumor </a:t>
            </a:r>
          </a:p>
          <a:p>
            <a:pPr eaLnBrk="1" hangingPunct="1"/>
            <a:r>
              <a:rPr lang="en-US" altLang="ru-RU" sz="1400" b="1">
                <a:solidFill>
                  <a:schemeClr val="bg2"/>
                </a:solidFill>
                <a:latin typeface="Arial" pitchFamily="34" charset="0"/>
              </a:rPr>
              <a:t>incidence</a:t>
            </a:r>
            <a:endParaRPr lang="ru-RU" altLang="ru-RU"/>
          </a:p>
        </p:txBody>
      </p:sp>
      <p:sp>
        <p:nvSpPr>
          <p:cNvPr id="36874" name="Text Box 12"/>
          <p:cNvSpPr txBox="1">
            <a:spLocks noChangeArrowheads="1"/>
          </p:cNvSpPr>
          <p:nvPr/>
        </p:nvSpPr>
        <p:spPr bwMode="auto">
          <a:xfrm>
            <a:off x="6019800" y="2819400"/>
            <a:ext cx="304800" cy="366713"/>
          </a:xfrm>
          <a:prstGeom prst="rect">
            <a:avLst/>
          </a:prstGeom>
          <a:noFill/>
          <a:ln w="9525">
            <a:noFill/>
            <a:miter lim="800000"/>
            <a:headEnd/>
            <a:tailEnd/>
          </a:ln>
        </p:spPr>
        <p:txBody>
          <a:bodyPr>
            <a:spAutoFit/>
          </a:bodyPr>
          <a:lstStyle/>
          <a:p>
            <a:pPr eaLnBrk="1" hangingPunct="1"/>
            <a:r>
              <a:rPr lang="ru-RU" altLang="ru-RU" sz="1800">
                <a:solidFill>
                  <a:schemeClr val="bg2"/>
                </a:solidFill>
              </a:rPr>
              <a:t>*</a:t>
            </a:r>
          </a:p>
        </p:txBody>
      </p:sp>
      <p:sp>
        <p:nvSpPr>
          <p:cNvPr id="36875" name="Text Box 13"/>
          <p:cNvSpPr txBox="1">
            <a:spLocks noChangeArrowheads="1"/>
          </p:cNvSpPr>
          <p:nvPr/>
        </p:nvSpPr>
        <p:spPr bwMode="auto">
          <a:xfrm>
            <a:off x="7550150" y="2514600"/>
            <a:ext cx="298450" cy="366713"/>
          </a:xfrm>
          <a:prstGeom prst="rect">
            <a:avLst/>
          </a:prstGeom>
          <a:noFill/>
          <a:ln w="9525">
            <a:noFill/>
            <a:miter lim="800000"/>
            <a:headEnd/>
            <a:tailEnd/>
          </a:ln>
        </p:spPr>
        <p:txBody>
          <a:bodyPr wrap="none">
            <a:spAutoFit/>
          </a:bodyPr>
          <a:lstStyle/>
          <a:p>
            <a:pPr eaLnBrk="1" hangingPunct="1"/>
            <a:r>
              <a:rPr lang="ru-RU" altLang="ru-RU" sz="1800">
                <a:solidFill>
                  <a:schemeClr val="bg2"/>
                </a:solidFill>
              </a:rPr>
              <a:t>*</a:t>
            </a:r>
          </a:p>
        </p:txBody>
      </p:sp>
      <p:sp>
        <p:nvSpPr>
          <p:cNvPr id="36876" name="Text Box 16"/>
          <p:cNvSpPr txBox="1">
            <a:spLocks noChangeArrowheads="1"/>
          </p:cNvSpPr>
          <p:nvPr/>
        </p:nvSpPr>
        <p:spPr bwMode="auto">
          <a:xfrm>
            <a:off x="5394325" y="2041525"/>
            <a:ext cx="901700" cy="336550"/>
          </a:xfrm>
          <a:prstGeom prst="rect">
            <a:avLst/>
          </a:prstGeom>
          <a:noFill/>
          <a:ln w="9525">
            <a:noFill/>
            <a:miter lim="800000"/>
            <a:headEnd/>
            <a:tailEnd/>
          </a:ln>
        </p:spPr>
        <p:txBody>
          <a:bodyPr wrap="none">
            <a:spAutoFit/>
          </a:bodyPr>
          <a:lstStyle/>
          <a:p>
            <a:pPr eaLnBrk="1" hangingPunct="1"/>
            <a:r>
              <a:rPr lang="ru-RU" altLang="ru-RU" sz="1600" b="1" i="1">
                <a:solidFill>
                  <a:schemeClr val="bg2"/>
                </a:solidFill>
                <a:latin typeface="Arial" pitchFamily="34" charset="0"/>
              </a:rPr>
              <a:t>*</a:t>
            </a:r>
            <a:r>
              <a:rPr lang="en-US" altLang="ru-RU" sz="1600" b="1" i="1">
                <a:solidFill>
                  <a:schemeClr val="bg2"/>
                </a:solidFill>
                <a:latin typeface="Arial" pitchFamily="34" charset="0"/>
              </a:rPr>
              <a:t>p&lt;0.05</a:t>
            </a:r>
            <a:endParaRPr lang="ru-RU" altLang="ru-RU" sz="1600" b="1" i="1">
              <a:solidFill>
                <a:schemeClr val="bg2"/>
              </a:solidFill>
              <a:latin typeface="Arial" pitchFamily="34" charset="0"/>
            </a:endParaRPr>
          </a:p>
        </p:txBody>
      </p:sp>
      <p:graphicFrame>
        <p:nvGraphicFramePr>
          <p:cNvPr id="36877" name="Object 18"/>
          <p:cNvGraphicFramePr>
            <a:graphicFrameLocks noChangeAspect="1"/>
          </p:cNvGraphicFramePr>
          <p:nvPr/>
        </p:nvGraphicFramePr>
        <p:xfrm>
          <a:off x="4689475" y="4216400"/>
          <a:ext cx="2295525" cy="2471738"/>
        </p:xfrm>
        <a:graphic>
          <a:graphicData uri="http://schemas.openxmlformats.org/presentationml/2006/ole">
            <mc:AlternateContent xmlns:mc="http://schemas.openxmlformats.org/markup-compatibility/2006">
              <mc:Choice xmlns:v="urn:schemas-microsoft-com:vml" Requires="v">
                <p:oleObj spid="_x0000_s36931" r:id="rId9" imgW="2298391" imgH="2469094" progId="Excel.Sheet.8">
                  <p:embed/>
                </p:oleObj>
              </mc:Choice>
              <mc:Fallback>
                <p:oleObj r:id="rId9" imgW="2298391" imgH="2469094" progId="Excel.Sheet.8">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9475" y="4216400"/>
                        <a:ext cx="2295525" cy="2471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78" name="Object 19"/>
          <p:cNvGraphicFramePr>
            <a:graphicFrameLocks noChangeAspect="1"/>
          </p:cNvGraphicFramePr>
          <p:nvPr/>
        </p:nvGraphicFramePr>
        <p:xfrm>
          <a:off x="6856413" y="4191000"/>
          <a:ext cx="2287587" cy="2514600"/>
        </p:xfrm>
        <a:graphic>
          <a:graphicData uri="http://schemas.openxmlformats.org/presentationml/2006/ole">
            <mc:AlternateContent xmlns:mc="http://schemas.openxmlformats.org/markup-compatibility/2006">
              <mc:Choice xmlns:v="urn:schemas-microsoft-com:vml" Requires="v">
                <p:oleObj spid="_x0000_s36932" r:id="rId12" imgW="2286198" imgH="2462997" progId="Excel.Sheet.8">
                  <p:embed/>
                </p:oleObj>
              </mc:Choice>
              <mc:Fallback>
                <p:oleObj r:id="rId12" imgW="2286198" imgH="2462997" progId="Excel.Sheet.8">
                  <p:embed/>
                  <p:pic>
                    <p:nvPicPr>
                      <p:cNvPr id="0" name="Object 1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6413" y="4191000"/>
                        <a:ext cx="2287587"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79" name="Text Box 20"/>
          <p:cNvSpPr txBox="1">
            <a:spLocks noChangeArrowheads="1"/>
          </p:cNvSpPr>
          <p:nvPr/>
        </p:nvSpPr>
        <p:spPr bwMode="auto">
          <a:xfrm>
            <a:off x="5775325" y="6135688"/>
            <a:ext cx="522288" cy="457200"/>
          </a:xfrm>
          <a:prstGeom prst="rect">
            <a:avLst/>
          </a:prstGeom>
          <a:noFill/>
          <a:ln w="9525">
            <a:noFill/>
            <a:miter lim="800000"/>
            <a:headEnd/>
            <a:tailEnd/>
          </a:ln>
        </p:spPr>
        <p:txBody>
          <a:bodyPr wrap="none">
            <a:spAutoFit/>
          </a:bodyPr>
          <a:lstStyle/>
          <a:p>
            <a:pPr eaLnBrk="1" hangingPunct="1"/>
            <a:r>
              <a:rPr lang="en-US" altLang="ru-RU" b="1">
                <a:solidFill>
                  <a:schemeClr val="bg2"/>
                </a:solidFill>
                <a:latin typeface="Arial" pitchFamily="34" charset="0"/>
              </a:rPr>
              <a:t>MI</a:t>
            </a:r>
            <a:endParaRPr lang="ru-RU" altLang="ru-RU" b="1">
              <a:solidFill>
                <a:schemeClr val="bg2"/>
              </a:solidFill>
              <a:latin typeface="Arial" pitchFamily="34" charset="0"/>
            </a:endParaRPr>
          </a:p>
        </p:txBody>
      </p:sp>
      <p:sp>
        <p:nvSpPr>
          <p:cNvPr id="36880" name="Text Box 21"/>
          <p:cNvSpPr txBox="1">
            <a:spLocks noChangeArrowheads="1"/>
          </p:cNvSpPr>
          <p:nvPr/>
        </p:nvSpPr>
        <p:spPr bwMode="auto">
          <a:xfrm>
            <a:off x="8404225" y="6172200"/>
            <a:ext cx="511175" cy="457200"/>
          </a:xfrm>
          <a:prstGeom prst="rect">
            <a:avLst/>
          </a:prstGeom>
          <a:noFill/>
          <a:ln w="9525">
            <a:noFill/>
            <a:miter lim="800000"/>
            <a:headEnd/>
            <a:tailEnd/>
          </a:ln>
        </p:spPr>
        <p:txBody>
          <a:bodyPr>
            <a:spAutoFit/>
          </a:bodyPr>
          <a:lstStyle/>
          <a:p>
            <a:pPr eaLnBrk="1" hangingPunct="1">
              <a:spcBef>
                <a:spcPct val="50000"/>
              </a:spcBef>
            </a:pPr>
            <a:r>
              <a:rPr lang="en-US" altLang="ru-RU" b="1">
                <a:solidFill>
                  <a:schemeClr val="bg2"/>
                </a:solidFill>
                <a:latin typeface="Arial" pitchFamily="34" charset="0"/>
              </a:rPr>
              <a:t>AI</a:t>
            </a:r>
            <a:endParaRPr lang="ru-RU" altLang="ru-RU" b="1">
              <a:solidFill>
                <a:schemeClr val="bg2"/>
              </a:solidFill>
              <a:latin typeface="Arial" pitchFamily="34" charset="0"/>
            </a:endParaRPr>
          </a:p>
        </p:txBody>
      </p:sp>
      <p:sp>
        <p:nvSpPr>
          <p:cNvPr id="36881" name="Text Box 22"/>
          <p:cNvSpPr txBox="1">
            <a:spLocks noChangeArrowheads="1"/>
          </p:cNvSpPr>
          <p:nvPr/>
        </p:nvSpPr>
        <p:spPr bwMode="auto">
          <a:xfrm>
            <a:off x="5562600" y="5181600"/>
            <a:ext cx="336550" cy="457200"/>
          </a:xfrm>
          <a:prstGeom prst="rect">
            <a:avLst/>
          </a:prstGeom>
          <a:noFill/>
          <a:ln w="9525">
            <a:noFill/>
            <a:miter lim="800000"/>
            <a:headEnd/>
            <a:tailEnd/>
          </a:ln>
        </p:spPr>
        <p:txBody>
          <a:bodyPr wrap="none">
            <a:spAutoFit/>
          </a:bodyPr>
          <a:lstStyle/>
          <a:p>
            <a:pPr eaLnBrk="1" hangingPunct="1"/>
            <a:r>
              <a:rPr lang="en-US" altLang="ru-RU">
                <a:solidFill>
                  <a:schemeClr val="bg2"/>
                </a:solidFill>
              </a:rPr>
              <a:t>*</a:t>
            </a:r>
            <a:endParaRPr lang="ru-RU" altLang="ru-RU">
              <a:solidFill>
                <a:schemeClr val="bg2"/>
              </a:solidFill>
            </a:endParaRPr>
          </a:p>
        </p:txBody>
      </p:sp>
      <p:sp>
        <p:nvSpPr>
          <p:cNvPr id="36882" name="Rectangle 24"/>
          <p:cNvSpPr>
            <a:spLocks noChangeArrowheads="1"/>
          </p:cNvSpPr>
          <p:nvPr/>
        </p:nvSpPr>
        <p:spPr bwMode="auto">
          <a:xfrm>
            <a:off x="7740650" y="4343400"/>
            <a:ext cx="336550" cy="457200"/>
          </a:xfrm>
          <a:prstGeom prst="rect">
            <a:avLst/>
          </a:prstGeom>
          <a:noFill/>
          <a:ln w="9525">
            <a:noFill/>
            <a:miter lim="800000"/>
            <a:headEnd/>
            <a:tailEnd/>
          </a:ln>
        </p:spPr>
        <p:txBody>
          <a:bodyPr wrap="none">
            <a:spAutoFit/>
          </a:bodyPr>
          <a:lstStyle/>
          <a:p>
            <a:pPr eaLnBrk="1" hangingPunct="1"/>
            <a:r>
              <a:rPr lang="en-US" altLang="ru-RU">
                <a:solidFill>
                  <a:schemeClr val="bg2"/>
                </a:solidFill>
              </a:rPr>
              <a:t>*</a:t>
            </a:r>
            <a:endParaRPr lang="ru-RU" altLang="ru-RU">
              <a:solidFill>
                <a:schemeClr val="bg2"/>
              </a:solidFill>
            </a:endParaRPr>
          </a:p>
        </p:txBody>
      </p:sp>
      <p:sp>
        <p:nvSpPr>
          <p:cNvPr id="36883" name="Text Box 31"/>
          <p:cNvSpPr txBox="1">
            <a:spLocks noChangeArrowheads="1"/>
          </p:cNvSpPr>
          <p:nvPr/>
        </p:nvSpPr>
        <p:spPr bwMode="auto">
          <a:xfrm>
            <a:off x="5257800" y="3657600"/>
            <a:ext cx="3352800" cy="304800"/>
          </a:xfrm>
          <a:prstGeom prst="rect">
            <a:avLst/>
          </a:prstGeom>
          <a:solidFill>
            <a:srgbClr val="FFFFFF"/>
          </a:solidFill>
          <a:ln w="9525">
            <a:noFill/>
            <a:miter lim="800000"/>
            <a:headEnd/>
            <a:tailEnd/>
          </a:ln>
        </p:spPr>
        <p:txBody>
          <a:bodyPr>
            <a:spAutoFit/>
          </a:bodyPr>
          <a:lstStyle/>
          <a:p>
            <a:pPr eaLnBrk="1" hangingPunct="1">
              <a:spcBef>
                <a:spcPct val="50000"/>
              </a:spcBef>
            </a:pPr>
            <a:r>
              <a:rPr lang="en-US" altLang="ru-RU" sz="1400" b="1">
                <a:solidFill>
                  <a:schemeClr val="bg2"/>
                </a:solidFill>
              </a:rPr>
              <a:t>Ascendent colon    Descendent colon</a:t>
            </a:r>
            <a:endParaRPr lang="ru-RU" altLang="ru-RU" sz="1400" b="1">
              <a:solidFill>
                <a:schemeClr val="bg2"/>
              </a:solidFill>
            </a:endParaRPr>
          </a:p>
        </p:txBody>
      </p:sp>
      <p:sp>
        <p:nvSpPr>
          <p:cNvPr id="36884" name="Text Box 32"/>
          <p:cNvSpPr txBox="1">
            <a:spLocks noChangeArrowheads="1"/>
          </p:cNvSpPr>
          <p:nvPr/>
        </p:nvSpPr>
        <p:spPr bwMode="auto">
          <a:xfrm>
            <a:off x="6477000" y="3868738"/>
            <a:ext cx="354013" cy="244475"/>
          </a:xfrm>
          <a:prstGeom prst="rect">
            <a:avLst/>
          </a:prstGeom>
          <a:noFill/>
          <a:ln w="9525">
            <a:noFill/>
            <a:miter lim="800000"/>
            <a:headEnd/>
            <a:tailEnd/>
          </a:ln>
        </p:spPr>
        <p:txBody>
          <a:bodyPr wrap="none">
            <a:spAutoFit/>
          </a:bodyPr>
          <a:lstStyle/>
          <a:p>
            <a:pPr eaLnBrk="1" hangingPunct="1"/>
            <a:r>
              <a:rPr lang="en-US" altLang="ru-RU" sz="1000" b="1">
                <a:solidFill>
                  <a:schemeClr val="bg2"/>
                </a:solidFill>
                <a:latin typeface="Arial" pitchFamily="34" charset="0"/>
              </a:rPr>
              <a:t>- C</a:t>
            </a:r>
            <a:endParaRPr lang="ru-RU" altLang="ru-RU" sz="1000" b="1">
              <a:solidFill>
                <a:schemeClr val="bg2"/>
              </a:solidFill>
              <a:latin typeface="Arial" pitchFamily="34" charset="0"/>
            </a:endParaRPr>
          </a:p>
        </p:txBody>
      </p:sp>
      <p:sp>
        <p:nvSpPr>
          <p:cNvPr id="36885" name="Text Box 33"/>
          <p:cNvSpPr txBox="1">
            <a:spLocks noChangeArrowheads="1"/>
          </p:cNvSpPr>
          <p:nvPr/>
        </p:nvSpPr>
        <p:spPr bwMode="auto">
          <a:xfrm>
            <a:off x="7010400" y="3886200"/>
            <a:ext cx="762000" cy="274638"/>
          </a:xfrm>
          <a:prstGeom prst="rect">
            <a:avLst/>
          </a:prstGeom>
          <a:noFill/>
          <a:ln w="9525">
            <a:noFill/>
            <a:miter lim="800000"/>
            <a:headEnd/>
            <a:tailEnd/>
          </a:ln>
        </p:spPr>
        <p:txBody>
          <a:bodyPr>
            <a:spAutoFit/>
          </a:bodyPr>
          <a:lstStyle/>
          <a:p>
            <a:pPr eaLnBrk="1" hangingPunct="1"/>
            <a:r>
              <a:rPr lang="en-US" altLang="ru-RU" sz="1200">
                <a:solidFill>
                  <a:schemeClr val="bg2"/>
                </a:solidFill>
                <a:latin typeface="Arial" pitchFamily="34" charset="0"/>
              </a:rPr>
              <a:t>- Mel</a:t>
            </a:r>
            <a:endParaRPr lang="ru-RU" altLang="ru-RU" sz="1200">
              <a:solidFill>
                <a:schemeClr val="bg2"/>
              </a:solidFill>
              <a:latin typeface="Arial" pitchFamily="34" charset="0"/>
            </a:endParaRPr>
          </a:p>
        </p:txBody>
      </p:sp>
      <p:pic>
        <p:nvPicPr>
          <p:cNvPr id="36886" name="Picture 21" descr="D:\POOJA\JGGR\EXTRA\JGGR PPT\Untitled.png"/>
          <p:cNvPicPr>
            <a:picLocks noChangeAspect="1" noChangeArrowheads="1"/>
          </p:cNvPicPr>
          <p:nvPr/>
        </p:nvPicPr>
        <p:blipFill>
          <a:blip r:embed="rId14"/>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37890" name="Picture 2" descr="1"/>
          <p:cNvPicPr>
            <a:picLocks noGrp="1" noChangeAspect="1" noChangeArrowheads="1"/>
          </p:cNvPicPr>
          <p:nvPr>
            <p:ph sz="quarter" idx="4294967295"/>
          </p:nvPr>
        </p:nvPicPr>
        <p:blipFill>
          <a:blip r:embed="rId2">
            <a:lum bright="24000" contrast="24000"/>
          </a:blip>
          <a:srcRect l="10829" t="4007" r="10771" b="19632"/>
          <a:stretch>
            <a:fillRect/>
          </a:stretch>
        </p:blipFill>
        <p:spPr>
          <a:xfrm>
            <a:off x="0" y="2344738"/>
            <a:ext cx="2590800" cy="1862137"/>
          </a:xfrm>
          <a:ln>
            <a:solidFill>
              <a:schemeClr val="bg2"/>
            </a:solidFill>
          </a:ln>
        </p:spPr>
      </p:pic>
      <p:sp>
        <p:nvSpPr>
          <p:cNvPr id="37891" name="Line 3"/>
          <p:cNvSpPr>
            <a:spLocks noChangeShapeType="1"/>
          </p:cNvSpPr>
          <p:nvPr/>
        </p:nvSpPr>
        <p:spPr bwMode="auto">
          <a:xfrm>
            <a:off x="914400" y="3276600"/>
            <a:ext cx="7775575" cy="0"/>
          </a:xfrm>
          <a:prstGeom prst="line">
            <a:avLst/>
          </a:prstGeom>
          <a:noFill/>
          <a:ln w="9525">
            <a:noFill/>
            <a:round/>
            <a:headEnd/>
            <a:tailEnd/>
          </a:ln>
        </p:spPr>
        <p:txBody>
          <a:bodyPr/>
          <a:lstStyle/>
          <a:p>
            <a:endParaRPr lang="en-US"/>
          </a:p>
        </p:txBody>
      </p:sp>
      <p:sp>
        <p:nvSpPr>
          <p:cNvPr id="37892" name="Line 4"/>
          <p:cNvSpPr>
            <a:spLocks noChangeShapeType="1"/>
          </p:cNvSpPr>
          <p:nvPr/>
        </p:nvSpPr>
        <p:spPr bwMode="auto">
          <a:xfrm>
            <a:off x="4648200" y="0"/>
            <a:ext cx="0" cy="6858000"/>
          </a:xfrm>
          <a:prstGeom prst="line">
            <a:avLst/>
          </a:prstGeom>
          <a:noFill/>
          <a:ln w="9525">
            <a:noFill/>
            <a:round/>
            <a:headEnd/>
            <a:tailEnd/>
          </a:ln>
        </p:spPr>
        <p:txBody>
          <a:bodyPr/>
          <a:lstStyle/>
          <a:p>
            <a:endParaRPr lang="en-US"/>
          </a:p>
        </p:txBody>
      </p:sp>
      <p:pic>
        <p:nvPicPr>
          <p:cNvPr id="37893" name="Picture 5" descr="5"/>
          <p:cNvPicPr>
            <a:picLocks noChangeAspect="1" noChangeArrowheads="1"/>
          </p:cNvPicPr>
          <p:nvPr/>
        </p:nvPicPr>
        <p:blipFill>
          <a:blip r:embed="rId3"/>
          <a:srcRect/>
          <a:stretch>
            <a:fillRect/>
          </a:stretch>
        </p:blipFill>
        <p:spPr bwMode="auto">
          <a:xfrm>
            <a:off x="441325" y="4375150"/>
            <a:ext cx="1936750" cy="1419225"/>
          </a:xfrm>
          <a:prstGeom prst="rect">
            <a:avLst/>
          </a:prstGeom>
          <a:noFill/>
          <a:ln w="9525">
            <a:solidFill>
              <a:schemeClr val="bg2"/>
            </a:solidFill>
            <a:miter lim="800000"/>
            <a:headEnd/>
            <a:tailEnd/>
          </a:ln>
        </p:spPr>
      </p:pic>
      <p:pic>
        <p:nvPicPr>
          <p:cNvPr id="37894" name="Picture 6" descr="График%20(МДА)"/>
          <p:cNvPicPr>
            <a:picLocks noChangeAspect="1" noChangeArrowheads="1"/>
          </p:cNvPicPr>
          <p:nvPr/>
        </p:nvPicPr>
        <p:blipFill>
          <a:blip r:embed="rId4"/>
          <a:srcRect/>
          <a:stretch>
            <a:fillRect/>
          </a:stretch>
        </p:blipFill>
        <p:spPr bwMode="auto">
          <a:xfrm>
            <a:off x="5073650" y="4370388"/>
            <a:ext cx="3079750" cy="2335212"/>
          </a:xfrm>
          <a:prstGeom prst="rect">
            <a:avLst/>
          </a:prstGeom>
          <a:noFill/>
          <a:ln w="9525">
            <a:solidFill>
              <a:srgbClr val="003366"/>
            </a:solidFill>
            <a:miter lim="800000"/>
            <a:headEnd/>
            <a:tailEnd/>
          </a:ln>
        </p:spPr>
      </p:pic>
      <p:sp>
        <p:nvSpPr>
          <p:cNvPr id="37895" name="Text Box 8"/>
          <p:cNvSpPr txBox="1">
            <a:spLocks noChangeArrowheads="1"/>
          </p:cNvSpPr>
          <p:nvPr/>
        </p:nvSpPr>
        <p:spPr bwMode="auto">
          <a:xfrm>
            <a:off x="441325" y="1155700"/>
            <a:ext cx="8153400" cy="769938"/>
          </a:xfrm>
          <a:prstGeom prst="rect">
            <a:avLst/>
          </a:prstGeom>
          <a:solidFill>
            <a:schemeClr val="tx2"/>
          </a:solidFill>
          <a:ln w="9525">
            <a:solidFill>
              <a:srgbClr val="990000"/>
            </a:solidFill>
            <a:miter lim="800000"/>
            <a:headEnd/>
            <a:tailEnd/>
          </a:ln>
        </p:spPr>
        <p:txBody>
          <a:bodyPr>
            <a:spAutoFit/>
          </a:bodyPr>
          <a:lstStyle/>
          <a:p>
            <a:pPr algn="ctr" eaLnBrk="1" hangingPunct="1">
              <a:spcBef>
                <a:spcPct val="50000"/>
              </a:spcBef>
            </a:pPr>
            <a:r>
              <a:rPr lang="en-US" altLang="ru-RU" sz="2200" b="1">
                <a:solidFill>
                  <a:srgbClr val="660033"/>
                </a:solidFill>
                <a:latin typeface="Arial" pitchFamily="34" charset="0"/>
              </a:rPr>
              <a:t>Effect of melatonin on urethan-induced lung carcinogenesis in mice</a:t>
            </a:r>
            <a:endParaRPr lang="ru-RU" altLang="ru-RU" sz="2200" b="1">
              <a:solidFill>
                <a:srgbClr val="660033"/>
              </a:solidFill>
              <a:latin typeface="Arial" pitchFamily="34" charset="0"/>
            </a:endParaRPr>
          </a:p>
        </p:txBody>
      </p:sp>
      <p:pic>
        <p:nvPicPr>
          <p:cNvPr id="37896" name="Picture 9" descr="16"/>
          <p:cNvPicPr>
            <a:picLocks noChangeAspect="1" noChangeArrowheads="1"/>
          </p:cNvPicPr>
          <p:nvPr/>
        </p:nvPicPr>
        <p:blipFill>
          <a:blip r:embed="rId5"/>
          <a:srcRect/>
          <a:stretch>
            <a:fillRect/>
          </a:stretch>
        </p:blipFill>
        <p:spPr bwMode="auto">
          <a:xfrm>
            <a:off x="3041650" y="5184775"/>
            <a:ext cx="1760538" cy="1292225"/>
          </a:xfrm>
          <a:prstGeom prst="rect">
            <a:avLst/>
          </a:prstGeom>
          <a:noFill/>
          <a:ln w="9525">
            <a:solidFill>
              <a:schemeClr val="bg2"/>
            </a:solidFill>
            <a:miter lim="800000"/>
            <a:headEnd/>
            <a:tailEnd/>
          </a:ln>
        </p:spPr>
      </p:pic>
      <p:sp>
        <p:nvSpPr>
          <p:cNvPr id="37897" name="Text Box 10"/>
          <p:cNvSpPr txBox="1">
            <a:spLocks noChangeArrowheads="1"/>
          </p:cNvSpPr>
          <p:nvPr/>
        </p:nvSpPr>
        <p:spPr bwMode="auto">
          <a:xfrm>
            <a:off x="3384550" y="4748213"/>
            <a:ext cx="1074738" cy="336550"/>
          </a:xfrm>
          <a:prstGeom prst="rect">
            <a:avLst/>
          </a:prstGeom>
          <a:noFill/>
          <a:ln w="9525">
            <a:noFill/>
            <a:miter lim="800000"/>
            <a:headEnd/>
            <a:tailEnd/>
          </a:ln>
        </p:spPr>
        <p:txBody>
          <a:bodyPr wrap="none">
            <a:spAutoFit/>
          </a:bodyPr>
          <a:lstStyle/>
          <a:p>
            <a:pPr eaLnBrk="1" hangingPunct="1"/>
            <a:r>
              <a:rPr lang="en-US" altLang="ru-RU" sz="1600" b="1">
                <a:solidFill>
                  <a:schemeClr val="folHlink"/>
                </a:solidFill>
                <a:latin typeface="Arial" pitchFamily="34" charset="0"/>
              </a:rPr>
              <a:t>adenoma</a:t>
            </a:r>
            <a:endParaRPr lang="ru-RU" altLang="ru-RU" sz="1600" b="1">
              <a:solidFill>
                <a:schemeClr val="folHlink"/>
              </a:solidFill>
              <a:latin typeface="Arial" pitchFamily="34" charset="0"/>
            </a:endParaRPr>
          </a:p>
        </p:txBody>
      </p:sp>
      <p:sp>
        <p:nvSpPr>
          <p:cNvPr id="37898" name="Text Box 11"/>
          <p:cNvSpPr txBox="1">
            <a:spLocks noChangeArrowheads="1"/>
          </p:cNvSpPr>
          <p:nvPr/>
        </p:nvSpPr>
        <p:spPr bwMode="auto">
          <a:xfrm>
            <a:off x="327025" y="5630863"/>
            <a:ext cx="815975" cy="457200"/>
          </a:xfrm>
          <a:prstGeom prst="rect">
            <a:avLst/>
          </a:prstGeom>
          <a:noFill/>
          <a:ln w="9525">
            <a:noFill/>
            <a:miter lim="800000"/>
            <a:headEnd/>
            <a:tailEnd/>
          </a:ln>
        </p:spPr>
        <p:txBody>
          <a:bodyPr>
            <a:spAutoFit/>
          </a:bodyPr>
          <a:lstStyle/>
          <a:p>
            <a:pPr eaLnBrk="1" hangingPunct="1">
              <a:spcBef>
                <a:spcPct val="50000"/>
              </a:spcBef>
            </a:pPr>
            <a:endParaRPr lang="ru-RU" altLang="ru-RU"/>
          </a:p>
        </p:txBody>
      </p:sp>
      <p:sp>
        <p:nvSpPr>
          <p:cNvPr id="37899" name="Text Box 12"/>
          <p:cNvSpPr txBox="1">
            <a:spLocks noChangeArrowheads="1"/>
          </p:cNvSpPr>
          <p:nvPr/>
        </p:nvSpPr>
        <p:spPr bwMode="auto">
          <a:xfrm>
            <a:off x="304800" y="5791200"/>
            <a:ext cx="2209800" cy="336550"/>
          </a:xfrm>
          <a:prstGeom prst="rect">
            <a:avLst/>
          </a:prstGeom>
          <a:noFill/>
          <a:ln w="9525">
            <a:noFill/>
            <a:miter lim="800000"/>
            <a:headEnd/>
            <a:tailEnd/>
          </a:ln>
        </p:spPr>
        <p:txBody>
          <a:bodyPr>
            <a:spAutoFit/>
          </a:bodyPr>
          <a:lstStyle/>
          <a:p>
            <a:pPr eaLnBrk="1" hangingPunct="1">
              <a:spcBef>
                <a:spcPct val="50000"/>
              </a:spcBef>
            </a:pPr>
            <a:r>
              <a:rPr lang="en-US" altLang="ru-RU" sz="1600" b="1">
                <a:latin typeface="Arial" pitchFamily="34" charset="0"/>
              </a:rPr>
              <a:t>adenocarcinoma</a:t>
            </a:r>
            <a:endParaRPr lang="ru-RU" altLang="ru-RU" sz="1600" b="1">
              <a:latin typeface="Arial" pitchFamily="34" charset="0"/>
            </a:endParaRPr>
          </a:p>
        </p:txBody>
      </p:sp>
      <p:pic>
        <p:nvPicPr>
          <p:cNvPr id="37900" name="Picture 13" descr="Число%20опухолей"/>
          <p:cNvPicPr>
            <a:picLocks noChangeAspect="1" noChangeArrowheads="1"/>
          </p:cNvPicPr>
          <p:nvPr/>
        </p:nvPicPr>
        <p:blipFill>
          <a:blip r:embed="rId6"/>
          <a:srcRect/>
          <a:stretch>
            <a:fillRect/>
          </a:stretch>
        </p:blipFill>
        <p:spPr bwMode="auto">
          <a:xfrm>
            <a:off x="4975225" y="1981200"/>
            <a:ext cx="3276600" cy="2389188"/>
          </a:xfrm>
          <a:prstGeom prst="rect">
            <a:avLst/>
          </a:prstGeom>
          <a:noFill/>
          <a:ln w="9525">
            <a:solidFill>
              <a:schemeClr val="bg2"/>
            </a:solidFill>
            <a:miter lim="800000"/>
            <a:headEnd/>
            <a:tailEnd/>
          </a:ln>
        </p:spPr>
      </p:pic>
      <p:sp>
        <p:nvSpPr>
          <p:cNvPr id="37901" name="Rectangle 14"/>
          <p:cNvSpPr>
            <a:spLocks noChangeArrowheads="1"/>
          </p:cNvSpPr>
          <p:nvPr/>
        </p:nvSpPr>
        <p:spPr bwMode="auto">
          <a:xfrm>
            <a:off x="5638800" y="6172200"/>
            <a:ext cx="622300" cy="304800"/>
          </a:xfrm>
          <a:prstGeom prst="rect">
            <a:avLst/>
          </a:prstGeom>
          <a:noFill/>
          <a:ln w="9525">
            <a:noFill/>
            <a:miter lim="800000"/>
            <a:headEnd/>
            <a:tailEnd/>
          </a:ln>
        </p:spPr>
        <p:txBody>
          <a:bodyPr>
            <a:spAutoFit/>
          </a:bodyPr>
          <a:lstStyle/>
          <a:p>
            <a:r>
              <a:rPr lang="ru-RU" altLang="ru-RU" sz="1400" b="1">
                <a:solidFill>
                  <a:srgbClr val="660033"/>
                </a:solidFill>
                <a:latin typeface="Arial" pitchFamily="34" charset="0"/>
              </a:rPr>
              <a:t>МДА</a:t>
            </a:r>
          </a:p>
        </p:txBody>
      </p:sp>
      <p:sp>
        <p:nvSpPr>
          <p:cNvPr id="37902" name="Text Box 15"/>
          <p:cNvSpPr txBox="1">
            <a:spLocks noChangeArrowheads="1"/>
          </p:cNvSpPr>
          <p:nvPr/>
        </p:nvSpPr>
        <p:spPr bwMode="auto">
          <a:xfrm>
            <a:off x="76200" y="6477000"/>
            <a:ext cx="2590800" cy="703263"/>
          </a:xfrm>
          <a:prstGeom prst="rect">
            <a:avLst/>
          </a:prstGeom>
          <a:noFill/>
          <a:ln w="9525">
            <a:noFill/>
            <a:miter lim="800000"/>
            <a:headEnd/>
            <a:tailEnd/>
          </a:ln>
        </p:spPr>
        <p:txBody>
          <a:bodyPr>
            <a:spAutoFit/>
          </a:bodyPr>
          <a:lstStyle/>
          <a:p>
            <a:pPr eaLnBrk="1" hangingPunct="1">
              <a:spcBef>
                <a:spcPct val="50000"/>
              </a:spcBef>
            </a:pPr>
            <a:r>
              <a:rPr lang="en-US" altLang="ru-RU" sz="1600" b="1" i="1">
                <a:latin typeface="Arial" pitchFamily="34" charset="0"/>
              </a:rPr>
              <a:t>Vesnushkin et al.2007</a:t>
            </a:r>
          </a:p>
          <a:p>
            <a:pPr eaLnBrk="1" hangingPunct="1">
              <a:spcBef>
                <a:spcPct val="50000"/>
              </a:spcBef>
            </a:pPr>
            <a:endParaRPr lang="ru-RU" altLang="ru-RU" sz="1600" b="1" i="1">
              <a:latin typeface="Arial" pitchFamily="34" charset="0"/>
            </a:endParaRPr>
          </a:p>
        </p:txBody>
      </p:sp>
      <p:pic>
        <p:nvPicPr>
          <p:cNvPr id="37903" name="Picture 5" descr="D:\POOJA\JGGR\EXTRA\JGGR PPT\Untitled.png"/>
          <p:cNvPicPr>
            <a:picLocks noChangeAspect="1" noChangeArrowheads="1"/>
          </p:cNvPicPr>
          <p:nvPr/>
        </p:nvPicPr>
        <p:blipFill>
          <a:blip r:embed="rId7"/>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00FF00"/>
            </a:gs>
            <a:gs pos="100000">
              <a:srgbClr val="007600"/>
            </a:gs>
          </a:gsLst>
          <a:lin ang="5400000" scaled="1"/>
        </a:gradFill>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914400" y="3352800"/>
            <a:ext cx="7775575" cy="0"/>
          </a:xfrm>
          <a:prstGeom prst="line">
            <a:avLst/>
          </a:prstGeom>
          <a:noFill/>
          <a:ln w="9525">
            <a:solidFill>
              <a:srgbClr val="B2B2B2"/>
            </a:solidFill>
            <a:round/>
            <a:headEnd/>
            <a:tailEnd/>
          </a:ln>
        </p:spPr>
        <p:txBody>
          <a:bodyPr/>
          <a:lstStyle/>
          <a:p>
            <a:endParaRPr lang="en-US"/>
          </a:p>
        </p:txBody>
      </p:sp>
      <p:sp>
        <p:nvSpPr>
          <p:cNvPr id="38915" name="Line 3"/>
          <p:cNvSpPr>
            <a:spLocks noChangeShapeType="1"/>
          </p:cNvSpPr>
          <p:nvPr/>
        </p:nvSpPr>
        <p:spPr bwMode="auto">
          <a:xfrm>
            <a:off x="4648200" y="0"/>
            <a:ext cx="0" cy="6858000"/>
          </a:xfrm>
          <a:prstGeom prst="line">
            <a:avLst/>
          </a:prstGeom>
          <a:noFill/>
          <a:ln w="9525">
            <a:solidFill>
              <a:srgbClr val="B2B2B2"/>
            </a:solidFill>
            <a:round/>
            <a:headEnd/>
            <a:tailEnd/>
          </a:ln>
        </p:spPr>
        <p:txBody>
          <a:bodyPr/>
          <a:lstStyle/>
          <a:p>
            <a:endParaRPr lang="en-US"/>
          </a:p>
        </p:txBody>
      </p:sp>
      <p:sp>
        <p:nvSpPr>
          <p:cNvPr id="46084" name="Rectangle 4"/>
          <p:cNvSpPr>
            <a:spLocks noGrp="1" noChangeArrowheads="1"/>
          </p:cNvSpPr>
          <p:nvPr>
            <p:ph type="title" idx="4294967295"/>
          </p:nvPr>
        </p:nvSpPr>
        <p:spPr>
          <a:xfrm>
            <a:off x="1828800" y="1255266"/>
            <a:ext cx="7315200" cy="775147"/>
          </a:xfrm>
          <a:solidFill>
            <a:srgbClr val="FFCC66"/>
          </a:solidFill>
          <a:ln>
            <a:solidFill>
              <a:srgbClr val="660033"/>
            </a:solidFill>
            <a:miter lim="800000"/>
            <a:headEnd/>
            <a:tailEnd/>
          </a:ln>
        </p:spPr>
        <p:txBody>
          <a:bodyPr>
            <a:normAutofit fontScale="90000"/>
          </a:bodyPr>
          <a:lstStyle/>
          <a:p>
            <a:pPr marL="484632" indent="0" eaLnBrk="1" fontAlgn="auto" hangingPunct="1">
              <a:spcAft>
                <a:spcPts val="0"/>
              </a:spcAft>
              <a:defRPr/>
            </a:pPr>
            <a:r>
              <a:rPr lang="en-US" altLang="ru-RU" sz="2500" b="1" dirty="0" smtClean="0">
                <a:solidFill>
                  <a:schemeClr val="bg2"/>
                </a:solidFill>
              </a:rPr>
              <a:t>Effect of melatonin on </a:t>
            </a:r>
            <a:r>
              <a:rPr lang="en-US" altLang="ru-RU" sz="2500" b="1" dirty="0" err="1" smtClean="0">
                <a:solidFill>
                  <a:schemeClr val="bg2"/>
                </a:solidFill>
              </a:rPr>
              <a:t>benzo</a:t>
            </a:r>
            <a:r>
              <a:rPr lang="en-US" altLang="ru-RU" sz="2500" b="1" dirty="0" smtClean="0">
                <a:solidFill>
                  <a:schemeClr val="bg2"/>
                </a:solidFill>
              </a:rPr>
              <a:t>(a)</a:t>
            </a:r>
            <a:r>
              <a:rPr lang="en-US" altLang="ru-RU" sz="2500" b="1" dirty="0" err="1" smtClean="0">
                <a:solidFill>
                  <a:schemeClr val="bg2"/>
                </a:solidFill>
              </a:rPr>
              <a:t>pyrene</a:t>
            </a:r>
            <a:r>
              <a:rPr lang="en-US" altLang="ru-RU" sz="2500" b="1" dirty="0" smtClean="0">
                <a:solidFill>
                  <a:schemeClr val="bg2"/>
                </a:solidFill>
              </a:rPr>
              <a:t>-induced  skin carcinogenesis in mice</a:t>
            </a:r>
            <a:endParaRPr lang="ru-RU" altLang="ru-RU" sz="2500" b="1" dirty="0" smtClean="0">
              <a:solidFill>
                <a:schemeClr val="bg2"/>
              </a:solidFill>
            </a:endParaRPr>
          </a:p>
        </p:txBody>
      </p:sp>
      <p:pic>
        <p:nvPicPr>
          <p:cNvPr id="38917" name="Picture 5" descr="27"/>
          <p:cNvPicPr>
            <a:picLocks noGrp="1" noChangeAspect="1" noChangeArrowheads="1"/>
          </p:cNvPicPr>
          <p:nvPr>
            <p:ph sz="half" idx="4294967295"/>
          </p:nvPr>
        </p:nvPicPr>
        <p:blipFill>
          <a:blip r:embed="rId3"/>
          <a:srcRect/>
          <a:stretch>
            <a:fillRect/>
          </a:stretch>
        </p:blipFill>
        <p:spPr>
          <a:xfrm>
            <a:off x="-33338" y="2868613"/>
            <a:ext cx="2206626" cy="1655762"/>
          </a:xfrm>
          <a:ln>
            <a:solidFill>
              <a:schemeClr val="bg2"/>
            </a:solidFill>
          </a:ln>
        </p:spPr>
      </p:pic>
      <p:pic>
        <p:nvPicPr>
          <p:cNvPr id="38918" name="Picture 6" descr="40"/>
          <p:cNvPicPr>
            <a:picLocks noGrp="1" noChangeAspect="1" noChangeArrowheads="1"/>
          </p:cNvPicPr>
          <p:nvPr>
            <p:ph sz="quarter" idx="4294967295"/>
          </p:nvPr>
        </p:nvPicPr>
        <p:blipFill>
          <a:blip r:embed="rId4"/>
          <a:srcRect/>
          <a:stretch>
            <a:fillRect/>
          </a:stretch>
        </p:blipFill>
        <p:spPr>
          <a:xfrm>
            <a:off x="0" y="4419600"/>
            <a:ext cx="2641600" cy="1981200"/>
          </a:xfrm>
          <a:ln>
            <a:solidFill>
              <a:schemeClr val="bg2"/>
            </a:solidFill>
          </a:ln>
        </p:spPr>
      </p:pic>
      <p:graphicFrame>
        <p:nvGraphicFramePr>
          <p:cNvPr id="38919" name="Object 9"/>
          <p:cNvGraphicFramePr>
            <a:graphicFrameLocks noGrp="1" noChangeAspect="1"/>
          </p:cNvGraphicFramePr>
          <p:nvPr>
            <p:ph sz="quarter" idx="4294967295"/>
          </p:nvPr>
        </p:nvGraphicFramePr>
        <p:xfrm>
          <a:off x="6403975" y="4191000"/>
          <a:ext cx="2740025" cy="1785938"/>
        </p:xfrm>
        <a:graphic>
          <a:graphicData uri="http://schemas.openxmlformats.org/presentationml/2006/ole">
            <mc:AlternateContent xmlns:mc="http://schemas.openxmlformats.org/markup-compatibility/2006">
              <mc:Choice xmlns:v="urn:schemas-microsoft-com:vml" Requires="v">
                <p:oleObj spid="_x0000_s38937" name="Диаграмма" r:id="rId5" imgW="4324287" imgH="2905138" progId="MSGraph.Chart.8">
                  <p:embed/>
                </p:oleObj>
              </mc:Choice>
              <mc:Fallback>
                <p:oleObj name="Диаграмма" r:id="rId5" imgW="4324287" imgH="2905138" progId="MSGraph.Chart.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975" y="4191000"/>
                        <a:ext cx="2740025" cy="1785938"/>
                      </a:xfrm>
                      <a:prstGeom prst="rect">
                        <a:avLst/>
                      </a:prstGeom>
                      <a:solidFill>
                        <a:schemeClr val="tx1"/>
                      </a:solidFill>
                      <a:ln w="9525">
                        <a:solidFill>
                          <a:schemeClr val="bg2"/>
                        </a:solidFill>
                        <a:miter lim="800000"/>
                        <a:headEnd/>
                        <a:tailEnd/>
                      </a:ln>
                    </p:spPr>
                  </p:pic>
                </p:oleObj>
              </mc:Fallback>
            </mc:AlternateContent>
          </a:graphicData>
        </a:graphic>
      </p:graphicFrame>
      <p:pic>
        <p:nvPicPr>
          <p:cNvPr id="38920" name="Picture 7" descr="График%20(число%20животных%20с%20опухолями)"/>
          <p:cNvPicPr>
            <a:picLocks noChangeAspect="1" noChangeArrowheads="1"/>
          </p:cNvPicPr>
          <p:nvPr/>
        </p:nvPicPr>
        <p:blipFill>
          <a:blip r:embed="rId7"/>
          <a:srcRect/>
          <a:stretch>
            <a:fillRect/>
          </a:stretch>
        </p:blipFill>
        <p:spPr bwMode="auto">
          <a:xfrm>
            <a:off x="2832100" y="2181225"/>
            <a:ext cx="3384550" cy="2343150"/>
          </a:xfrm>
          <a:prstGeom prst="rect">
            <a:avLst/>
          </a:prstGeom>
          <a:noFill/>
          <a:ln w="9525">
            <a:solidFill>
              <a:schemeClr val="bg2"/>
            </a:solidFill>
            <a:miter lim="800000"/>
            <a:headEnd/>
            <a:tailEnd/>
          </a:ln>
        </p:spPr>
      </p:pic>
      <p:pic>
        <p:nvPicPr>
          <p:cNvPr id="38921" name="Picture 8" descr="38"/>
          <p:cNvPicPr>
            <a:picLocks noChangeAspect="1" noChangeArrowheads="1"/>
          </p:cNvPicPr>
          <p:nvPr/>
        </p:nvPicPr>
        <p:blipFill>
          <a:blip r:embed="rId8"/>
          <a:srcRect/>
          <a:stretch>
            <a:fillRect/>
          </a:stretch>
        </p:blipFill>
        <p:spPr bwMode="auto">
          <a:xfrm>
            <a:off x="228600" y="1752600"/>
            <a:ext cx="1944688" cy="1458913"/>
          </a:xfrm>
          <a:prstGeom prst="rect">
            <a:avLst/>
          </a:prstGeom>
          <a:noFill/>
          <a:ln w="9525">
            <a:solidFill>
              <a:schemeClr val="bg2"/>
            </a:solidFill>
            <a:miter lim="800000"/>
            <a:headEnd/>
            <a:tailEnd/>
          </a:ln>
        </p:spPr>
      </p:pic>
      <p:pic>
        <p:nvPicPr>
          <p:cNvPr id="38922" name="Picture 10" descr="График%20(МДА)"/>
          <p:cNvPicPr>
            <a:picLocks noChangeAspect="1" noChangeArrowheads="1"/>
          </p:cNvPicPr>
          <p:nvPr/>
        </p:nvPicPr>
        <p:blipFill>
          <a:blip r:embed="rId9"/>
          <a:srcRect/>
          <a:stretch>
            <a:fillRect/>
          </a:stretch>
        </p:blipFill>
        <p:spPr bwMode="auto">
          <a:xfrm>
            <a:off x="6475413" y="4286250"/>
            <a:ext cx="2592387" cy="2003425"/>
          </a:xfrm>
          <a:prstGeom prst="rect">
            <a:avLst/>
          </a:prstGeom>
          <a:noFill/>
          <a:ln w="9525">
            <a:solidFill>
              <a:schemeClr val="bg2"/>
            </a:solidFill>
            <a:miter lim="800000"/>
            <a:headEnd/>
            <a:tailEnd/>
          </a:ln>
        </p:spPr>
      </p:pic>
      <p:sp>
        <p:nvSpPr>
          <p:cNvPr id="38923" name="Text Box 11"/>
          <p:cNvSpPr txBox="1">
            <a:spLocks noChangeArrowheads="1"/>
          </p:cNvSpPr>
          <p:nvPr/>
        </p:nvSpPr>
        <p:spPr bwMode="auto">
          <a:xfrm>
            <a:off x="3733800" y="6172200"/>
            <a:ext cx="1428750" cy="336550"/>
          </a:xfrm>
          <a:prstGeom prst="rect">
            <a:avLst/>
          </a:prstGeom>
          <a:solidFill>
            <a:schemeClr val="tx1"/>
          </a:solidFill>
          <a:ln w="9525">
            <a:noFill/>
            <a:miter lim="800000"/>
            <a:headEnd/>
            <a:tailEnd/>
          </a:ln>
        </p:spPr>
        <p:txBody>
          <a:bodyPr wrap="none">
            <a:spAutoFit/>
          </a:bodyPr>
          <a:lstStyle/>
          <a:p>
            <a:pPr eaLnBrk="1" hangingPunct="1"/>
            <a:r>
              <a:rPr lang="en-US" altLang="ru-RU" sz="1600" b="1">
                <a:solidFill>
                  <a:srgbClr val="660033"/>
                </a:solidFill>
                <a:latin typeface="Arial" pitchFamily="34" charset="0"/>
              </a:rPr>
              <a:t>Mitotic index</a:t>
            </a:r>
            <a:endParaRPr lang="ru-RU" altLang="ru-RU" sz="1600" b="1">
              <a:solidFill>
                <a:srgbClr val="660033"/>
              </a:solidFill>
              <a:latin typeface="Arial" pitchFamily="34" charset="0"/>
            </a:endParaRPr>
          </a:p>
        </p:txBody>
      </p:sp>
      <p:sp>
        <p:nvSpPr>
          <p:cNvPr id="38924" name="Text Box 12"/>
          <p:cNvSpPr txBox="1">
            <a:spLocks noChangeArrowheads="1"/>
          </p:cNvSpPr>
          <p:nvPr/>
        </p:nvSpPr>
        <p:spPr bwMode="auto">
          <a:xfrm>
            <a:off x="7391400" y="6324600"/>
            <a:ext cx="646113" cy="336550"/>
          </a:xfrm>
          <a:prstGeom prst="rect">
            <a:avLst/>
          </a:prstGeom>
          <a:solidFill>
            <a:schemeClr val="tx1"/>
          </a:solidFill>
          <a:ln w="9525">
            <a:noFill/>
            <a:miter lim="800000"/>
            <a:headEnd/>
            <a:tailEnd/>
          </a:ln>
        </p:spPr>
        <p:txBody>
          <a:bodyPr wrap="none">
            <a:spAutoFit/>
          </a:bodyPr>
          <a:lstStyle/>
          <a:p>
            <a:pPr eaLnBrk="1" hangingPunct="1"/>
            <a:r>
              <a:rPr lang="en-US" altLang="ru-RU" sz="1600" b="1">
                <a:solidFill>
                  <a:srgbClr val="660033"/>
                </a:solidFill>
                <a:latin typeface="Arial" pitchFamily="34" charset="0"/>
              </a:rPr>
              <a:t>MDA</a:t>
            </a:r>
            <a:endParaRPr lang="ru-RU" altLang="ru-RU" sz="1600" b="1">
              <a:solidFill>
                <a:srgbClr val="660033"/>
              </a:solidFill>
              <a:latin typeface="Arial" pitchFamily="34" charset="0"/>
            </a:endParaRPr>
          </a:p>
        </p:txBody>
      </p:sp>
      <p:sp>
        <p:nvSpPr>
          <p:cNvPr id="38925" name="Text Box 13"/>
          <p:cNvSpPr txBox="1">
            <a:spLocks noChangeArrowheads="1"/>
          </p:cNvSpPr>
          <p:nvPr/>
        </p:nvSpPr>
        <p:spPr bwMode="auto">
          <a:xfrm>
            <a:off x="304800" y="6521450"/>
            <a:ext cx="2590800" cy="336550"/>
          </a:xfrm>
          <a:prstGeom prst="rect">
            <a:avLst/>
          </a:prstGeom>
          <a:noFill/>
          <a:ln w="9525">
            <a:noFill/>
            <a:miter lim="800000"/>
            <a:headEnd/>
            <a:tailEnd/>
          </a:ln>
        </p:spPr>
        <p:txBody>
          <a:bodyPr>
            <a:spAutoFit/>
          </a:bodyPr>
          <a:lstStyle/>
          <a:p>
            <a:pPr eaLnBrk="1" hangingPunct="1">
              <a:spcBef>
                <a:spcPct val="50000"/>
              </a:spcBef>
            </a:pPr>
            <a:r>
              <a:rPr lang="en-US" altLang="ru-RU" sz="1600" b="1" i="1">
                <a:latin typeface="Arial" pitchFamily="34" charset="0"/>
              </a:rPr>
              <a:t>Vesnushkin et al;. 2007</a:t>
            </a:r>
            <a:endParaRPr lang="ru-RU" altLang="ru-RU" sz="1600" b="1" i="1">
              <a:latin typeface="Arial" pitchFamily="34" charset="0"/>
            </a:endParaRPr>
          </a:p>
        </p:txBody>
      </p:sp>
      <p:pic>
        <p:nvPicPr>
          <p:cNvPr id="38926" name="Picture 5" descr="D:\POOJA\JGGR\EXTRA\JGGR PPT\Untitled.png"/>
          <p:cNvPicPr>
            <a:picLocks noChangeAspect="1" noChangeArrowheads="1"/>
          </p:cNvPicPr>
          <p:nvPr/>
        </p:nvPicPr>
        <p:blipFill>
          <a:blip r:embed="rId10"/>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chemeClr val="accent1"/>
            </a:gs>
            <a:gs pos="100000">
              <a:schemeClr val="accent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9938" name="Line 2"/>
          <p:cNvSpPr>
            <a:spLocks noChangeShapeType="1"/>
          </p:cNvSpPr>
          <p:nvPr/>
        </p:nvSpPr>
        <p:spPr bwMode="auto">
          <a:xfrm>
            <a:off x="914400" y="3352800"/>
            <a:ext cx="7775575" cy="0"/>
          </a:xfrm>
          <a:prstGeom prst="line">
            <a:avLst/>
          </a:prstGeom>
          <a:noFill/>
          <a:ln w="9525">
            <a:noFill/>
            <a:round/>
            <a:headEnd/>
            <a:tailEnd/>
          </a:ln>
        </p:spPr>
        <p:txBody>
          <a:bodyPr/>
          <a:lstStyle/>
          <a:p>
            <a:endParaRPr lang="en-US"/>
          </a:p>
        </p:txBody>
      </p:sp>
      <p:sp>
        <p:nvSpPr>
          <p:cNvPr id="39939" name="Line 3"/>
          <p:cNvSpPr>
            <a:spLocks noChangeShapeType="1"/>
          </p:cNvSpPr>
          <p:nvPr/>
        </p:nvSpPr>
        <p:spPr bwMode="auto">
          <a:xfrm>
            <a:off x="4648200" y="0"/>
            <a:ext cx="0" cy="6858000"/>
          </a:xfrm>
          <a:prstGeom prst="line">
            <a:avLst/>
          </a:prstGeom>
          <a:noFill/>
          <a:ln w="9525">
            <a:noFill/>
            <a:round/>
            <a:headEnd/>
            <a:tailEnd/>
          </a:ln>
        </p:spPr>
        <p:txBody>
          <a:bodyPr/>
          <a:lstStyle/>
          <a:p>
            <a:endParaRPr lang="en-US"/>
          </a:p>
        </p:txBody>
      </p:sp>
      <p:pic>
        <p:nvPicPr>
          <p:cNvPr id="39940" name="Picture 4" descr="19"/>
          <p:cNvPicPr>
            <a:picLocks noGrp="1" noChangeAspect="1" noChangeArrowheads="1"/>
          </p:cNvPicPr>
          <p:nvPr>
            <p:ph sz="quarter" idx="1"/>
          </p:nvPr>
        </p:nvPicPr>
        <p:blipFill>
          <a:blip r:embed="rId2"/>
          <a:srcRect l="7315"/>
          <a:stretch>
            <a:fillRect/>
          </a:stretch>
        </p:blipFill>
        <p:spPr>
          <a:xfrm>
            <a:off x="0" y="2117725"/>
            <a:ext cx="2555875" cy="1809750"/>
          </a:xfrm>
          <a:ln>
            <a:solidFill>
              <a:schemeClr val="bg2"/>
            </a:solidFill>
          </a:ln>
        </p:spPr>
      </p:pic>
      <p:pic>
        <p:nvPicPr>
          <p:cNvPr id="39941" name="Picture 13" descr="DSCN8550"/>
          <p:cNvPicPr>
            <a:picLocks noGrp="1" noChangeAspect="1" noChangeArrowheads="1"/>
          </p:cNvPicPr>
          <p:nvPr>
            <p:ph sz="quarter" idx="2"/>
          </p:nvPr>
        </p:nvPicPr>
        <p:blipFill>
          <a:blip r:embed="rId3"/>
          <a:srcRect/>
          <a:stretch>
            <a:fillRect/>
          </a:stretch>
        </p:blipFill>
        <p:spPr>
          <a:xfrm>
            <a:off x="2792413" y="1828800"/>
            <a:ext cx="1522412" cy="1143000"/>
          </a:xfrm>
          <a:ln>
            <a:solidFill>
              <a:schemeClr val="bg2"/>
            </a:solidFill>
          </a:ln>
        </p:spPr>
      </p:pic>
      <p:pic>
        <p:nvPicPr>
          <p:cNvPr id="39942" name="Picture 6"/>
          <p:cNvPicPr>
            <a:picLocks noChangeAspect="1" noChangeArrowheads="1"/>
          </p:cNvPicPr>
          <p:nvPr/>
        </p:nvPicPr>
        <p:blipFill>
          <a:blip r:embed="rId4">
            <a:lum bright="-24000" contrast="48000"/>
            <a:grayscl/>
          </a:blip>
          <a:srcRect/>
          <a:stretch>
            <a:fillRect/>
          </a:stretch>
        </p:blipFill>
        <p:spPr bwMode="auto">
          <a:xfrm>
            <a:off x="5026025" y="1687513"/>
            <a:ext cx="2965450" cy="2330450"/>
          </a:xfrm>
          <a:prstGeom prst="rect">
            <a:avLst/>
          </a:prstGeom>
          <a:noFill/>
          <a:ln w="9525">
            <a:solidFill>
              <a:schemeClr val="bg2"/>
            </a:solidFill>
            <a:miter lim="800000"/>
            <a:headEnd/>
            <a:tailEnd/>
          </a:ln>
        </p:spPr>
      </p:pic>
      <p:pic>
        <p:nvPicPr>
          <p:cNvPr id="39943" name="Picture 7" descr="График%20(МДА)"/>
          <p:cNvPicPr>
            <a:picLocks noChangeAspect="1" noChangeArrowheads="1"/>
          </p:cNvPicPr>
          <p:nvPr/>
        </p:nvPicPr>
        <p:blipFill>
          <a:blip r:embed="rId5"/>
          <a:srcRect/>
          <a:stretch>
            <a:fillRect/>
          </a:stretch>
        </p:blipFill>
        <p:spPr bwMode="auto">
          <a:xfrm>
            <a:off x="5262563" y="3927475"/>
            <a:ext cx="3348037" cy="2525713"/>
          </a:xfrm>
          <a:prstGeom prst="rect">
            <a:avLst/>
          </a:prstGeom>
          <a:noFill/>
          <a:ln w="9525">
            <a:solidFill>
              <a:schemeClr val="bg2"/>
            </a:solidFill>
            <a:miter lim="800000"/>
            <a:headEnd/>
            <a:tailEnd/>
          </a:ln>
        </p:spPr>
      </p:pic>
      <p:pic>
        <p:nvPicPr>
          <p:cNvPr id="39944" name="Picture 8" descr="График%20(митотический%20индекс)"/>
          <p:cNvPicPr>
            <a:picLocks noChangeAspect="1" noChangeArrowheads="1"/>
          </p:cNvPicPr>
          <p:nvPr/>
        </p:nvPicPr>
        <p:blipFill>
          <a:blip r:embed="rId6"/>
          <a:srcRect/>
          <a:stretch>
            <a:fillRect/>
          </a:stretch>
        </p:blipFill>
        <p:spPr bwMode="auto">
          <a:xfrm>
            <a:off x="762000" y="4038600"/>
            <a:ext cx="3095625" cy="2413000"/>
          </a:xfrm>
          <a:prstGeom prst="rect">
            <a:avLst/>
          </a:prstGeom>
          <a:noFill/>
          <a:ln w="9525">
            <a:solidFill>
              <a:schemeClr val="bg2"/>
            </a:solidFill>
            <a:miter lim="800000"/>
            <a:headEnd/>
            <a:tailEnd/>
          </a:ln>
        </p:spPr>
      </p:pic>
      <p:sp>
        <p:nvSpPr>
          <p:cNvPr id="39945" name="Text Box 9"/>
          <p:cNvSpPr txBox="1">
            <a:spLocks noChangeArrowheads="1"/>
          </p:cNvSpPr>
          <p:nvPr/>
        </p:nvSpPr>
        <p:spPr bwMode="auto">
          <a:xfrm>
            <a:off x="319088" y="1309688"/>
            <a:ext cx="8280400" cy="366712"/>
          </a:xfrm>
          <a:prstGeom prst="rect">
            <a:avLst/>
          </a:prstGeom>
          <a:solidFill>
            <a:srgbClr val="FFCC66"/>
          </a:solidFill>
          <a:ln w="9525">
            <a:solidFill>
              <a:schemeClr val="accent2"/>
            </a:solidFill>
            <a:miter lim="800000"/>
            <a:headEnd/>
            <a:tailEnd/>
          </a:ln>
        </p:spPr>
        <p:txBody>
          <a:bodyPr>
            <a:spAutoFit/>
          </a:bodyPr>
          <a:lstStyle/>
          <a:p>
            <a:pPr>
              <a:spcBef>
                <a:spcPct val="50000"/>
              </a:spcBef>
            </a:pPr>
            <a:r>
              <a:rPr lang="en-US" altLang="ru-RU" sz="1800" b="1">
                <a:solidFill>
                  <a:srgbClr val="660033"/>
                </a:solidFill>
                <a:latin typeface="Arial" pitchFamily="34" charset="0"/>
              </a:rPr>
              <a:t>Melatonin inhibits B(a)P-induced sarcomogenesis in mice</a:t>
            </a:r>
            <a:endParaRPr lang="ru-RU" altLang="ru-RU" sz="1800" b="1">
              <a:solidFill>
                <a:srgbClr val="660033"/>
              </a:solidFill>
              <a:latin typeface="Arial" pitchFamily="34" charset="0"/>
            </a:endParaRPr>
          </a:p>
        </p:txBody>
      </p:sp>
      <p:sp>
        <p:nvSpPr>
          <p:cNvPr id="39946" name="Text Box 10"/>
          <p:cNvSpPr txBox="1">
            <a:spLocks noChangeArrowheads="1"/>
          </p:cNvSpPr>
          <p:nvPr/>
        </p:nvSpPr>
        <p:spPr bwMode="auto">
          <a:xfrm>
            <a:off x="755650" y="6453188"/>
            <a:ext cx="3529013" cy="366712"/>
          </a:xfrm>
          <a:prstGeom prst="rect">
            <a:avLst/>
          </a:prstGeom>
          <a:noFill/>
          <a:ln w="9525">
            <a:noFill/>
            <a:miter lim="800000"/>
            <a:headEnd/>
            <a:tailEnd/>
          </a:ln>
        </p:spPr>
        <p:txBody>
          <a:bodyPr>
            <a:spAutoFit/>
          </a:bodyPr>
          <a:lstStyle/>
          <a:p>
            <a:pPr>
              <a:spcBef>
                <a:spcPct val="50000"/>
              </a:spcBef>
            </a:pPr>
            <a:r>
              <a:rPr lang="en-US" altLang="ru-RU" sz="1800" b="1">
                <a:solidFill>
                  <a:srgbClr val="FFFF00"/>
                </a:solidFill>
                <a:latin typeface="Arial" pitchFamily="34" charset="0"/>
              </a:rPr>
              <a:t>Mitotic index</a:t>
            </a:r>
            <a:endParaRPr lang="ru-RU" altLang="ru-RU" sz="1800" b="1">
              <a:solidFill>
                <a:srgbClr val="FFFF00"/>
              </a:solidFill>
              <a:latin typeface="Arial" pitchFamily="34" charset="0"/>
            </a:endParaRPr>
          </a:p>
        </p:txBody>
      </p:sp>
      <p:sp>
        <p:nvSpPr>
          <p:cNvPr id="39947" name="Text Box 11"/>
          <p:cNvSpPr txBox="1">
            <a:spLocks noChangeArrowheads="1"/>
          </p:cNvSpPr>
          <p:nvPr/>
        </p:nvSpPr>
        <p:spPr bwMode="auto">
          <a:xfrm>
            <a:off x="5164138" y="6491288"/>
            <a:ext cx="3979862" cy="366712"/>
          </a:xfrm>
          <a:prstGeom prst="rect">
            <a:avLst/>
          </a:prstGeom>
          <a:noFill/>
          <a:ln w="9525">
            <a:noFill/>
            <a:miter lim="800000"/>
            <a:headEnd/>
            <a:tailEnd/>
          </a:ln>
        </p:spPr>
        <p:txBody>
          <a:bodyPr>
            <a:spAutoFit/>
          </a:bodyPr>
          <a:lstStyle/>
          <a:p>
            <a:r>
              <a:rPr lang="en-US" altLang="ru-RU" sz="1800" b="1">
                <a:solidFill>
                  <a:srgbClr val="FFFF00"/>
                </a:solidFill>
                <a:latin typeface="Arial" pitchFamily="34" charset="0"/>
              </a:rPr>
              <a:t>MDA in serum and in tumors</a:t>
            </a:r>
            <a:endParaRPr lang="ru-RU" altLang="ru-RU" sz="1800" b="1">
              <a:solidFill>
                <a:srgbClr val="FFFF00"/>
              </a:solidFill>
              <a:latin typeface="Arial" pitchFamily="34" charset="0"/>
            </a:endParaRPr>
          </a:p>
        </p:txBody>
      </p:sp>
      <p:sp>
        <p:nvSpPr>
          <p:cNvPr id="39948" name="Text Box 12"/>
          <p:cNvSpPr txBox="1">
            <a:spLocks noChangeArrowheads="1"/>
          </p:cNvSpPr>
          <p:nvPr/>
        </p:nvSpPr>
        <p:spPr bwMode="auto">
          <a:xfrm>
            <a:off x="76200" y="1676400"/>
            <a:ext cx="2590800" cy="336550"/>
          </a:xfrm>
          <a:prstGeom prst="rect">
            <a:avLst/>
          </a:prstGeom>
          <a:noFill/>
          <a:ln w="9525">
            <a:noFill/>
            <a:miter lim="800000"/>
            <a:headEnd/>
            <a:tailEnd/>
          </a:ln>
        </p:spPr>
        <p:txBody>
          <a:bodyPr>
            <a:spAutoFit/>
          </a:bodyPr>
          <a:lstStyle/>
          <a:p>
            <a:pPr eaLnBrk="1" hangingPunct="1">
              <a:spcBef>
                <a:spcPct val="50000"/>
              </a:spcBef>
            </a:pPr>
            <a:r>
              <a:rPr lang="en-US" altLang="ru-RU" sz="1600" b="1" i="1">
                <a:solidFill>
                  <a:schemeClr val="bg2"/>
                </a:solidFill>
                <a:latin typeface="Arial" pitchFamily="34" charset="0"/>
              </a:rPr>
              <a:t>Vesnushkin et al.</a:t>
            </a:r>
            <a:r>
              <a:rPr lang="ru-RU" altLang="ru-RU" sz="1600" b="1" i="1">
                <a:solidFill>
                  <a:schemeClr val="bg2"/>
                </a:solidFill>
                <a:latin typeface="Arial" pitchFamily="34" charset="0"/>
              </a:rPr>
              <a:t>, 2007</a:t>
            </a:r>
          </a:p>
        </p:txBody>
      </p:sp>
      <p:pic>
        <p:nvPicPr>
          <p:cNvPr id="39949" name="Picture 14" descr="саркома___01"/>
          <p:cNvPicPr>
            <a:picLocks noChangeAspect="1" noChangeArrowheads="1"/>
          </p:cNvPicPr>
          <p:nvPr/>
        </p:nvPicPr>
        <p:blipFill>
          <a:blip r:embed="rId7"/>
          <a:srcRect/>
          <a:stretch>
            <a:fillRect/>
          </a:stretch>
        </p:blipFill>
        <p:spPr bwMode="auto">
          <a:xfrm>
            <a:off x="2667000" y="2971800"/>
            <a:ext cx="1647825" cy="1184275"/>
          </a:xfrm>
          <a:prstGeom prst="rect">
            <a:avLst/>
          </a:prstGeom>
          <a:noFill/>
          <a:ln w="9525">
            <a:solidFill>
              <a:schemeClr val="bg2"/>
            </a:solidFill>
            <a:miter lim="800000"/>
            <a:headEnd/>
            <a:tailEnd/>
          </a:ln>
        </p:spPr>
      </p:pic>
      <p:pic>
        <p:nvPicPr>
          <p:cNvPr id="39950" name="Picture 5" descr="D:\POOJA\JGGR\EXTRA\JGGR PPT\Untitled.png"/>
          <p:cNvPicPr>
            <a:picLocks noChangeAspect="1" noChangeArrowheads="1"/>
          </p:cNvPicPr>
          <p:nvPr/>
        </p:nvPicPr>
        <p:blipFill>
          <a:blip r:embed="rId8"/>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9750" y="5805488"/>
            <a:ext cx="2087563" cy="336550"/>
          </a:xfrm>
          <a:prstGeom prst="rect">
            <a:avLst/>
          </a:prstGeom>
          <a:noFill/>
          <a:ln w="9525" algn="ctr">
            <a:noFill/>
            <a:miter lim="800000"/>
            <a:headEnd/>
            <a:tailEnd/>
          </a:ln>
        </p:spPr>
        <p:txBody>
          <a:bodyPr>
            <a:spAutoFit/>
          </a:bodyPr>
          <a:lstStyle/>
          <a:p>
            <a:pPr eaLnBrk="1" hangingPunct="1">
              <a:spcBef>
                <a:spcPct val="50000"/>
              </a:spcBef>
            </a:pPr>
            <a:r>
              <a:rPr lang="ru-RU" altLang="ru-RU" sz="1600" b="1" i="1">
                <a:solidFill>
                  <a:schemeClr val="bg1"/>
                </a:solidFill>
                <a:latin typeface="Arial" pitchFamily="34" charset="0"/>
              </a:rPr>
              <a:t>В.</a:t>
            </a:r>
            <a:r>
              <a:rPr lang="en-US" altLang="ru-RU" sz="1600" b="1" i="1">
                <a:solidFill>
                  <a:schemeClr val="bg1"/>
                </a:solidFill>
                <a:latin typeface="Arial" pitchFamily="34" charset="0"/>
              </a:rPr>
              <a:t> </a:t>
            </a:r>
            <a:r>
              <a:rPr lang="ru-RU" altLang="ru-RU" sz="1600" b="1" i="1">
                <a:solidFill>
                  <a:schemeClr val="bg1"/>
                </a:solidFill>
                <a:latin typeface="Arial" pitchFamily="34" charset="0"/>
              </a:rPr>
              <a:t>Анисимов</a:t>
            </a:r>
          </a:p>
        </p:txBody>
      </p:sp>
      <p:pic>
        <p:nvPicPr>
          <p:cNvPr id="13315" name="Picture 3" descr="image"/>
          <p:cNvPicPr>
            <a:picLocks noChangeAspect="1" noChangeArrowheads="1"/>
          </p:cNvPicPr>
          <p:nvPr/>
        </p:nvPicPr>
        <p:blipFill>
          <a:blip r:embed="rId2"/>
          <a:srcRect/>
          <a:stretch>
            <a:fillRect/>
          </a:stretch>
        </p:blipFill>
        <p:spPr bwMode="auto">
          <a:xfrm>
            <a:off x="-36513" y="1295400"/>
            <a:ext cx="9180513" cy="5659438"/>
          </a:xfrm>
          <a:prstGeom prst="rect">
            <a:avLst/>
          </a:prstGeom>
          <a:noFill/>
          <a:ln w="9525">
            <a:noFill/>
            <a:miter lim="800000"/>
            <a:headEnd/>
            <a:tailEnd/>
          </a:ln>
        </p:spPr>
      </p:pic>
      <p:sp>
        <p:nvSpPr>
          <p:cNvPr id="13316" name="Rectangle 4"/>
          <p:cNvSpPr>
            <a:spLocks noChangeArrowheads="1"/>
          </p:cNvSpPr>
          <p:nvPr/>
        </p:nvSpPr>
        <p:spPr bwMode="auto">
          <a:xfrm>
            <a:off x="3581400" y="1293813"/>
            <a:ext cx="5410200" cy="4848225"/>
          </a:xfrm>
          <a:prstGeom prst="rect">
            <a:avLst/>
          </a:prstGeom>
          <a:noFill/>
          <a:ln w="12700">
            <a:noFill/>
            <a:miter lim="800000"/>
            <a:headEnd type="none" w="sm" len="sm"/>
            <a:tailEnd type="none" w="sm" len="sm"/>
          </a:ln>
        </p:spPr>
        <p:txBody>
          <a:bodyPr>
            <a:spAutoFit/>
          </a:bodyPr>
          <a:lstStyle/>
          <a:p>
            <a:pPr algn="r" eaLnBrk="1" hangingPunct="1"/>
            <a:r>
              <a:rPr lang="en-US" altLang="ru-RU" sz="3200" b="1">
                <a:solidFill>
                  <a:srgbClr val="660033"/>
                </a:solidFill>
                <a:latin typeface="Bookman Old Style" pitchFamily="18" charset="0"/>
              </a:rPr>
              <a:t>Light desynchronosis, aging and cancer</a:t>
            </a:r>
            <a:r>
              <a:rPr lang="ru-RU" altLang="ru-RU" sz="3200" b="1">
                <a:solidFill>
                  <a:srgbClr val="660033"/>
                </a:solidFill>
                <a:latin typeface="Bookman Old Style" pitchFamily="18" charset="0"/>
              </a:rPr>
              <a:t>:</a:t>
            </a:r>
          </a:p>
          <a:p>
            <a:pPr algn="r" eaLnBrk="1" hangingPunct="1"/>
            <a:r>
              <a:rPr lang="en-US" altLang="ru-RU" b="1">
                <a:solidFill>
                  <a:srgbClr val="660033"/>
                </a:solidFill>
                <a:latin typeface="Bookman Old Style" pitchFamily="18" charset="0"/>
              </a:rPr>
              <a:t>Epidemiological and experimental data</a:t>
            </a:r>
            <a:endParaRPr lang="en-US" altLang="ru-RU" b="1">
              <a:solidFill>
                <a:srgbClr val="800000"/>
              </a:solidFill>
              <a:latin typeface="Bookman Old Style" pitchFamily="18" charset="0"/>
            </a:endParaRPr>
          </a:p>
          <a:p>
            <a:pPr algn="r" eaLnBrk="1" hangingPunct="1"/>
            <a:r>
              <a:rPr lang="ru-RU" altLang="ru-RU" sz="2800" b="1" i="1">
                <a:solidFill>
                  <a:srgbClr val="800000"/>
                </a:solidFill>
                <a:latin typeface="Bookman Old Style" pitchFamily="18" charset="0"/>
              </a:rPr>
              <a:t>       </a:t>
            </a:r>
            <a:endParaRPr lang="en-US" altLang="ru-RU" sz="2800" b="1" i="1">
              <a:solidFill>
                <a:srgbClr val="800000"/>
              </a:solidFill>
              <a:latin typeface="Bookman Old Style" pitchFamily="18" charset="0"/>
            </a:endParaRPr>
          </a:p>
          <a:p>
            <a:pPr algn="r" eaLnBrk="1" hangingPunct="1"/>
            <a:r>
              <a:rPr lang="ru-RU" altLang="ru-RU" sz="2800" b="1" i="1">
                <a:solidFill>
                  <a:srgbClr val="800000"/>
                </a:solidFill>
                <a:latin typeface="Bookman Old Style" pitchFamily="18" charset="0"/>
              </a:rPr>
              <a:t> </a:t>
            </a:r>
            <a:r>
              <a:rPr lang="en-US" altLang="ru-RU" sz="2800" b="1" i="1">
                <a:solidFill>
                  <a:srgbClr val="800000"/>
                </a:solidFill>
                <a:latin typeface="Bookman Old Style" pitchFamily="18" charset="0"/>
              </a:rPr>
              <a:t>Vladimir N. Anisimov</a:t>
            </a:r>
            <a:endParaRPr lang="ru-RU" altLang="ru-RU" sz="2800" b="1">
              <a:solidFill>
                <a:srgbClr val="660033"/>
              </a:solidFill>
              <a:latin typeface="Bookman Old Style" pitchFamily="18" charset="0"/>
            </a:endParaRPr>
          </a:p>
          <a:p>
            <a:pPr algn="r" eaLnBrk="1" hangingPunct="1"/>
            <a:endParaRPr lang="en-US" altLang="ru-RU" sz="1800" b="1">
              <a:solidFill>
                <a:srgbClr val="660033"/>
              </a:solidFill>
              <a:latin typeface="Bookman Old Style" pitchFamily="18" charset="0"/>
            </a:endParaRPr>
          </a:p>
          <a:p>
            <a:pPr algn="r" eaLnBrk="1" hangingPunct="1"/>
            <a:endParaRPr lang="en-US" altLang="ru-RU" sz="1800" b="1">
              <a:solidFill>
                <a:srgbClr val="660033"/>
              </a:solidFill>
              <a:latin typeface="Bookman Old Style" pitchFamily="18" charset="0"/>
            </a:endParaRPr>
          </a:p>
          <a:p>
            <a:pPr algn="r" eaLnBrk="1" hangingPunct="1"/>
            <a:r>
              <a:rPr lang="en-US" altLang="ru-RU" sz="1800" b="1">
                <a:solidFill>
                  <a:srgbClr val="660033"/>
                </a:solidFill>
                <a:latin typeface="Bookman Old Style" pitchFamily="18" charset="0"/>
              </a:rPr>
              <a:t>N.N.Petrov Research</a:t>
            </a:r>
          </a:p>
          <a:p>
            <a:pPr algn="r" eaLnBrk="1" hangingPunct="1"/>
            <a:r>
              <a:rPr lang="en-US" altLang="ru-RU" sz="1800" b="1">
                <a:solidFill>
                  <a:srgbClr val="660033"/>
                </a:solidFill>
                <a:latin typeface="Bookman Old Style" pitchFamily="18" charset="0"/>
              </a:rPr>
              <a:t> Institute of Oncology</a:t>
            </a:r>
          </a:p>
          <a:p>
            <a:pPr algn="r" eaLnBrk="1" hangingPunct="1"/>
            <a:endParaRPr lang="en-US" altLang="ru-RU" sz="1800" b="1">
              <a:solidFill>
                <a:schemeClr val="bg2"/>
              </a:solidFill>
              <a:latin typeface="Bookman Old Style" pitchFamily="18" charset="0"/>
            </a:endParaRPr>
          </a:p>
          <a:p>
            <a:pPr algn="r" eaLnBrk="1" hangingPunct="1"/>
            <a:r>
              <a:rPr lang="en-US" altLang="ru-RU" sz="1800" b="1">
                <a:solidFill>
                  <a:schemeClr val="bg1"/>
                </a:solidFill>
                <a:latin typeface="Bookman Old Style" pitchFamily="18" charset="0"/>
                <a:hlinkClick r:id="rId3"/>
              </a:rPr>
              <a:t>aging@mail.ru</a:t>
            </a:r>
            <a:r>
              <a:rPr lang="ru-RU" altLang="ru-RU" sz="1800" b="1">
                <a:solidFill>
                  <a:schemeClr val="bg1"/>
                </a:solidFill>
                <a:latin typeface="Bookman Old Style" pitchFamily="18" charset="0"/>
              </a:rPr>
              <a:t> </a:t>
            </a:r>
          </a:p>
          <a:p>
            <a:pPr algn="r" eaLnBrk="1" hangingPunct="1">
              <a:spcBef>
                <a:spcPct val="50000"/>
              </a:spcBef>
            </a:pPr>
            <a:endParaRPr lang="ru-RU" altLang="ru-RU" sz="2200" b="1">
              <a:solidFill>
                <a:srgbClr val="660033"/>
              </a:solidFill>
              <a:latin typeface="Bookman Old Style" pitchFamily="18" charset="0"/>
            </a:endParaRPr>
          </a:p>
        </p:txBody>
      </p:sp>
      <p:sp>
        <p:nvSpPr>
          <p:cNvPr id="40965" name="Text Box 5"/>
          <p:cNvSpPr txBox="1">
            <a:spLocks noChangeArrowheads="1"/>
          </p:cNvSpPr>
          <p:nvPr/>
        </p:nvSpPr>
        <p:spPr bwMode="auto">
          <a:xfrm>
            <a:off x="76200" y="6543675"/>
            <a:ext cx="8610600" cy="314325"/>
          </a:xfrm>
          <a:prstGeom prst="rect">
            <a:avLst/>
          </a:prstGeom>
          <a:solidFill>
            <a:schemeClr val="bg2"/>
          </a:solidFill>
          <a:ln w="9525">
            <a:noFill/>
            <a:miter lim="800000"/>
            <a:headEnd/>
            <a:tailEnd/>
          </a:ln>
        </p:spPr>
        <p:txBody>
          <a:bodyPr>
            <a:spAutoFit/>
          </a:bodyPr>
          <a:lstStyle/>
          <a:p>
            <a:pPr algn="ctr">
              <a:lnSpc>
                <a:spcPct val="80000"/>
              </a:lnSpc>
              <a:spcBef>
                <a:spcPct val="20000"/>
              </a:spcBef>
              <a:defRPr/>
            </a:pPr>
            <a:r>
              <a:rPr lang="en-US" sz="1800" b="1" dirty="0">
                <a:solidFill>
                  <a:srgbClr val="FFFF00"/>
                </a:solidFill>
                <a:latin typeface="+mj-lt"/>
              </a:rPr>
              <a:t>“J. </a:t>
            </a:r>
            <a:r>
              <a:rPr lang="en-US" sz="1800" b="1" dirty="0" err="1">
                <a:solidFill>
                  <a:srgbClr val="FFFF00"/>
                </a:solidFill>
                <a:latin typeface="+mj-lt"/>
              </a:rPr>
              <a:t>Gerontol</a:t>
            </a:r>
            <a:r>
              <a:rPr lang="en-US" sz="1800" b="1" dirty="0">
                <a:solidFill>
                  <a:srgbClr val="FFFF00"/>
                </a:solidFill>
                <a:latin typeface="+mj-lt"/>
              </a:rPr>
              <a:t>. &amp;  </a:t>
            </a:r>
            <a:r>
              <a:rPr lang="en-US" sz="1800" b="1" dirty="0" err="1">
                <a:solidFill>
                  <a:srgbClr val="FFFF00"/>
                </a:solidFill>
                <a:latin typeface="+mj-lt"/>
              </a:rPr>
              <a:t>Geriatr</a:t>
            </a:r>
            <a:r>
              <a:rPr lang="en-US" sz="1800" b="1" dirty="0">
                <a:solidFill>
                  <a:srgbClr val="FFFF00"/>
                </a:solidFill>
                <a:latin typeface="+mj-lt"/>
              </a:rPr>
              <a:t>. Res.</a:t>
            </a:r>
            <a:endParaRPr lang="ru-RU" sz="1800" dirty="0">
              <a:solidFill>
                <a:schemeClr val="folHlink"/>
              </a:solidFill>
              <a:latin typeface="+mj-lt"/>
            </a:endParaRPr>
          </a:p>
        </p:txBody>
      </p:sp>
      <p:pic>
        <p:nvPicPr>
          <p:cNvPr id="13318" name="Picture 5" descr="D:\POOJA\JGGR\EXTRA\JGGR PPT\Untitled.png"/>
          <p:cNvPicPr>
            <a:picLocks noChangeAspect="1" noChangeArrowheads="1"/>
          </p:cNvPicPr>
          <p:nvPr/>
        </p:nvPicPr>
        <p:blipFill>
          <a:blip r:embed="rId4"/>
          <a:srcRect/>
          <a:stretch>
            <a:fillRect/>
          </a:stretch>
        </p:blipFill>
        <p:spPr bwMode="auto">
          <a:xfrm>
            <a:off x="0" y="0"/>
            <a:ext cx="9144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914400"/>
            <a:ext cx="7772400" cy="5778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84632" indent="0" eaLnBrk="1" fontAlgn="auto" hangingPunct="1">
              <a:spcAft>
                <a:spcPts val="0"/>
              </a:spcAft>
              <a:defRPr/>
            </a:pPr>
            <a:r>
              <a:rPr lang="en-US" altLang="ru-RU" sz="2500" b="1" dirty="0" smtClean="0">
                <a:solidFill>
                  <a:schemeClr val="folHlink"/>
                </a:solidFill>
                <a:effectLst/>
              </a:rPr>
              <a:t>Melatonin, aging and cancer</a:t>
            </a:r>
            <a:endParaRPr lang="ru-RU" altLang="ru-RU" sz="2500" b="1" dirty="0" smtClean="0">
              <a:solidFill>
                <a:schemeClr val="folHlink"/>
              </a:solidFill>
              <a:effectLst/>
              <a:latin typeface="New Century Schoolbook" pitchFamily="18" charset="0"/>
            </a:endParaRPr>
          </a:p>
        </p:txBody>
      </p:sp>
      <p:sp>
        <p:nvSpPr>
          <p:cNvPr id="40963" name="Text Box 3"/>
          <p:cNvSpPr txBox="1">
            <a:spLocks noChangeArrowheads="1"/>
          </p:cNvSpPr>
          <p:nvPr/>
        </p:nvSpPr>
        <p:spPr bwMode="auto">
          <a:xfrm>
            <a:off x="0" y="1492250"/>
            <a:ext cx="3048000" cy="3662363"/>
          </a:xfrm>
          <a:prstGeom prst="rect">
            <a:avLst/>
          </a:prstGeom>
          <a:solidFill>
            <a:srgbClr val="FFFFCC"/>
          </a:solidFill>
          <a:ln w="3175">
            <a:solidFill>
              <a:srgbClr val="993300"/>
            </a:solidFill>
            <a:miter lim="800000"/>
            <a:headEnd/>
            <a:tailEnd/>
          </a:ln>
        </p:spPr>
        <p:txBody>
          <a:bodyPr>
            <a:spAutoFit/>
          </a:bodyPr>
          <a:lstStyle/>
          <a:p>
            <a:r>
              <a:rPr lang="en-US" altLang="ru-RU" sz="2000" b="1">
                <a:solidFill>
                  <a:srgbClr val="0000CC"/>
                </a:solidFill>
                <a:latin typeface="Arial" pitchFamily="34" charset="0"/>
              </a:rPr>
              <a:t>Melatonin inhibits tumorigenesis in rodents:</a:t>
            </a:r>
            <a:r>
              <a:rPr lang="ru-RU" altLang="ru-RU" sz="2000" b="1">
                <a:solidFill>
                  <a:srgbClr val="800000"/>
                </a:solidFill>
                <a:latin typeface="Arial" pitchFamily="34" charset="0"/>
              </a:rPr>
              <a:t> </a:t>
            </a:r>
            <a:endParaRPr lang="en-US" altLang="ru-RU" sz="2000" b="1">
              <a:solidFill>
                <a:srgbClr val="800000"/>
              </a:solidFill>
              <a:latin typeface="Arial" pitchFamily="34" charset="0"/>
            </a:endParaRPr>
          </a:p>
          <a:p>
            <a:r>
              <a:rPr lang="en-US" altLang="ru-RU" sz="2000" b="1">
                <a:solidFill>
                  <a:srgbClr val="800000"/>
                </a:solidFill>
                <a:latin typeface="Arial" pitchFamily="34" charset="0"/>
              </a:rPr>
              <a:t>   mammary gland</a:t>
            </a:r>
            <a:r>
              <a:rPr lang="ru-RU" altLang="ru-RU" sz="2000" b="1">
                <a:solidFill>
                  <a:srgbClr val="800000"/>
                </a:solidFill>
                <a:latin typeface="Arial" pitchFamily="34" charset="0"/>
              </a:rPr>
              <a:t>*</a:t>
            </a:r>
          </a:p>
          <a:p>
            <a:pPr>
              <a:buFontTx/>
              <a:buChar char="•"/>
            </a:pPr>
            <a:r>
              <a:rPr lang="ru-RU" altLang="ru-RU" sz="2000" b="1">
                <a:solidFill>
                  <a:srgbClr val="800000"/>
                </a:solidFill>
                <a:latin typeface="Arial" pitchFamily="34" charset="0"/>
              </a:rPr>
              <a:t> </a:t>
            </a:r>
            <a:r>
              <a:rPr lang="en-US" altLang="ru-RU" sz="2000" b="1">
                <a:solidFill>
                  <a:srgbClr val="800000"/>
                </a:solidFill>
                <a:latin typeface="Arial" pitchFamily="34" charset="0"/>
              </a:rPr>
              <a:t> endometrium</a:t>
            </a:r>
            <a:endParaRPr lang="ru-RU" altLang="ru-RU" sz="2000" b="1">
              <a:solidFill>
                <a:srgbClr val="800000"/>
              </a:solidFill>
              <a:latin typeface="Arial" pitchFamily="34" charset="0"/>
            </a:endParaRPr>
          </a:p>
          <a:p>
            <a:pPr>
              <a:buFontTx/>
              <a:buChar char="•"/>
            </a:pPr>
            <a:r>
              <a:rPr lang="ru-RU" altLang="ru-RU" sz="2000" b="1">
                <a:solidFill>
                  <a:srgbClr val="800000"/>
                </a:solidFill>
                <a:latin typeface="Arial" pitchFamily="34" charset="0"/>
              </a:rPr>
              <a:t> </a:t>
            </a:r>
            <a:r>
              <a:rPr lang="en-US" altLang="ru-RU" sz="2000" b="1">
                <a:solidFill>
                  <a:srgbClr val="800000"/>
                </a:solidFill>
                <a:latin typeface="Arial" pitchFamily="34" charset="0"/>
              </a:rPr>
              <a:t> cervix and vagina</a:t>
            </a:r>
            <a:r>
              <a:rPr lang="ru-RU" altLang="ru-RU" sz="2000" b="1">
                <a:solidFill>
                  <a:srgbClr val="800000"/>
                </a:solidFill>
                <a:latin typeface="Arial" pitchFamily="34" charset="0"/>
              </a:rPr>
              <a:t>*</a:t>
            </a:r>
          </a:p>
          <a:p>
            <a:pPr>
              <a:buFontTx/>
              <a:buChar char="•"/>
            </a:pPr>
            <a:r>
              <a:rPr lang="ru-RU" altLang="ru-RU" sz="2000" b="1">
                <a:solidFill>
                  <a:srgbClr val="800000"/>
                </a:solidFill>
                <a:latin typeface="Arial" pitchFamily="34" charset="0"/>
              </a:rPr>
              <a:t> </a:t>
            </a:r>
            <a:r>
              <a:rPr lang="en-US" altLang="ru-RU" sz="2000" b="1">
                <a:solidFill>
                  <a:srgbClr val="800000"/>
                </a:solidFill>
                <a:latin typeface="Arial" pitchFamily="34" charset="0"/>
              </a:rPr>
              <a:t> colon</a:t>
            </a:r>
            <a:r>
              <a:rPr lang="ru-RU" altLang="ru-RU" sz="2000" b="1">
                <a:solidFill>
                  <a:srgbClr val="800000"/>
                </a:solidFill>
                <a:latin typeface="Arial" pitchFamily="34" charset="0"/>
              </a:rPr>
              <a:t>*</a:t>
            </a:r>
          </a:p>
          <a:p>
            <a:pPr>
              <a:buFontTx/>
              <a:buChar char="•"/>
            </a:pPr>
            <a:r>
              <a:rPr lang="ru-RU" altLang="ru-RU" sz="2000" b="1">
                <a:solidFill>
                  <a:srgbClr val="800000"/>
                </a:solidFill>
                <a:latin typeface="Arial" pitchFamily="34" charset="0"/>
              </a:rPr>
              <a:t> </a:t>
            </a:r>
            <a:r>
              <a:rPr lang="en-US" altLang="ru-RU" sz="2000" b="1">
                <a:solidFill>
                  <a:srgbClr val="800000"/>
                </a:solidFill>
                <a:latin typeface="Arial" pitchFamily="34" charset="0"/>
              </a:rPr>
              <a:t> skin</a:t>
            </a:r>
            <a:r>
              <a:rPr lang="ru-RU" altLang="ru-RU" sz="2000" b="1">
                <a:solidFill>
                  <a:srgbClr val="800000"/>
                </a:solidFill>
                <a:latin typeface="Arial" pitchFamily="34" charset="0"/>
              </a:rPr>
              <a:t>*</a:t>
            </a:r>
          </a:p>
          <a:p>
            <a:pPr>
              <a:buFontTx/>
              <a:buChar char="•"/>
            </a:pPr>
            <a:r>
              <a:rPr lang="en-US" altLang="ru-RU" sz="2000" b="1">
                <a:solidFill>
                  <a:srgbClr val="800000"/>
                </a:solidFill>
                <a:latin typeface="Arial" pitchFamily="34" charset="0"/>
              </a:rPr>
              <a:t>  soft tissues</a:t>
            </a:r>
            <a:r>
              <a:rPr lang="ru-RU" altLang="ru-RU" sz="2000" b="1">
                <a:solidFill>
                  <a:srgbClr val="800000"/>
                </a:solidFill>
                <a:latin typeface="Arial" pitchFamily="34" charset="0"/>
              </a:rPr>
              <a:t>*</a:t>
            </a:r>
            <a:endParaRPr lang="en-US" altLang="ru-RU" sz="2000" b="1">
              <a:solidFill>
                <a:srgbClr val="800000"/>
              </a:solidFill>
              <a:latin typeface="Arial" pitchFamily="34" charset="0"/>
            </a:endParaRPr>
          </a:p>
          <a:p>
            <a:pPr>
              <a:buFontTx/>
              <a:buChar char="•"/>
            </a:pPr>
            <a:r>
              <a:rPr lang="en-US" altLang="ru-RU" sz="2000" b="1">
                <a:solidFill>
                  <a:srgbClr val="800000"/>
                </a:solidFill>
                <a:latin typeface="Arial" pitchFamily="34" charset="0"/>
              </a:rPr>
              <a:t>  liver</a:t>
            </a:r>
          </a:p>
          <a:p>
            <a:pPr>
              <a:buFontTx/>
              <a:buChar char="•"/>
            </a:pPr>
            <a:r>
              <a:rPr lang="ru-RU" altLang="ru-RU" sz="2000" b="1">
                <a:solidFill>
                  <a:srgbClr val="800000"/>
                </a:solidFill>
                <a:latin typeface="Arial" pitchFamily="34" charset="0"/>
              </a:rPr>
              <a:t>  </a:t>
            </a:r>
            <a:r>
              <a:rPr lang="en-US" altLang="ru-RU" sz="2000" b="1">
                <a:solidFill>
                  <a:srgbClr val="800000"/>
                </a:solidFill>
                <a:latin typeface="Arial" pitchFamily="34" charset="0"/>
              </a:rPr>
              <a:t>lungs</a:t>
            </a:r>
            <a:r>
              <a:rPr lang="ru-RU" altLang="ru-RU" sz="2000" b="1">
                <a:solidFill>
                  <a:srgbClr val="800000"/>
                </a:solidFill>
                <a:latin typeface="Arial" pitchFamily="34" charset="0"/>
              </a:rPr>
              <a:t>*       </a:t>
            </a:r>
            <a:r>
              <a:rPr lang="en-US" altLang="ru-RU" sz="2000" b="1">
                <a:solidFill>
                  <a:srgbClr val="800000"/>
                </a:solidFill>
                <a:latin typeface="Arial" pitchFamily="34" charset="0"/>
              </a:rPr>
              <a:t>         </a:t>
            </a:r>
            <a:r>
              <a:rPr lang="ru-RU" altLang="ru-RU" sz="2000" b="1">
                <a:latin typeface="Arial" pitchFamily="34" charset="0"/>
              </a:rPr>
              <a:t>     </a:t>
            </a:r>
            <a:r>
              <a:rPr lang="ru-RU" altLang="ru-RU" sz="1200" b="1" i="1">
                <a:solidFill>
                  <a:schemeClr val="bg2"/>
                </a:solidFill>
                <a:latin typeface="Arial" pitchFamily="34" charset="0"/>
              </a:rPr>
              <a:t>* </a:t>
            </a:r>
            <a:r>
              <a:rPr lang="en-US" altLang="ru-RU" sz="1200" b="1" i="1">
                <a:solidFill>
                  <a:schemeClr val="bg2"/>
                </a:solidFill>
                <a:latin typeface="Arial" pitchFamily="34" charset="0"/>
              </a:rPr>
              <a:t>Anisimov et al.,</a:t>
            </a:r>
            <a:endParaRPr lang="ru-RU" altLang="ru-RU" sz="1200" b="1" i="1">
              <a:solidFill>
                <a:schemeClr val="bg2"/>
              </a:solidFill>
              <a:latin typeface="Arial" pitchFamily="34" charset="0"/>
            </a:endParaRPr>
          </a:p>
        </p:txBody>
      </p:sp>
      <p:sp>
        <p:nvSpPr>
          <p:cNvPr id="40964" name="Text Box 5"/>
          <p:cNvSpPr txBox="1">
            <a:spLocks noChangeArrowheads="1"/>
          </p:cNvSpPr>
          <p:nvPr/>
        </p:nvSpPr>
        <p:spPr bwMode="auto">
          <a:xfrm>
            <a:off x="5200650" y="3663950"/>
            <a:ext cx="3116263" cy="457200"/>
          </a:xfrm>
          <a:prstGeom prst="rect">
            <a:avLst/>
          </a:prstGeom>
          <a:noFill/>
          <a:ln w="12700">
            <a:noFill/>
            <a:miter lim="800000"/>
            <a:headEnd type="none" w="sm" len="sm"/>
            <a:tailEnd type="none" w="sm" len="sm"/>
          </a:ln>
        </p:spPr>
        <p:txBody>
          <a:bodyPr>
            <a:spAutoFit/>
          </a:bodyPr>
          <a:lstStyle/>
          <a:p>
            <a:endParaRPr lang="ru-RU" altLang="ru-RU" b="1">
              <a:solidFill>
                <a:schemeClr val="hlink"/>
              </a:solidFill>
              <a:latin typeface="Arial" pitchFamily="34" charset="0"/>
            </a:endParaRPr>
          </a:p>
        </p:txBody>
      </p:sp>
      <p:sp>
        <p:nvSpPr>
          <p:cNvPr id="40965" name="Rectangle 6"/>
          <p:cNvSpPr>
            <a:spLocks noChangeArrowheads="1"/>
          </p:cNvSpPr>
          <p:nvPr/>
        </p:nvSpPr>
        <p:spPr bwMode="auto">
          <a:xfrm>
            <a:off x="4427538" y="3567113"/>
            <a:ext cx="4500562" cy="2238375"/>
          </a:xfrm>
          <a:prstGeom prst="rect">
            <a:avLst/>
          </a:prstGeom>
          <a:solidFill>
            <a:schemeClr val="bg2"/>
          </a:solidFill>
          <a:ln w="12700">
            <a:solidFill>
              <a:srgbClr val="993300"/>
            </a:solidFill>
            <a:miter lim="800000"/>
            <a:headEnd type="none" w="sm" len="sm"/>
            <a:tailEnd type="none" w="sm" len="sm"/>
          </a:ln>
        </p:spPr>
        <p:txBody>
          <a:bodyPr>
            <a:spAutoFit/>
          </a:bodyPr>
          <a:lstStyle/>
          <a:p>
            <a:r>
              <a:rPr lang="ru-RU" altLang="ru-RU" sz="2000" b="1">
                <a:latin typeface="Arial" pitchFamily="34" charset="0"/>
              </a:rPr>
              <a:t>Если эпифиз уподобить биологическим часам, то </a:t>
            </a:r>
          </a:p>
          <a:p>
            <a:r>
              <a:rPr lang="ru-RU" altLang="ru-RU" sz="2000" b="1">
                <a:latin typeface="Arial" pitchFamily="34" charset="0"/>
              </a:rPr>
              <a:t>мелатонин можно уподобить маятнику, который обеспечивает</a:t>
            </a:r>
          </a:p>
          <a:p>
            <a:r>
              <a:rPr lang="ru-RU" altLang="ru-RU" sz="2000" b="1">
                <a:latin typeface="Arial" pitchFamily="34" charset="0"/>
              </a:rPr>
              <a:t>ход этих часов и снижение </a:t>
            </a:r>
          </a:p>
          <a:p>
            <a:r>
              <a:rPr lang="ru-RU" altLang="ru-RU" sz="2000" b="1">
                <a:latin typeface="Arial" pitchFamily="34" charset="0"/>
              </a:rPr>
              <a:t>амплитуды которого приводит </a:t>
            </a:r>
          </a:p>
          <a:p>
            <a:r>
              <a:rPr lang="ru-RU" altLang="ru-RU" sz="2000" b="1">
                <a:latin typeface="Arial" pitchFamily="34" charset="0"/>
              </a:rPr>
              <a:t>к их остановке.</a:t>
            </a:r>
          </a:p>
        </p:txBody>
      </p:sp>
      <p:pic>
        <p:nvPicPr>
          <p:cNvPr id="40966" name="Picture 7" descr="1954_12"/>
          <p:cNvPicPr>
            <a:picLocks noChangeAspect="1" noChangeArrowheads="1"/>
          </p:cNvPicPr>
          <p:nvPr/>
        </p:nvPicPr>
        <p:blipFill>
          <a:blip r:embed="rId2">
            <a:lum contrast="12000"/>
          </a:blip>
          <a:srcRect/>
          <a:stretch>
            <a:fillRect/>
          </a:stretch>
        </p:blipFill>
        <p:spPr bwMode="auto">
          <a:xfrm>
            <a:off x="1676400" y="4413250"/>
            <a:ext cx="2405063" cy="1908175"/>
          </a:xfrm>
          <a:prstGeom prst="rect">
            <a:avLst/>
          </a:prstGeom>
          <a:noFill/>
          <a:ln w="9525">
            <a:solidFill>
              <a:srgbClr val="993300"/>
            </a:solidFill>
            <a:miter lim="800000"/>
            <a:headEnd/>
            <a:tailEnd/>
          </a:ln>
        </p:spPr>
      </p:pic>
      <p:sp>
        <p:nvSpPr>
          <p:cNvPr id="40967" name="Text Box 8"/>
          <p:cNvSpPr txBox="1">
            <a:spLocks noChangeArrowheads="1"/>
          </p:cNvSpPr>
          <p:nvPr/>
        </p:nvSpPr>
        <p:spPr bwMode="auto">
          <a:xfrm>
            <a:off x="6732588" y="1125538"/>
            <a:ext cx="2216150" cy="366712"/>
          </a:xfrm>
          <a:prstGeom prst="rect">
            <a:avLst/>
          </a:prstGeom>
          <a:noFill/>
          <a:ln w="12700">
            <a:noFill/>
            <a:miter lim="800000"/>
            <a:headEnd type="none" w="sm" len="sm"/>
            <a:tailEnd type="none" w="sm" len="sm"/>
          </a:ln>
        </p:spPr>
        <p:txBody>
          <a:bodyPr wrap="none">
            <a:spAutoFit/>
          </a:bodyPr>
          <a:lstStyle/>
          <a:p>
            <a:r>
              <a:rPr lang="ru-RU" altLang="ru-RU" sz="1800" b="1">
                <a:latin typeface="Arial" pitchFamily="34" charset="0"/>
              </a:rPr>
              <a:t>Мыши-самки СВА</a:t>
            </a:r>
          </a:p>
        </p:txBody>
      </p:sp>
      <p:sp>
        <p:nvSpPr>
          <p:cNvPr id="40968" name="Text Box 9"/>
          <p:cNvSpPr txBox="1">
            <a:spLocks noChangeArrowheads="1"/>
          </p:cNvSpPr>
          <p:nvPr/>
        </p:nvSpPr>
        <p:spPr bwMode="auto">
          <a:xfrm>
            <a:off x="4343400" y="6130925"/>
            <a:ext cx="2520950" cy="346075"/>
          </a:xfrm>
          <a:prstGeom prst="rect">
            <a:avLst/>
          </a:prstGeom>
          <a:solidFill>
            <a:srgbClr val="00FF00"/>
          </a:solidFill>
          <a:ln w="9525" algn="ctr">
            <a:solidFill>
              <a:srgbClr val="006600"/>
            </a:solidFill>
            <a:miter lim="800000"/>
            <a:headEnd/>
            <a:tailEnd/>
          </a:ln>
        </p:spPr>
        <p:txBody>
          <a:bodyPr lIns="92075" tIns="46038" rIns="92075" bIns="46038">
            <a:spAutoFit/>
          </a:bodyPr>
          <a:lstStyle/>
          <a:p>
            <a:pPr defTabSz="762000">
              <a:lnSpc>
                <a:spcPct val="80000"/>
              </a:lnSpc>
              <a:spcBef>
                <a:spcPct val="50000"/>
              </a:spcBef>
            </a:pPr>
            <a:r>
              <a:rPr lang="en-US" altLang="ru-RU" sz="2000" b="1">
                <a:solidFill>
                  <a:schemeClr val="bg2"/>
                </a:solidFill>
                <a:latin typeface="Arial" pitchFamily="34" charset="0"/>
              </a:rPr>
              <a:t>Stomach cancer</a:t>
            </a:r>
            <a:endParaRPr lang="ru-RU" altLang="ru-RU" sz="2000" b="1">
              <a:solidFill>
                <a:schemeClr val="bg2"/>
              </a:solidFill>
              <a:latin typeface="Arial" pitchFamily="34" charset="0"/>
            </a:endParaRPr>
          </a:p>
        </p:txBody>
      </p:sp>
      <p:sp>
        <p:nvSpPr>
          <p:cNvPr id="10" name="Прямоугольник 9"/>
          <p:cNvSpPr/>
          <p:nvPr/>
        </p:nvSpPr>
        <p:spPr>
          <a:xfrm>
            <a:off x="4354513" y="1325563"/>
            <a:ext cx="4648200" cy="1474787"/>
          </a:xfrm>
          <a:prstGeom prst="rect">
            <a:avLst/>
          </a:prstGeom>
          <a:solidFill>
            <a:schemeClr val="accent5"/>
          </a:solidFill>
          <a:ln>
            <a:solidFill>
              <a:schemeClr val="bg1"/>
            </a:solidFill>
          </a:ln>
        </p:spPr>
        <p:txBody>
          <a:bodyPr>
            <a:spAutoFit/>
          </a:bodyPr>
          <a:lstStyle/>
          <a:p>
            <a:pPr defTabSz="762000" eaLnBrk="1" hangingPunct="1">
              <a:defRPr/>
            </a:pPr>
            <a:r>
              <a:rPr lang="en-US" sz="1800" b="1" dirty="0">
                <a:solidFill>
                  <a:srgbClr val="993300"/>
                </a:solidFill>
                <a:latin typeface="Arial" pitchFamily="34" charset="0"/>
              </a:rPr>
              <a:t>Meta-analysis of </a:t>
            </a:r>
            <a:r>
              <a:rPr lang="ru-RU" sz="1800" b="1" dirty="0">
                <a:solidFill>
                  <a:srgbClr val="993300"/>
                </a:solidFill>
                <a:latin typeface="Arial" pitchFamily="34" charset="0"/>
              </a:rPr>
              <a:t>10</a:t>
            </a:r>
            <a:r>
              <a:rPr lang="en-US" sz="1800" b="1" dirty="0">
                <a:solidFill>
                  <a:srgbClr val="993300"/>
                </a:solidFill>
                <a:latin typeface="Arial" pitchFamily="34" charset="0"/>
              </a:rPr>
              <a:t> randomized trials showed </a:t>
            </a:r>
            <a:r>
              <a:rPr lang="en-US" sz="1800" b="1" dirty="0" err="1">
                <a:solidFill>
                  <a:srgbClr val="993300"/>
                </a:solidFill>
                <a:latin typeface="Arial" pitchFamily="34" charset="0"/>
              </a:rPr>
              <a:t>dercrease</a:t>
            </a:r>
            <a:r>
              <a:rPr lang="en-US" sz="1800" b="1" dirty="0">
                <a:solidFill>
                  <a:srgbClr val="993300"/>
                </a:solidFill>
                <a:latin typeface="Arial" pitchFamily="34" charset="0"/>
              </a:rPr>
              <a:t> in one-year mortality up to </a:t>
            </a:r>
            <a:r>
              <a:rPr lang="ru-RU" sz="1800" b="1" dirty="0">
                <a:solidFill>
                  <a:schemeClr val="hlink"/>
                </a:solidFill>
                <a:latin typeface="Arial" pitchFamily="34" charset="0"/>
              </a:rPr>
              <a:t>0.66 </a:t>
            </a:r>
            <a:r>
              <a:rPr lang="ru-RU" sz="1800" b="1" dirty="0">
                <a:solidFill>
                  <a:srgbClr val="993300"/>
                </a:solidFill>
                <a:latin typeface="Arial" pitchFamily="34" charset="0"/>
              </a:rPr>
              <a:t>(95% </a:t>
            </a:r>
            <a:r>
              <a:rPr lang="en-US" sz="1800" b="1" dirty="0">
                <a:solidFill>
                  <a:srgbClr val="993300"/>
                </a:solidFill>
                <a:latin typeface="Arial" pitchFamily="34" charset="0"/>
              </a:rPr>
              <a:t>CI = 0.59-0.73) in solid tumor patients</a:t>
            </a:r>
          </a:p>
          <a:p>
            <a:pPr defTabSz="762000" eaLnBrk="1" hangingPunct="1">
              <a:defRPr/>
            </a:pPr>
            <a:r>
              <a:rPr lang="en-US" sz="1800" b="1" dirty="0">
                <a:solidFill>
                  <a:srgbClr val="993300"/>
                </a:solidFill>
                <a:latin typeface="Arial" pitchFamily="34" charset="0"/>
              </a:rPr>
              <a:t>                    </a:t>
            </a:r>
            <a:r>
              <a:rPr lang="en-US" sz="1600" b="1" i="1" dirty="0">
                <a:solidFill>
                  <a:schemeClr val="bg2"/>
                </a:solidFill>
                <a:latin typeface="Arial" pitchFamily="34" charset="0"/>
              </a:rPr>
              <a:t>Mills et al., </a:t>
            </a:r>
            <a:r>
              <a:rPr lang="en-US" sz="1600" b="1" i="1" dirty="0" err="1">
                <a:solidFill>
                  <a:schemeClr val="bg2"/>
                </a:solidFill>
                <a:latin typeface="Arial" pitchFamily="34" charset="0"/>
              </a:rPr>
              <a:t>J.Pineal</a:t>
            </a:r>
            <a:r>
              <a:rPr lang="en-US" sz="1600" b="1" i="1" dirty="0">
                <a:solidFill>
                  <a:schemeClr val="bg2"/>
                </a:solidFill>
                <a:latin typeface="Arial" pitchFamily="34" charset="0"/>
              </a:rPr>
              <a:t> Res,2005</a:t>
            </a:r>
            <a:endParaRPr lang="en-US" sz="1600" i="1" dirty="0">
              <a:solidFill>
                <a:schemeClr val="bg2"/>
              </a:solidFill>
              <a:latin typeface="Arial" pitchFamily="34" charset="0"/>
            </a:endParaRPr>
          </a:p>
        </p:txBody>
      </p:sp>
      <p:pic>
        <p:nvPicPr>
          <p:cNvPr id="40970" name="Рисунок 2"/>
          <p:cNvPicPr>
            <a:picLocks noChangeAspect="1" noChangeArrowheads="1"/>
          </p:cNvPicPr>
          <p:nvPr/>
        </p:nvPicPr>
        <p:blipFill>
          <a:blip r:embed="rId3"/>
          <a:srcRect/>
          <a:stretch>
            <a:fillRect/>
          </a:stretch>
        </p:blipFill>
        <p:spPr bwMode="auto">
          <a:xfrm>
            <a:off x="4365625" y="2836863"/>
            <a:ext cx="4610100" cy="3467100"/>
          </a:xfrm>
          <a:prstGeom prst="rect">
            <a:avLst/>
          </a:prstGeom>
          <a:noFill/>
          <a:ln w="9525">
            <a:noFill/>
            <a:miter lim="800000"/>
            <a:headEnd/>
            <a:tailEnd/>
          </a:ln>
        </p:spPr>
      </p:pic>
      <p:sp>
        <p:nvSpPr>
          <p:cNvPr id="40971" name="Text Box 13"/>
          <p:cNvSpPr txBox="1">
            <a:spLocks noChangeArrowheads="1"/>
          </p:cNvSpPr>
          <p:nvPr/>
        </p:nvSpPr>
        <p:spPr bwMode="auto">
          <a:xfrm>
            <a:off x="4343400" y="2590800"/>
            <a:ext cx="184150" cy="3378200"/>
          </a:xfrm>
          <a:prstGeom prst="rect">
            <a:avLst/>
          </a:prstGeom>
          <a:solidFill>
            <a:srgbClr val="FFFFFF"/>
          </a:solidFill>
          <a:ln w="9525">
            <a:noFill/>
            <a:miter lim="800000"/>
            <a:headEnd/>
            <a:tailEnd/>
          </a:ln>
        </p:spPr>
        <p:txBody>
          <a:bodyPr>
            <a:spAutoFit/>
          </a:bodyPr>
          <a:lstStyle/>
          <a:p>
            <a:pPr eaLnBrk="1" hangingPunct="1">
              <a:spcBef>
                <a:spcPct val="50000"/>
              </a:spcBef>
            </a:pPr>
            <a:r>
              <a:rPr lang="en-US" altLang="ru-RU"/>
              <a:t>Survivors</a:t>
            </a:r>
            <a:endParaRPr lang="ru-RU" altLang="ru-RU"/>
          </a:p>
        </p:txBody>
      </p:sp>
      <p:sp>
        <p:nvSpPr>
          <p:cNvPr id="12" name="TextBox 11"/>
          <p:cNvSpPr txBox="1"/>
          <p:nvPr/>
        </p:nvSpPr>
        <p:spPr>
          <a:xfrm>
            <a:off x="6934200" y="6477000"/>
            <a:ext cx="3886200" cy="307975"/>
          </a:xfrm>
          <a:prstGeom prst="rect">
            <a:avLst/>
          </a:prstGeom>
          <a:noFill/>
        </p:spPr>
        <p:txBody>
          <a:bodyPr>
            <a:spAutoFit/>
          </a:bodyPr>
          <a:lstStyle/>
          <a:p>
            <a:pPr eaLnBrk="1" hangingPunct="1">
              <a:defRPr/>
            </a:pPr>
            <a:r>
              <a:rPr lang="en-US" sz="1400" b="1" i="1" dirty="0" err="1">
                <a:latin typeface="+mj-lt"/>
                <a:cs typeface="Iskoola Pota" pitchFamily="34" charset="0"/>
              </a:rPr>
              <a:t>Ermachenkov</a:t>
            </a:r>
            <a:r>
              <a:rPr lang="en-US" sz="1400" b="1" i="1" dirty="0">
                <a:latin typeface="+mj-lt"/>
                <a:cs typeface="Iskoola Pota" pitchFamily="34" charset="0"/>
              </a:rPr>
              <a:t> et al, 2013</a:t>
            </a:r>
            <a:endParaRPr lang="ru-RU" sz="1400" b="1" i="1" dirty="0">
              <a:latin typeface="+mj-lt"/>
              <a:cs typeface="Iskoola Pota" pitchFamily="34" charset="0"/>
            </a:endParaRPr>
          </a:p>
        </p:txBody>
      </p:sp>
      <p:pic>
        <p:nvPicPr>
          <p:cNvPr id="40973" name="Picture 5" descr="D:\POOJA\JGGR\EXTRA\JGGR PPT\Untitled.png"/>
          <p:cNvPicPr>
            <a:picLocks noChangeAspect="1" noChangeArrowheads="1"/>
          </p:cNvPicPr>
          <p:nvPr/>
        </p:nvPicPr>
        <p:blipFill>
          <a:blip r:embed="rId4"/>
          <a:srcRect/>
          <a:stretch>
            <a:fillRect/>
          </a:stretch>
        </p:blipFill>
        <p:spPr bwMode="auto">
          <a:xfrm>
            <a:off x="34925" y="-16510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6C6C6C"/>
            </a:gs>
            <a:gs pos="100000">
              <a:srgbClr val="EAEAEA"/>
            </a:gs>
          </a:gsLst>
          <a:lin ang="0" scaled="1"/>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5862" y="1447800"/>
            <a:ext cx="6553200" cy="457200"/>
          </a:xfrm>
          <a:solidFill>
            <a:schemeClr val="bg2"/>
          </a:solidFill>
          <a:ln>
            <a:solidFill>
              <a:schemeClr val="bg1"/>
            </a:solidFill>
          </a:ln>
        </p:spPr>
        <p:txBody>
          <a:bodyPr>
            <a:noAutofit/>
          </a:bodyPr>
          <a:lstStyle/>
          <a:p>
            <a:pPr marL="484632" indent="0" eaLnBrk="1" fontAlgn="auto" hangingPunct="1">
              <a:spcAft>
                <a:spcPts val="0"/>
              </a:spcAft>
              <a:defRPr/>
            </a:pPr>
            <a:r>
              <a:rPr lang="en-US" altLang="ru-RU" sz="1700" b="1" dirty="0" smtClean="0">
                <a:solidFill>
                  <a:srgbClr val="FFFF00"/>
                </a:solidFill>
                <a:effectLst/>
              </a:rPr>
              <a:t>Effect of melatonin on life span, spontaneous </a:t>
            </a:r>
            <a:r>
              <a:rPr lang="en-US" altLang="ru-RU" sz="1700" b="1" dirty="0" err="1" smtClean="0">
                <a:solidFill>
                  <a:srgbClr val="FFFF00"/>
                </a:solidFill>
                <a:effectLst/>
              </a:rPr>
              <a:t>tumorigenesis</a:t>
            </a:r>
            <a:r>
              <a:rPr lang="en-US" altLang="ru-RU" sz="1700" b="1" dirty="0" smtClean="0">
                <a:solidFill>
                  <a:srgbClr val="FFFF00"/>
                </a:solidFill>
                <a:effectLst/>
              </a:rPr>
              <a:t> and gene expression in mice</a:t>
            </a:r>
            <a:endParaRPr lang="ru-RU" altLang="ru-RU" sz="1700" dirty="0" smtClean="0">
              <a:solidFill>
                <a:srgbClr val="800000"/>
              </a:solidFill>
              <a:effectLst/>
            </a:endParaRPr>
          </a:p>
        </p:txBody>
      </p:sp>
      <p:graphicFrame>
        <p:nvGraphicFramePr>
          <p:cNvPr id="41987" name="Object 3"/>
          <p:cNvGraphicFramePr>
            <a:graphicFrameLocks noGrp="1" noChangeAspect="1"/>
          </p:cNvGraphicFramePr>
          <p:nvPr>
            <p:ph sz="half" idx="4294967295"/>
          </p:nvPr>
        </p:nvGraphicFramePr>
        <p:xfrm>
          <a:off x="69850" y="2151063"/>
          <a:ext cx="3429000" cy="1857375"/>
        </p:xfrm>
        <a:graphic>
          <a:graphicData uri="http://schemas.openxmlformats.org/presentationml/2006/ole">
            <mc:AlternateContent xmlns:mc="http://schemas.openxmlformats.org/markup-compatibility/2006">
              <mc:Choice xmlns:v="urn:schemas-microsoft-com:vml" Requires="v">
                <p:oleObj spid="_x0000_s42023" r:id="rId4" imgW="3913971" imgH="2115495" progId="Excel.Sheet.8">
                  <p:embed/>
                </p:oleObj>
              </mc:Choice>
              <mc:Fallback>
                <p:oleObj r:id="rId4" imgW="3913971" imgH="2115495"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 y="2151063"/>
                        <a:ext cx="3429000" cy="1857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8" name="Object 8"/>
          <p:cNvGraphicFramePr>
            <a:graphicFrameLocks noGrp="1" noChangeAspect="1"/>
          </p:cNvGraphicFramePr>
          <p:nvPr>
            <p:ph sz="half" idx="4294967295"/>
          </p:nvPr>
        </p:nvGraphicFramePr>
        <p:xfrm>
          <a:off x="0" y="4008438"/>
          <a:ext cx="3505200" cy="2368550"/>
        </p:xfrm>
        <a:graphic>
          <a:graphicData uri="http://schemas.openxmlformats.org/presentationml/2006/ole">
            <mc:AlternateContent xmlns:mc="http://schemas.openxmlformats.org/markup-compatibility/2006">
              <mc:Choice xmlns:v="urn:schemas-microsoft-com:vml" Requires="v">
                <p:oleObj spid="_x0000_s42024" r:id="rId7" imgW="3913971" imgH="2645893" progId="Excel.Sheet.8">
                  <p:embed/>
                </p:oleObj>
              </mc:Choice>
              <mc:Fallback>
                <p:oleObj r:id="rId7" imgW="3913971" imgH="2645893" progId="Excel.Sheet.8">
                  <p:embed/>
                  <p:pic>
                    <p:nvPicPr>
                      <p:cNvPr id="0" name="Object 8"/>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008438"/>
                        <a:ext cx="3505200" cy="2368550"/>
                      </a:xfrm>
                      <a:prstGeom prst="rect">
                        <a:avLst/>
                      </a:prstGeom>
                      <a:solidFill>
                        <a:srgbClr val="FFFFFF"/>
                      </a:solidFill>
                      <a:ln w="12700">
                        <a:solidFill>
                          <a:schemeClr val="tx1"/>
                        </a:solidFill>
                        <a:miter lim="800000"/>
                        <a:headEnd/>
                        <a:tailEnd/>
                      </a:ln>
                    </p:spPr>
                  </p:pic>
                </p:oleObj>
              </mc:Fallback>
            </mc:AlternateContent>
          </a:graphicData>
        </a:graphic>
      </p:graphicFrame>
      <p:sp>
        <p:nvSpPr>
          <p:cNvPr id="41989" name="Rectangle 5"/>
          <p:cNvSpPr>
            <a:spLocks noChangeArrowheads="1"/>
          </p:cNvSpPr>
          <p:nvPr/>
        </p:nvSpPr>
        <p:spPr bwMode="auto">
          <a:xfrm>
            <a:off x="4495800" y="5943600"/>
            <a:ext cx="4394200" cy="581025"/>
          </a:xfrm>
          <a:prstGeom prst="rect">
            <a:avLst/>
          </a:prstGeom>
          <a:noFill/>
          <a:ln w="9525">
            <a:noFill/>
            <a:miter lim="800000"/>
            <a:headEnd/>
            <a:tailEnd/>
          </a:ln>
        </p:spPr>
        <p:txBody>
          <a:bodyPr wrap="none">
            <a:spAutoFit/>
          </a:bodyPr>
          <a:lstStyle/>
          <a:p>
            <a:pPr eaLnBrk="1" hangingPunct="1"/>
            <a:r>
              <a:rPr lang="ru-RU" altLang="ru-RU" sz="1600" b="1" i="1">
                <a:solidFill>
                  <a:schemeClr val="bg2"/>
                </a:solidFill>
                <a:latin typeface="Arial" pitchFamily="34" charset="0"/>
              </a:rPr>
              <a:t>Anisimov et al., J. Gerontol. Biol.Med., 2001</a:t>
            </a:r>
            <a:endParaRPr lang="en-US" altLang="ru-RU" sz="1600" b="1" i="1">
              <a:solidFill>
                <a:schemeClr val="bg2"/>
              </a:solidFill>
              <a:latin typeface="Arial" pitchFamily="34" charset="0"/>
            </a:endParaRPr>
          </a:p>
          <a:p>
            <a:pPr eaLnBrk="1" hangingPunct="1"/>
            <a:r>
              <a:rPr lang="en-US" altLang="ru-RU" sz="1600" b="1" i="1">
                <a:solidFill>
                  <a:schemeClr val="bg2"/>
                </a:solidFill>
                <a:latin typeface="Arial" pitchFamily="34" charset="0"/>
              </a:rPr>
              <a:t>                            Exp. Gerontol., 2003</a:t>
            </a:r>
            <a:endParaRPr lang="ru-RU" altLang="ru-RU" sz="1600" b="1" i="1">
              <a:solidFill>
                <a:schemeClr val="bg2"/>
              </a:solidFill>
              <a:latin typeface="Arial" pitchFamily="34" charset="0"/>
            </a:endParaRPr>
          </a:p>
        </p:txBody>
      </p:sp>
      <p:sp>
        <p:nvSpPr>
          <p:cNvPr id="41990" name="Rectangle 6"/>
          <p:cNvSpPr>
            <a:spLocks noChangeArrowheads="1"/>
          </p:cNvSpPr>
          <p:nvPr/>
        </p:nvSpPr>
        <p:spPr bwMode="auto">
          <a:xfrm>
            <a:off x="4953000" y="2082800"/>
            <a:ext cx="4572000" cy="1925638"/>
          </a:xfrm>
          <a:prstGeom prst="rect">
            <a:avLst/>
          </a:prstGeom>
          <a:noFill/>
          <a:ln w="9525">
            <a:noFill/>
            <a:miter lim="800000"/>
            <a:headEnd/>
            <a:tailEnd/>
          </a:ln>
        </p:spPr>
        <p:txBody>
          <a:bodyPr>
            <a:spAutoFit/>
          </a:bodyPr>
          <a:lstStyle/>
          <a:p>
            <a:pPr eaLnBrk="1" hangingPunct="1"/>
            <a:r>
              <a:rPr lang="en-US" altLang="ru-RU" sz="1600" b="1" u="sng">
                <a:solidFill>
                  <a:srgbClr val="800000"/>
                </a:solidFill>
                <a:latin typeface="Calibri" pitchFamily="34" charset="0"/>
              </a:rPr>
              <a:t>MLT and gene expression</a:t>
            </a:r>
            <a:r>
              <a:rPr lang="ru-RU" altLang="ru-RU" sz="1600" b="1" u="sng">
                <a:solidFill>
                  <a:srgbClr val="800000"/>
                </a:solidFill>
                <a:latin typeface="Calibri" pitchFamily="34" charset="0"/>
              </a:rPr>
              <a:t>:</a:t>
            </a:r>
          </a:p>
          <a:p>
            <a:pPr eaLnBrk="1" hangingPunct="1"/>
            <a:endParaRPr lang="en-US" altLang="ru-RU" sz="1600" b="1" u="sng">
              <a:solidFill>
                <a:srgbClr val="800000"/>
              </a:solidFill>
              <a:latin typeface="Calibri" pitchFamily="34" charset="0"/>
            </a:endParaRPr>
          </a:p>
          <a:p>
            <a:pPr eaLnBrk="1" hangingPunct="1"/>
            <a:r>
              <a:rPr lang="en-US" altLang="ru-RU" sz="1600" b="1">
                <a:solidFill>
                  <a:srgbClr val="800000"/>
                </a:solidFill>
                <a:latin typeface="Calibri" pitchFamily="34" charset="0"/>
              </a:rPr>
              <a:t>Total clones :               </a:t>
            </a:r>
            <a:r>
              <a:rPr lang="ru-RU" altLang="ru-RU" sz="1600" b="1">
                <a:solidFill>
                  <a:srgbClr val="800000"/>
                </a:solidFill>
                <a:latin typeface="Calibri" pitchFamily="34" charset="0"/>
              </a:rPr>
              <a:t> </a:t>
            </a:r>
            <a:r>
              <a:rPr lang="en-US" altLang="ru-RU" sz="1600" b="1">
                <a:solidFill>
                  <a:srgbClr val="800000"/>
                </a:solidFill>
                <a:latin typeface="Calibri" pitchFamily="34" charset="0"/>
              </a:rPr>
              <a:t>     15 247</a:t>
            </a:r>
          </a:p>
          <a:p>
            <a:pPr eaLnBrk="1" hangingPunct="1"/>
            <a:r>
              <a:rPr lang="en-US" altLang="ru-RU" sz="1600" b="1">
                <a:solidFill>
                  <a:srgbClr val="800000"/>
                </a:solidFill>
                <a:latin typeface="Calibri" pitchFamily="34" charset="0"/>
              </a:rPr>
              <a:t>Effect of MLT:   </a:t>
            </a:r>
            <a:r>
              <a:rPr lang="ru-RU" altLang="ru-RU" sz="1600" b="1">
                <a:solidFill>
                  <a:srgbClr val="800000"/>
                </a:solidFill>
                <a:latin typeface="Calibri" pitchFamily="34" charset="0"/>
              </a:rPr>
              <a:t>     </a:t>
            </a:r>
            <a:r>
              <a:rPr lang="en-US" altLang="ru-RU" sz="1600" b="1">
                <a:solidFill>
                  <a:srgbClr val="800000"/>
                </a:solidFill>
                <a:latin typeface="Calibri" pitchFamily="34" charset="0"/>
              </a:rPr>
              <a:t>                  </a:t>
            </a:r>
            <a:r>
              <a:rPr lang="ru-RU" altLang="ru-RU" sz="1600" b="1">
                <a:solidFill>
                  <a:srgbClr val="800000"/>
                </a:solidFill>
                <a:latin typeface="Calibri" pitchFamily="34" charset="0"/>
              </a:rPr>
              <a:t>2</a:t>
            </a:r>
            <a:r>
              <a:rPr lang="en-US" altLang="ru-RU" sz="1600" b="1">
                <a:solidFill>
                  <a:srgbClr val="800000"/>
                </a:solidFill>
                <a:latin typeface="Calibri" pitchFamily="34" charset="0"/>
              </a:rPr>
              <a:t>33 (</a:t>
            </a:r>
            <a:r>
              <a:rPr lang="en-US" altLang="ru-RU" sz="1600" b="1" u="sng">
                <a:solidFill>
                  <a:srgbClr val="800000"/>
                </a:solidFill>
                <a:latin typeface="Calibri" pitchFamily="34" charset="0"/>
              </a:rPr>
              <a:t>1,53%</a:t>
            </a:r>
            <a:r>
              <a:rPr lang="en-US" altLang="ru-RU" sz="1600" b="1">
                <a:solidFill>
                  <a:srgbClr val="800000"/>
                </a:solidFill>
                <a:latin typeface="Calibri" pitchFamily="34" charset="0"/>
              </a:rPr>
              <a:t>) </a:t>
            </a:r>
          </a:p>
          <a:p>
            <a:pPr eaLnBrk="1" hangingPunct="1"/>
            <a:r>
              <a:rPr lang="en-US" altLang="ru-RU" sz="1600" b="1">
                <a:solidFill>
                  <a:srgbClr val="800000"/>
                </a:solidFill>
                <a:latin typeface="Calibri" pitchFamily="34" charset="0"/>
              </a:rPr>
              <a:t>Stimulation (&gt;2 times):    </a:t>
            </a:r>
            <a:r>
              <a:rPr lang="ru-RU" altLang="ru-RU" sz="1600" b="1">
                <a:solidFill>
                  <a:srgbClr val="800000"/>
                </a:solidFill>
                <a:latin typeface="Calibri" pitchFamily="34" charset="0"/>
              </a:rPr>
              <a:t>     </a:t>
            </a:r>
            <a:r>
              <a:rPr lang="en-US" altLang="ru-RU" sz="1600" b="1">
                <a:solidFill>
                  <a:srgbClr val="800000"/>
                </a:solidFill>
                <a:latin typeface="Calibri" pitchFamily="34" charset="0"/>
              </a:rPr>
              <a:t> 164  </a:t>
            </a:r>
          </a:p>
          <a:p>
            <a:pPr eaLnBrk="1" hangingPunct="1"/>
            <a:r>
              <a:rPr lang="en-US" altLang="ru-RU" sz="1600" b="1">
                <a:solidFill>
                  <a:srgbClr val="800000"/>
                </a:solidFill>
                <a:latin typeface="Calibri" pitchFamily="34" charset="0"/>
              </a:rPr>
              <a:t>Suppression (&gt; 2 timrs):  </a:t>
            </a:r>
            <a:r>
              <a:rPr lang="ru-RU" altLang="ru-RU" sz="1600" b="1">
                <a:solidFill>
                  <a:srgbClr val="800000"/>
                </a:solidFill>
                <a:latin typeface="Calibri" pitchFamily="34" charset="0"/>
              </a:rPr>
              <a:t>     </a:t>
            </a:r>
            <a:r>
              <a:rPr lang="en-US" altLang="ru-RU" sz="1600" b="1">
                <a:solidFill>
                  <a:srgbClr val="800000"/>
                </a:solidFill>
                <a:latin typeface="Calibri" pitchFamily="34" charset="0"/>
              </a:rPr>
              <a:t>    69</a:t>
            </a:r>
          </a:p>
          <a:p>
            <a:pPr eaLnBrk="1" hangingPunct="1">
              <a:spcBef>
                <a:spcPct val="50000"/>
              </a:spcBef>
              <a:buClr>
                <a:schemeClr val="accent2"/>
              </a:buClr>
              <a:buSzPct val="80000"/>
              <a:buFont typeface="Wingdings" pitchFamily="2" charset="2"/>
              <a:buNone/>
            </a:pPr>
            <a:endParaRPr lang="en-US" altLang="ru-RU" sz="1600">
              <a:solidFill>
                <a:srgbClr val="800000"/>
              </a:solidFill>
              <a:latin typeface="Calibri" pitchFamily="34" charset="0"/>
            </a:endParaRPr>
          </a:p>
        </p:txBody>
      </p:sp>
      <p:sp>
        <p:nvSpPr>
          <p:cNvPr id="41991" name="Rectangle 7"/>
          <p:cNvSpPr>
            <a:spLocks noChangeArrowheads="1"/>
          </p:cNvSpPr>
          <p:nvPr/>
        </p:nvSpPr>
        <p:spPr bwMode="auto">
          <a:xfrm>
            <a:off x="5105400" y="3708400"/>
            <a:ext cx="3505200" cy="2054225"/>
          </a:xfrm>
          <a:prstGeom prst="rect">
            <a:avLst/>
          </a:prstGeom>
          <a:solidFill>
            <a:srgbClr val="FFFF66"/>
          </a:solidFill>
          <a:ln w="9525">
            <a:solidFill>
              <a:srgbClr val="990000"/>
            </a:solidFill>
            <a:miter lim="800000"/>
            <a:headEnd/>
            <a:tailEnd/>
          </a:ln>
        </p:spPr>
        <p:txBody>
          <a:bodyPr>
            <a:spAutoFit/>
          </a:bodyPr>
          <a:lstStyle/>
          <a:p>
            <a:pPr eaLnBrk="1" hangingPunct="1"/>
            <a:r>
              <a:rPr lang="en-US" altLang="ru-RU" sz="2000" b="1" i="1" u="sng">
                <a:solidFill>
                  <a:srgbClr val="800000"/>
                </a:solidFill>
                <a:latin typeface="Calibri" pitchFamily="34" charset="0"/>
              </a:rPr>
              <a:t> Genes:</a:t>
            </a:r>
          </a:p>
          <a:p>
            <a:pPr eaLnBrk="1" hangingPunct="1"/>
            <a:r>
              <a:rPr lang="en-US" altLang="ru-RU" sz="1800" b="1">
                <a:solidFill>
                  <a:srgbClr val="800000"/>
                </a:solidFill>
                <a:latin typeface="Calibri" pitchFamily="34" charset="0"/>
              </a:rPr>
              <a:t>  Cell cycle</a:t>
            </a:r>
          </a:p>
          <a:p>
            <a:pPr eaLnBrk="1" hangingPunct="1"/>
            <a:r>
              <a:rPr lang="en-US" altLang="ru-RU" sz="1800" b="1">
                <a:solidFill>
                  <a:srgbClr val="800000"/>
                </a:solidFill>
                <a:latin typeface="Calibri" pitchFamily="34" charset="0"/>
              </a:rPr>
              <a:t>  Cell proliferation</a:t>
            </a:r>
          </a:p>
          <a:p>
            <a:pPr eaLnBrk="1" hangingPunct="1"/>
            <a:r>
              <a:rPr lang="en-US" altLang="ru-RU" sz="1800" b="1">
                <a:solidFill>
                  <a:srgbClr val="800000"/>
                </a:solidFill>
                <a:latin typeface="Calibri" pitchFamily="34" charset="0"/>
              </a:rPr>
              <a:t>  Adhesion</a:t>
            </a:r>
          </a:p>
          <a:p>
            <a:pPr eaLnBrk="1" hangingPunct="1"/>
            <a:r>
              <a:rPr lang="en-US" altLang="ru-RU" sz="1800" b="1">
                <a:solidFill>
                  <a:srgbClr val="800000"/>
                </a:solidFill>
                <a:latin typeface="Calibri" pitchFamily="34" charset="0"/>
              </a:rPr>
              <a:t>  Membrane transport</a:t>
            </a:r>
          </a:p>
          <a:p>
            <a:pPr eaLnBrk="1" hangingPunct="1"/>
            <a:r>
              <a:rPr lang="en-US" altLang="ru-RU" sz="1800" b="1">
                <a:solidFill>
                  <a:srgbClr val="800000"/>
                </a:solidFill>
                <a:latin typeface="Calibri" pitchFamily="34" charset="0"/>
              </a:rPr>
              <a:t>  Leukenia</a:t>
            </a:r>
          </a:p>
          <a:p>
            <a:pPr eaLnBrk="1" hangingPunct="1"/>
            <a:r>
              <a:rPr lang="en-US" altLang="ru-RU" sz="1800" b="1">
                <a:solidFill>
                  <a:srgbClr val="800000"/>
                </a:solidFill>
                <a:latin typeface="Calibri" pitchFamily="34" charset="0"/>
              </a:rPr>
              <a:t>  Mitochondrial genes</a:t>
            </a:r>
          </a:p>
        </p:txBody>
      </p:sp>
      <p:sp>
        <p:nvSpPr>
          <p:cNvPr id="41992" name="Text Box 9"/>
          <p:cNvSpPr txBox="1">
            <a:spLocks noChangeArrowheads="1"/>
          </p:cNvSpPr>
          <p:nvPr/>
        </p:nvSpPr>
        <p:spPr bwMode="auto">
          <a:xfrm>
            <a:off x="3505200" y="2019300"/>
            <a:ext cx="685800" cy="366713"/>
          </a:xfrm>
          <a:prstGeom prst="rect">
            <a:avLst/>
          </a:prstGeom>
          <a:noFill/>
          <a:ln w="9525">
            <a:noFill/>
            <a:miter lim="800000"/>
            <a:headEnd/>
            <a:tailEnd/>
          </a:ln>
        </p:spPr>
        <p:txBody>
          <a:bodyPr>
            <a:spAutoFit/>
          </a:bodyPr>
          <a:lstStyle/>
          <a:p>
            <a:pPr eaLnBrk="1" hangingPunct="1">
              <a:spcBef>
                <a:spcPct val="50000"/>
              </a:spcBef>
            </a:pPr>
            <a:r>
              <a:rPr lang="ru-RU" altLang="ru-RU" sz="1800" b="1">
                <a:latin typeface="Arial" pitchFamily="34" charset="0"/>
              </a:rPr>
              <a:t>СВА</a:t>
            </a:r>
          </a:p>
        </p:txBody>
      </p:sp>
      <p:sp>
        <p:nvSpPr>
          <p:cNvPr id="41993" name="Text Box 10"/>
          <p:cNvSpPr txBox="1">
            <a:spLocks noChangeArrowheads="1"/>
          </p:cNvSpPr>
          <p:nvPr/>
        </p:nvSpPr>
        <p:spPr bwMode="auto">
          <a:xfrm>
            <a:off x="990600" y="3962400"/>
            <a:ext cx="838200" cy="366713"/>
          </a:xfrm>
          <a:prstGeom prst="rect">
            <a:avLst/>
          </a:prstGeom>
          <a:noFill/>
          <a:ln w="9525">
            <a:noFill/>
            <a:miter lim="800000"/>
            <a:headEnd/>
            <a:tailEnd/>
          </a:ln>
        </p:spPr>
        <p:txBody>
          <a:bodyPr>
            <a:spAutoFit/>
          </a:bodyPr>
          <a:lstStyle/>
          <a:p>
            <a:pPr eaLnBrk="1" hangingPunct="1">
              <a:spcBef>
                <a:spcPct val="50000"/>
              </a:spcBef>
            </a:pPr>
            <a:r>
              <a:rPr lang="en-US" altLang="ru-RU" sz="1800" b="1">
                <a:latin typeface="Arial" pitchFamily="34" charset="0"/>
              </a:rPr>
              <a:t>SHR</a:t>
            </a:r>
            <a:endParaRPr lang="ru-RU" altLang="ru-RU" sz="1800" b="1">
              <a:latin typeface="Arial" pitchFamily="34" charset="0"/>
            </a:endParaRPr>
          </a:p>
        </p:txBody>
      </p:sp>
      <p:pic>
        <p:nvPicPr>
          <p:cNvPr id="41994" name="Picture 5" descr="D:\POOJA\JGGR\EXTRA\JGGR PPT\Untitled.png"/>
          <p:cNvPicPr>
            <a:picLocks noChangeAspect="1" noChangeArrowheads="1"/>
          </p:cNvPicPr>
          <p:nvPr/>
        </p:nvPicPr>
        <p:blipFill>
          <a:blip r:embed="rId9"/>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228600" y="1295400"/>
            <a:ext cx="8610600" cy="762000"/>
          </a:xfrm>
          <a:solidFill>
            <a:schemeClr val="accent1"/>
          </a:solidFill>
          <a:ln>
            <a:solidFill>
              <a:schemeClr val="bg1"/>
            </a:solidFill>
          </a:ln>
        </p:spPr>
        <p:txBody>
          <a:bodyPr/>
          <a:lstStyle/>
          <a:p>
            <a:pPr marL="484632" indent="0" eaLnBrk="1" fontAlgn="auto" hangingPunct="1">
              <a:spcAft>
                <a:spcPts val="0"/>
              </a:spcAft>
              <a:defRPr/>
            </a:pPr>
            <a:r>
              <a:rPr lang="en-US" altLang="ru-RU" sz="3200" b="1" dirty="0" smtClean="0">
                <a:solidFill>
                  <a:schemeClr val="bg2"/>
                </a:solidFill>
                <a:effectLst/>
              </a:rPr>
              <a:t>Effect of melatonin on life span of mice</a:t>
            </a:r>
            <a:endParaRPr lang="ru-RU" altLang="ru-RU" sz="3200" b="1" dirty="0" smtClean="0">
              <a:solidFill>
                <a:schemeClr val="bg2"/>
              </a:solidFill>
              <a:effectLst/>
            </a:endParaRPr>
          </a:p>
        </p:txBody>
      </p:sp>
      <p:sp>
        <p:nvSpPr>
          <p:cNvPr id="50179" name="Rectangle 3"/>
          <p:cNvSpPr>
            <a:spLocks noGrp="1" noChangeArrowheads="1"/>
          </p:cNvSpPr>
          <p:nvPr>
            <p:ph type="subTitle" idx="1"/>
          </p:nvPr>
        </p:nvSpPr>
        <p:spPr>
          <a:xfrm>
            <a:off x="304800" y="2362200"/>
            <a:ext cx="8686800" cy="4038600"/>
          </a:xfrm>
          <a:solidFill>
            <a:srgbClr val="FFFF99"/>
          </a:solidFill>
          <a:ln w="6350">
            <a:solidFill>
              <a:srgbClr val="800000"/>
            </a:solidFill>
          </a:ln>
        </p:spPr>
        <p:txBody>
          <a:bodyPr>
            <a:normAutofit/>
          </a:bodyPr>
          <a:lstStyle/>
          <a:p>
            <a:pPr algn="l" eaLnBrk="1" fontAlgn="auto" hangingPunct="1">
              <a:spcAft>
                <a:spcPts val="0"/>
              </a:spcAft>
              <a:buFont typeface="Wingdings 2"/>
              <a:buNone/>
              <a:defRPr/>
            </a:pPr>
            <a:r>
              <a:rPr lang="en-US" altLang="ru-RU" sz="2800" b="1" u="sng" dirty="0" smtClean="0">
                <a:solidFill>
                  <a:srgbClr val="993300"/>
                </a:solidFill>
                <a:latin typeface="Arial" pitchFamily="34" charset="0"/>
              </a:rPr>
              <a:t>Strain          </a:t>
            </a:r>
            <a:r>
              <a:rPr lang="ru-RU" altLang="ru-RU" sz="2800" b="1" u="sng" dirty="0" smtClean="0">
                <a:solidFill>
                  <a:srgbClr val="993300"/>
                </a:solidFill>
                <a:latin typeface="Arial" pitchFamily="34" charset="0"/>
              </a:rPr>
              <a:t>%</a:t>
            </a:r>
            <a:r>
              <a:rPr lang="en-US" altLang="ru-RU" sz="2800" b="1" u="sng" dirty="0" smtClean="0">
                <a:solidFill>
                  <a:srgbClr val="993300"/>
                </a:solidFill>
                <a:latin typeface="Arial" pitchFamily="34" charset="0"/>
              </a:rPr>
              <a:t>                  Authors</a:t>
            </a:r>
            <a:r>
              <a:rPr lang="ru-RU" altLang="ru-RU" sz="2800" b="1" u="sng" dirty="0" smtClean="0">
                <a:solidFill>
                  <a:srgbClr val="993300"/>
                </a:solidFill>
                <a:latin typeface="Arial" pitchFamily="34" charset="0"/>
              </a:rPr>
              <a:t>______________</a:t>
            </a:r>
          </a:p>
          <a:p>
            <a:pPr algn="l" eaLnBrk="1" fontAlgn="auto" hangingPunct="1">
              <a:spcAft>
                <a:spcPts val="0"/>
              </a:spcAft>
              <a:buFont typeface="Wingdings 2"/>
              <a:buNone/>
              <a:defRPr/>
            </a:pPr>
            <a:r>
              <a:rPr lang="en-US" altLang="ru-RU" sz="2800" b="1" dirty="0" err="1" smtClean="0">
                <a:solidFill>
                  <a:srgbClr val="993300"/>
                </a:solidFill>
                <a:latin typeface="Arial" pitchFamily="34" charset="0"/>
              </a:rPr>
              <a:t>Balb</a:t>
            </a:r>
            <a:r>
              <a:rPr lang="en-US" altLang="ru-RU" sz="2800" b="1" dirty="0" smtClean="0">
                <a:solidFill>
                  <a:srgbClr val="993300"/>
                </a:solidFill>
                <a:latin typeface="Arial" pitchFamily="34" charset="0"/>
              </a:rPr>
              <a:t>/c          + 18%       </a:t>
            </a:r>
            <a:r>
              <a:rPr lang="en-US" altLang="ru-RU" sz="2800" b="1" dirty="0" err="1" smtClean="0">
                <a:solidFill>
                  <a:srgbClr val="993300"/>
                </a:solidFill>
                <a:latin typeface="Arial" pitchFamily="34" charset="0"/>
              </a:rPr>
              <a:t>Pierpaoli</a:t>
            </a:r>
            <a:r>
              <a:rPr lang="en-US" altLang="ru-RU" sz="2800" b="1" dirty="0" smtClean="0">
                <a:solidFill>
                  <a:srgbClr val="993300"/>
                </a:solidFill>
                <a:latin typeface="Arial" pitchFamily="34" charset="0"/>
              </a:rPr>
              <a:t> &amp; </a:t>
            </a:r>
            <a:r>
              <a:rPr lang="en-US" altLang="ru-RU" sz="2800" b="1" dirty="0" err="1" smtClean="0">
                <a:solidFill>
                  <a:srgbClr val="993300"/>
                </a:solidFill>
                <a:latin typeface="Arial" pitchFamily="34" charset="0"/>
              </a:rPr>
              <a:t>Regelson</a:t>
            </a:r>
            <a:r>
              <a:rPr lang="en-US" altLang="ru-RU" sz="2800" b="1" dirty="0" smtClean="0">
                <a:solidFill>
                  <a:srgbClr val="993300"/>
                </a:solidFill>
                <a:latin typeface="Arial" pitchFamily="34" charset="0"/>
              </a:rPr>
              <a:t>, 1994</a:t>
            </a:r>
          </a:p>
          <a:p>
            <a:pPr algn="l" eaLnBrk="1" fontAlgn="auto" hangingPunct="1">
              <a:spcAft>
                <a:spcPts val="0"/>
              </a:spcAft>
              <a:buFont typeface="Wingdings 2"/>
              <a:buNone/>
              <a:defRPr/>
            </a:pPr>
            <a:r>
              <a:rPr lang="en-US" altLang="ru-RU" sz="2800" b="1" dirty="0" smtClean="0">
                <a:solidFill>
                  <a:srgbClr val="993300"/>
                </a:solidFill>
                <a:latin typeface="Arial" pitchFamily="34" charset="0"/>
              </a:rPr>
              <a:t>NZB             + 40%        </a:t>
            </a:r>
            <a:r>
              <a:rPr lang="en-US" altLang="ru-RU" sz="2800" b="1" dirty="0" err="1" smtClean="0">
                <a:solidFill>
                  <a:srgbClr val="993300"/>
                </a:solidFill>
                <a:latin typeface="Arial" pitchFamily="34" charset="0"/>
              </a:rPr>
              <a:t>Pierpaoli</a:t>
            </a:r>
            <a:r>
              <a:rPr lang="en-US" altLang="ru-RU" sz="2800" b="1" dirty="0" smtClean="0">
                <a:solidFill>
                  <a:srgbClr val="993300"/>
                </a:solidFill>
                <a:latin typeface="Arial" pitchFamily="34" charset="0"/>
              </a:rPr>
              <a:t> et al., 2001</a:t>
            </a:r>
          </a:p>
          <a:p>
            <a:pPr algn="l" eaLnBrk="1" fontAlgn="auto" hangingPunct="1">
              <a:spcAft>
                <a:spcPts val="0"/>
              </a:spcAft>
              <a:buFont typeface="Wingdings 2"/>
              <a:buNone/>
              <a:defRPr/>
            </a:pPr>
            <a:r>
              <a:rPr lang="en-US" altLang="ru-RU" sz="2800" b="1" dirty="0" smtClean="0">
                <a:solidFill>
                  <a:srgbClr val="993300"/>
                </a:solidFill>
                <a:latin typeface="Arial" pitchFamily="34" charset="0"/>
              </a:rPr>
              <a:t>C57BL/6J    + 20%        </a:t>
            </a:r>
            <a:r>
              <a:rPr lang="en-US" altLang="ru-RU" sz="2800" b="1" dirty="0" err="1" smtClean="0">
                <a:solidFill>
                  <a:srgbClr val="993300"/>
                </a:solidFill>
                <a:latin typeface="Arial" pitchFamily="34" charset="0"/>
              </a:rPr>
              <a:t>Pierpaoli</a:t>
            </a:r>
            <a:r>
              <a:rPr lang="en-US" altLang="ru-RU" sz="2800" b="1" dirty="0" smtClean="0">
                <a:solidFill>
                  <a:srgbClr val="993300"/>
                </a:solidFill>
                <a:latin typeface="Arial" pitchFamily="34" charset="0"/>
              </a:rPr>
              <a:t> &amp; </a:t>
            </a:r>
            <a:r>
              <a:rPr lang="en-US" altLang="ru-RU" sz="2800" b="1" dirty="0" err="1" smtClean="0">
                <a:solidFill>
                  <a:srgbClr val="993300"/>
                </a:solidFill>
                <a:latin typeface="Arial" pitchFamily="34" charset="0"/>
              </a:rPr>
              <a:t>Maestroni</a:t>
            </a:r>
            <a:r>
              <a:rPr lang="en-US" altLang="ru-RU" sz="2800" b="1" dirty="0" smtClean="0">
                <a:solidFill>
                  <a:srgbClr val="993300"/>
                </a:solidFill>
                <a:latin typeface="Arial" pitchFamily="34" charset="0"/>
              </a:rPr>
              <a:t>, 1987</a:t>
            </a:r>
          </a:p>
          <a:p>
            <a:pPr algn="l" eaLnBrk="1" fontAlgn="auto" hangingPunct="1">
              <a:spcAft>
                <a:spcPts val="0"/>
              </a:spcAft>
              <a:buFont typeface="Wingdings 2"/>
              <a:buNone/>
              <a:defRPr/>
            </a:pPr>
            <a:r>
              <a:rPr lang="en-US" altLang="ru-RU" sz="2800" b="1" dirty="0" smtClean="0">
                <a:solidFill>
                  <a:srgbClr val="993300"/>
                </a:solidFill>
                <a:latin typeface="Arial" pitchFamily="34" charset="0"/>
              </a:rPr>
              <a:t>C3H             + 20%        </a:t>
            </a:r>
            <a:r>
              <a:rPr lang="en-US" altLang="ru-RU" sz="2800" b="1" dirty="0" err="1" smtClean="0">
                <a:solidFill>
                  <a:srgbClr val="993300"/>
                </a:solidFill>
                <a:latin typeface="Arial" pitchFamily="34" charset="0"/>
              </a:rPr>
              <a:t>Oxenkrug</a:t>
            </a:r>
            <a:r>
              <a:rPr lang="en-US" altLang="ru-RU" sz="2800" b="1" dirty="0" smtClean="0">
                <a:solidFill>
                  <a:srgbClr val="993300"/>
                </a:solidFill>
                <a:latin typeface="Arial" pitchFamily="34" charset="0"/>
              </a:rPr>
              <a:t> et al., 2001</a:t>
            </a:r>
          </a:p>
          <a:p>
            <a:pPr algn="l" eaLnBrk="1" fontAlgn="auto" hangingPunct="1">
              <a:spcAft>
                <a:spcPts val="0"/>
              </a:spcAft>
              <a:buFont typeface="Wingdings 2"/>
              <a:buNone/>
              <a:defRPr/>
            </a:pPr>
            <a:r>
              <a:rPr lang="en-US" altLang="ru-RU" sz="2800" b="1" dirty="0" smtClean="0">
                <a:solidFill>
                  <a:srgbClr val="993300"/>
                </a:solidFill>
                <a:latin typeface="Arial" pitchFamily="34" charset="0"/>
              </a:rPr>
              <a:t>CBA            + 7%          </a:t>
            </a:r>
            <a:r>
              <a:rPr lang="en-US" altLang="ru-RU" sz="2800" b="1" dirty="0" err="1" smtClean="0">
                <a:solidFill>
                  <a:srgbClr val="993300"/>
                </a:solidFill>
                <a:latin typeface="Arial" pitchFamily="34" charset="0"/>
              </a:rPr>
              <a:t>Anisimov</a:t>
            </a:r>
            <a:r>
              <a:rPr lang="en-US" altLang="ru-RU" sz="2800" b="1" dirty="0" smtClean="0">
                <a:solidFill>
                  <a:srgbClr val="993300"/>
                </a:solidFill>
                <a:latin typeface="Arial" pitchFamily="34" charset="0"/>
              </a:rPr>
              <a:t> et al., 2001</a:t>
            </a:r>
          </a:p>
          <a:p>
            <a:pPr algn="l" eaLnBrk="1" fontAlgn="auto" hangingPunct="1">
              <a:spcAft>
                <a:spcPts val="0"/>
              </a:spcAft>
              <a:buFont typeface="Wingdings 2"/>
              <a:buNone/>
              <a:defRPr/>
            </a:pPr>
            <a:r>
              <a:rPr lang="en-US" altLang="ru-RU" sz="2800" b="1" dirty="0" smtClean="0">
                <a:solidFill>
                  <a:srgbClr val="993300"/>
                </a:solidFill>
                <a:latin typeface="Arial" pitchFamily="34" charset="0"/>
              </a:rPr>
              <a:t>HER-2/</a:t>
            </a:r>
            <a:r>
              <a:rPr lang="en-US" altLang="ru-RU" sz="2800" b="1" dirty="0" err="1" smtClean="0">
                <a:solidFill>
                  <a:srgbClr val="993300"/>
                </a:solidFill>
                <a:latin typeface="Arial" pitchFamily="34" charset="0"/>
              </a:rPr>
              <a:t>neu</a:t>
            </a:r>
            <a:r>
              <a:rPr lang="en-US" altLang="ru-RU" sz="2800" b="1" dirty="0" smtClean="0">
                <a:solidFill>
                  <a:srgbClr val="993300"/>
                </a:solidFill>
                <a:latin typeface="Arial" pitchFamily="34" charset="0"/>
              </a:rPr>
              <a:t>  + 13%        </a:t>
            </a:r>
            <a:r>
              <a:rPr lang="en-US" altLang="ru-RU" sz="2800" b="1" dirty="0" err="1" smtClean="0">
                <a:solidFill>
                  <a:srgbClr val="993300"/>
                </a:solidFill>
                <a:latin typeface="Arial" pitchFamily="34" charset="0"/>
              </a:rPr>
              <a:t>Anisimov</a:t>
            </a:r>
            <a:r>
              <a:rPr lang="en-US" altLang="ru-RU" sz="2800" b="1" dirty="0" smtClean="0">
                <a:solidFill>
                  <a:srgbClr val="993300"/>
                </a:solidFill>
                <a:latin typeface="Arial" pitchFamily="34" charset="0"/>
              </a:rPr>
              <a:t> et al., 2002</a:t>
            </a:r>
          </a:p>
          <a:p>
            <a:pPr algn="l" eaLnBrk="1" fontAlgn="auto" hangingPunct="1">
              <a:spcAft>
                <a:spcPts val="0"/>
              </a:spcAft>
              <a:buFont typeface="Wingdings 2"/>
              <a:buNone/>
              <a:defRPr/>
            </a:pPr>
            <a:r>
              <a:rPr lang="en-US" altLang="ru-RU" sz="2800" b="1" dirty="0" smtClean="0">
                <a:solidFill>
                  <a:srgbClr val="993300"/>
                </a:solidFill>
                <a:latin typeface="Arial" pitchFamily="34" charset="0"/>
              </a:rPr>
              <a:t>NOD            + 17%        Conti &amp; </a:t>
            </a:r>
            <a:r>
              <a:rPr lang="en-US" altLang="ru-RU" sz="2800" b="1" dirty="0" err="1" smtClean="0">
                <a:solidFill>
                  <a:srgbClr val="993300"/>
                </a:solidFill>
                <a:latin typeface="Arial" pitchFamily="34" charset="0"/>
              </a:rPr>
              <a:t>Maestroni</a:t>
            </a:r>
            <a:r>
              <a:rPr lang="en-US" altLang="ru-RU" sz="2800" b="1" dirty="0" smtClean="0">
                <a:solidFill>
                  <a:srgbClr val="993300"/>
                </a:solidFill>
                <a:latin typeface="Arial" pitchFamily="34" charset="0"/>
              </a:rPr>
              <a:t>, 1998</a:t>
            </a:r>
            <a:endParaRPr lang="ru-RU" altLang="ru-RU" sz="2800" b="1" dirty="0" smtClean="0">
              <a:solidFill>
                <a:srgbClr val="993300"/>
              </a:solidFill>
              <a:latin typeface="Arial" pitchFamily="34" charset="0"/>
            </a:endParaRPr>
          </a:p>
          <a:p>
            <a:pPr algn="l" eaLnBrk="1" fontAlgn="auto" hangingPunct="1">
              <a:spcAft>
                <a:spcPts val="0"/>
              </a:spcAft>
              <a:buFont typeface="Wingdings 2"/>
              <a:buNone/>
              <a:defRPr/>
            </a:pPr>
            <a:r>
              <a:rPr lang="en-US" altLang="ru-RU" sz="2800" b="1" dirty="0" smtClean="0">
                <a:solidFill>
                  <a:srgbClr val="993300"/>
                </a:solidFill>
                <a:latin typeface="Arial" pitchFamily="34" charset="0"/>
              </a:rPr>
              <a:t>SAMP-8      + 35%        Rodriguez et al., 2007   </a:t>
            </a:r>
          </a:p>
          <a:p>
            <a:pPr algn="l" eaLnBrk="1" fontAlgn="auto" hangingPunct="1">
              <a:spcAft>
                <a:spcPts val="0"/>
              </a:spcAft>
              <a:buFont typeface="Wingdings 2"/>
              <a:buNone/>
              <a:defRPr/>
            </a:pPr>
            <a:endParaRPr lang="ru-RU" altLang="ru-RU" sz="2800" b="1" dirty="0" smtClean="0">
              <a:solidFill>
                <a:schemeClr val="folHlink"/>
              </a:solidFill>
            </a:endParaRPr>
          </a:p>
        </p:txBody>
      </p:sp>
      <p:pic>
        <p:nvPicPr>
          <p:cNvPr id="43012" name="Picture 3"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981200" y="762000"/>
            <a:ext cx="5105400" cy="376238"/>
          </a:xfrm>
          <a:prstGeom prst="rect">
            <a:avLst/>
          </a:prstGeom>
          <a:solidFill>
            <a:srgbClr val="99FF33"/>
          </a:solidFill>
          <a:ln w="9525">
            <a:solidFill>
              <a:schemeClr val="bg2"/>
            </a:solidFill>
            <a:miter lim="800000"/>
            <a:headEnd/>
            <a:tailEnd/>
          </a:ln>
        </p:spPr>
        <p:txBody>
          <a:bodyPr>
            <a:spAutoFit/>
          </a:bodyPr>
          <a:lstStyle/>
          <a:p>
            <a:pPr algn="ctr"/>
            <a:r>
              <a:rPr lang="en-US" altLang="ru-RU" sz="1800" b="1">
                <a:solidFill>
                  <a:srgbClr val="660033"/>
                </a:solidFill>
                <a:latin typeface="Arial" pitchFamily="34" charset="0"/>
              </a:rPr>
              <a:t>Decrease in melatonin production</a:t>
            </a:r>
            <a:endParaRPr lang="en-US" altLang="ru-RU" sz="1400" b="1">
              <a:solidFill>
                <a:srgbClr val="660033"/>
              </a:solidFill>
            </a:endParaRPr>
          </a:p>
        </p:txBody>
      </p:sp>
      <p:sp>
        <p:nvSpPr>
          <p:cNvPr id="44035" name="Text Box 3"/>
          <p:cNvSpPr txBox="1">
            <a:spLocks noChangeArrowheads="1"/>
          </p:cNvSpPr>
          <p:nvPr/>
        </p:nvSpPr>
        <p:spPr bwMode="auto">
          <a:xfrm>
            <a:off x="4022725" y="2286000"/>
            <a:ext cx="1731963" cy="336550"/>
          </a:xfrm>
          <a:prstGeom prst="rect">
            <a:avLst/>
          </a:prstGeom>
          <a:noFill/>
          <a:ln w="9525">
            <a:noFill/>
            <a:miter lim="800000"/>
            <a:headEnd/>
            <a:tailEnd/>
          </a:ln>
        </p:spPr>
        <p:txBody>
          <a:bodyPr wrap="none">
            <a:spAutoFit/>
          </a:bodyPr>
          <a:lstStyle/>
          <a:p>
            <a:r>
              <a:rPr lang="en-US" altLang="ru-RU" sz="1600" b="1">
                <a:latin typeface="Arial" pitchFamily="34" charset="0"/>
              </a:rPr>
              <a:t>Telomere lesion</a:t>
            </a:r>
            <a:endParaRPr lang="en-US" altLang="ru-RU" sz="2000">
              <a:latin typeface="Arial" pitchFamily="34" charset="0"/>
            </a:endParaRPr>
          </a:p>
        </p:txBody>
      </p:sp>
      <p:sp>
        <p:nvSpPr>
          <p:cNvPr id="44036" name="Text Box 4"/>
          <p:cNvSpPr txBox="1">
            <a:spLocks noChangeArrowheads="1"/>
          </p:cNvSpPr>
          <p:nvPr/>
        </p:nvSpPr>
        <p:spPr bwMode="auto">
          <a:xfrm>
            <a:off x="838200" y="2286000"/>
            <a:ext cx="2651125" cy="336550"/>
          </a:xfrm>
          <a:prstGeom prst="rect">
            <a:avLst/>
          </a:prstGeom>
          <a:noFill/>
          <a:ln w="9525">
            <a:noFill/>
            <a:miter lim="800000"/>
            <a:headEnd/>
            <a:tailEnd/>
          </a:ln>
        </p:spPr>
        <p:txBody>
          <a:bodyPr>
            <a:spAutoFit/>
          </a:bodyPr>
          <a:lstStyle/>
          <a:p>
            <a:r>
              <a:rPr lang="en-US" altLang="ru-RU" sz="1600" b="1">
                <a:latin typeface="Arial" pitchFamily="34" charset="0"/>
              </a:rPr>
              <a:t>Telomere shortening</a:t>
            </a:r>
          </a:p>
        </p:txBody>
      </p:sp>
      <p:sp>
        <p:nvSpPr>
          <p:cNvPr id="44037" name="Text Box 5"/>
          <p:cNvSpPr txBox="1">
            <a:spLocks noChangeArrowheads="1"/>
          </p:cNvSpPr>
          <p:nvPr/>
        </p:nvSpPr>
        <p:spPr bwMode="auto">
          <a:xfrm>
            <a:off x="1189038" y="4114800"/>
            <a:ext cx="1635125" cy="711200"/>
          </a:xfrm>
          <a:prstGeom prst="rect">
            <a:avLst/>
          </a:prstGeom>
          <a:solidFill>
            <a:srgbClr val="FFFF00"/>
          </a:solidFill>
          <a:ln w="9525">
            <a:solidFill>
              <a:schemeClr val="bg2"/>
            </a:solidFill>
            <a:miter lim="800000"/>
            <a:headEnd/>
            <a:tailEnd/>
          </a:ln>
        </p:spPr>
        <p:txBody>
          <a:bodyPr wrap="none">
            <a:spAutoFit/>
          </a:bodyPr>
          <a:lstStyle/>
          <a:p>
            <a:pPr algn="ctr"/>
            <a:r>
              <a:rPr lang="en-US" altLang="ru-RU" sz="2000" b="1">
                <a:solidFill>
                  <a:srgbClr val="660033"/>
                </a:solidFill>
                <a:latin typeface="Arial" pitchFamily="34" charset="0"/>
              </a:rPr>
              <a:t>Cell</a:t>
            </a:r>
          </a:p>
          <a:p>
            <a:pPr algn="ctr"/>
            <a:r>
              <a:rPr lang="en-US" altLang="ru-RU" sz="2000" b="1">
                <a:solidFill>
                  <a:srgbClr val="660033"/>
                </a:solidFill>
                <a:latin typeface="Arial" pitchFamily="34" charset="0"/>
              </a:rPr>
              <a:t>senescence</a:t>
            </a:r>
          </a:p>
        </p:txBody>
      </p:sp>
      <p:sp>
        <p:nvSpPr>
          <p:cNvPr id="44038" name="Text Box 6"/>
          <p:cNvSpPr txBox="1">
            <a:spLocks noChangeArrowheads="1"/>
          </p:cNvSpPr>
          <p:nvPr/>
        </p:nvSpPr>
        <p:spPr bwMode="auto">
          <a:xfrm>
            <a:off x="3486150" y="4394200"/>
            <a:ext cx="1436688" cy="406400"/>
          </a:xfrm>
          <a:prstGeom prst="rect">
            <a:avLst/>
          </a:prstGeom>
          <a:solidFill>
            <a:srgbClr val="FF6600"/>
          </a:solidFill>
          <a:ln w="9525">
            <a:solidFill>
              <a:schemeClr val="bg2"/>
            </a:solidFill>
            <a:miter lim="800000"/>
            <a:headEnd/>
            <a:tailEnd/>
          </a:ln>
        </p:spPr>
        <p:txBody>
          <a:bodyPr wrap="none">
            <a:spAutoFit/>
          </a:bodyPr>
          <a:lstStyle/>
          <a:p>
            <a:r>
              <a:rPr lang="en-US" altLang="ru-RU" sz="2000" b="1">
                <a:solidFill>
                  <a:schemeClr val="bg1"/>
                </a:solidFill>
                <a:latin typeface="Arial" pitchFamily="34" charset="0"/>
              </a:rPr>
              <a:t>Apoptosis</a:t>
            </a:r>
            <a:endParaRPr lang="en-US" altLang="ru-RU" sz="2000">
              <a:solidFill>
                <a:schemeClr val="bg1"/>
              </a:solidFill>
            </a:endParaRPr>
          </a:p>
        </p:txBody>
      </p:sp>
      <p:sp>
        <p:nvSpPr>
          <p:cNvPr id="44039" name="Text Box 7"/>
          <p:cNvSpPr txBox="1">
            <a:spLocks noChangeArrowheads="1"/>
          </p:cNvSpPr>
          <p:nvPr/>
        </p:nvSpPr>
        <p:spPr bwMode="auto">
          <a:xfrm>
            <a:off x="5334000" y="3868738"/>
            <a:ext cx="758825" cy="590550"/>
          </a:xfrm>
          <a:prstGeom prst="rect">
            <a:avLst/>
          </a:prstGeom>
          <a:solidFill>
            <a:srgbClr val="FFCC00"/>
          </a:solidFill>
          <a:ln w="9525">
            <a:solidFill>
              <a:schemeClr val="bg2"/>
            </a:solidFill>
            <a:miter lim="800000"/>
            <a:headEnd/>
            <a:tailEnd/>
          </a:ln>
        </p:spPr>
        <p:txBody>
          <a:bodyPr wrap="none">
            <a:spAutoFit/>
          </a:bodyPr>
          <a:lstStyle/>
          <a:p>
            <a:r>
              <a:rPr lang="en-US" altLang="ru-RU" sz="1600" b="1">
                <a:solidFill>
                  <a:srgbClr val="660033"/>
                </a:solidFill>
                <a:latin typeface="Arial" pitchFamily="34" charset="0"/>
              </a:rPr>
              <a:t>DNA</a:t>
            </a:r>
          </a:p>
          <a:p>
            <a:r>
              <a:rPr lang="en-US" altLang="ru-RU" sz="1600" b="1">
                <a:solidFill>
                  <a:srgbClr val="660033"/>
                </a:solidFill>
                <a:latin typeface="Arial" pitchFamily="34" charset="0"/>
              </a:rPr>
              <a:t>repair</a:t>
            </a:r>
          </a:p>
        </p:txBody>
      </p:sp>
      <p:sp>
        <p:nvSpPr>
          <p:cNvPr id="44040" name="Text Box 8"/>
          <p:cNvSpPr txBox="1">
            <a:spLocks noChangeArrowheads="1"/>
          </p:cNvSpPr>
          <p:nvPr/>
        </p:nvSpPr>
        <p:spPr bwMode="auto">
          <a:xfrm>
            <a:off x="2590800" y="3602038"/>
            <a:ext cx="784225" cy="284162"/>
          </a:xfrm>
          <a:prstGeom prst="rect">
            <a:avLst/>
          </a:prstGeom>
          <a:solidFill>
            <a:srgbClr val="66FF33"/>
          </a:solidFill>
          <a:ln w="9525">
            <a:solidFill>
              <a:schemeClr val="bg2"/>
            </a:solidFill>
            <a:miter lim="800000"/>
            <a:headEnd/>
            <a:tailEnd/>
          </a:ln>
        </p:spPr>
        <p:txBody>
          <a:bodyPr wrap="none">
            <a:spAutoFit/>
          </a:bodyPr>
          <a:lstStyle/>
          <a:p>
            <a:r>
              <a:rPr lang="en-US" altLang="ru-RU" sz="1200" b="1">
                <a:solidFill>
                  <a:srgbClr val="660033"/>
                </a:solidFill>
              </a:rPr>
              <a:t>p53, pRb</a:t>
            </a:r>
            <a:endParaRPr lang="en-US" altLang="ru-RU" sz="2000">
              <a:solidFill>
                <a:srgbClr val="660033"/>
              </a:solidFill>
            </a:endParaRPr>
          </a:p>
        </p:txBody>
      </p:sp>
      <p:sp>
        <p:nvSpPr>
          <p:cNvPr id="44041" name="Text Box 9"/>
          <p:cNvSpPr txBox="1">
            <a:spLocks noChangeArrowheads="1"/>
          </p:cNvSpPr>
          <p:nvPr/>
        </p:nvSpPr>
        <p:spPr bwMode="auto">
          <a:xfrm>
            <a:off x="3962400" y="3581400"/>
            <a:ext cx="430213" cy="284163"/>
          </a:xfrm>
          <a:prstGeom prst="rect">
            <a:avLst/>
          </a:prstGeom>
          <a:solidFill>
            <a:srgbClr val="66FF33"/>
          </a:solidFill>
          <a:ln w="9525">
            <a:solidFill>
              <a:schemeClr val="bg2"/>
            </a:solidFill>
            <a:miter lim="800000"/>
            <a:headEnd/>
            <a:tailEnd/>
          </a:ln>
        </p:spPr>
        <p:txBody>
          <a:bodyPr wrap="none">
            <a:spAutoFit/>
          </a:bodyPr>
          <a:lstStyle/>
          <a:p>
            <a:r>
              <a:rPr lang="en-US" altLang="ru-RU" sz="1200" b="1">
                <a:solidFill>
                  <a:srgbClr val="660033"/>
                </a:solidFill>
              </a:rPr>
              <a:t>p53</a:t>
            </a:r>
            <a:endParaRPr lang="en-US" altLang="ru-RU" sz="2000">
              <a:solidFill>
                <a:srgbClr val="660033"/>
              </a:solidFill>
            </a:endParaRPr>
          </a:p>
        </p:txBody>
      </p:sp>
      <p:sp>
        <p:nvSpPr>
          <p:cNvPr id="44042" name="Text Box 10"/>
          <p:cNvSpPr txBox="1">
            <a:spLocks noChangeArrowheads="1"/>
          </p:cNvSpPr>
          <p:nvPr/>
        </p:nvSpPr>
        <p:spPr bwMode="auto">
          <a:xfrm>
            <a:off x="990600" y="5943600"/>
            <a:ext cx="2406650" cy="466725"/>
          </a:xfrm>
          <a:prstGeom prst="rect">
            <a:avLst/>
          </a:prstGeom>
          <a:solidFill>
            <a:srgbClr val="0099FF"/>
          </a:solidFill>
          <a:ln w="9525">
            <a:solidFill>
              <a:schemeClr val="bg2"/>
            </a:solidFill>
            <a:miter lim="800000"/>
            <a:headEnd/>
            <a:tailEnd/>
          </a:ln>
        </p:spPr>
        <p:txBody>
          <a:bodyPr>
            <a:spAutoFit/>
          </a:bodyPr>
          <a:lstStyle/>
          <a:p>
            <a:pPr algn="ctr"/>
            <a:r>
              <a:rPr lang="en-US" altLang="ru-RU" b="1">
                <a:solidFill>
                  <a:schemeClr val="bg2"/>
                </a:solidFill>
                <a:latin typeface="Arial" pitchFamily="34" charset="0"/>
              </a:rPr>
              <a:t>Aging</a:t>
            </a:r>
            <a:endParaRPr lang="en-US" altLang="ru-RU" sz="2000">
              <a:solidFill>
                <a:schemeClr val="bg2"/>
              </a:solidFill>
            </a:endParaRPr>
          </a:p>
        </p:txBody>
      </p:sp>
      <p:sp>
        <p:nvSpPr>
          <p:cNvPr id="44043" name="Text Box 11"/>
          <p:cNvSpPr txBox="1">
            <a:spLocks noChangeArrowheads="1"/>
          </p:cNvSpPr>
          <p:nvPr/>
        </p:nvSpPr>
        <p:spPr bwMode="auto">
          <a:xfrm>
            <a:off x="4572000" y="5140325"/>
            <a:ext cx="3352800" cy="346075"/>
          </a:xfrm>
          <a:prstGeom prst="rect">
            <a:avLst/>
          </a:prstGeom>
          <a:solidFill>
            <a:srgbClr val="FFFF66"/>
          </a:solidFill>
          <a:ln w="9525">
            <a:solidFill>
              <a:schemeClr val="bg2"/>
            </a:solidFill>
            <a:miter lim="800000"/>
            <a:headEnd/>
            <a:tailEnd/>
          </a:ln>
        </p:spPr>
        <p:txBody>
          <a:bodyPr>
            <a:spAutoFit/>
          </a:bodyPr>
          <a:lstStyle/>
          <a:p>
            <a:pPr algn="ctr"/>
            <a:r>
              <a:rPr lang="en-US" altLang="ru-RU" sz="1600" b="1">
                <a:solidFill>
                  <a:schemeClr val="bg2"/>
                </a:solidFill>
                <a:latin typeface="Arial" pitchFamily="34" charset="0"/>
              </a:rPr>
              <a:t>Genomic instability</a:t>
            </a:r>
            <a:endParaRPr lang="en-US" altLang="ru-RU" sz="1600">
              <a:solidFill>
                <a:srgbClr val="660033"/>
              </a:solidFill>
              <a:latin typeface="Arial" pitchFamily="34" charset="0"/>
            </a:endParaRPr>
          </a:p>
        </p:txBody>
      </p:sp>
      <p:sp>
        <p:nvSpPr>
          <p:cNvPr id="44044" name="Text Box 12"/>
          <p:cNvSpPr txBox="1">
            <a:spLocks noChangeArrowheads="1"/>
          </p:cNvSpPr>
          <p:nvPr/>
        </p:nvSpPr>
        <p:spPr bwMode="auto">
          <a:xfrm>
            <a:off x="5257800" y="6054725"/>
            <a:ext cx="2251075" cy="466725"/>
          </a:xfrm>
          <a:prstGeom prst="rect">
            <a:avLst/>
          </a:prstGeom>
          <a:gradFill rotWithShape="0">
            <a:gsLst>
              <a:gs pos="0">
                <a:srgbClr val="760000"/>
              </a:gs>
              <a:gs pos="100000">
                <a:srgbClr val="FF0000"/>
              </a:gs>
            </a:gsLst>
            <a:lin ang="5400000" scaled="1"/>
          </a:gradFill>
          <a:ln w="9525">
            <a:solidFill>
              <a:schemeClr val="bg2"/>
            </a:solidFill>
            <a:miter lim="800000"/>
            <a:headEnd/>
            <a:tailEnd/>
          </a:ln>
        </p:spPr>
        <p:txBody>
          <a:bodyPr>
            <a:spAutoFit/>
          </a:bodyPr>
          <a:lstStyle/>
          <a:p>
            <a:pPr algn="ctr"/>
            <a:r>
              <a:rPr lang="en-US" altLang="ru-RU" b="1">
                <a:latin typeface="Arial" pitchFamily="34" charset="0"/>
              </a:rPr>
              <a:t>Cancer</a:t>
            </a:r>
            <a:endParaRPr lang="en-US" altLang="ru-RU" sz="2000">
              <a:solidFill>
                <a:schemeClr val="bg1"/>
              </a:solidFill>
              <a:latin typeface="Arial" pitchFamily="34" charset="0"/>
            </a:endParaRPr>
          </a:p>
        </p:txBody>
      </p:sp>
      <p:sp>
        <p:nvSpPr>
          <p:cNvPr id="44045" name="Text Box 13"/>
          <p:cNvSpPr txBox="1">
            <a:spLocks noChangeArrowheads="1"/>
          </p:cNvSpPr>
          <p:nvPr/>
        </p:nvSpPr>
        <p:spPr bwMode="auto">
          <a:xfrm>
            <a:off x="82550" y="301625"/>
            <a:ext cx="9144000" cy="406400"/>
          </a:xfrm>
          <a:prstGeom prst="rect">
            <a:avLst/>
          </a:prstGeom>
          <a:solidFill>
            <a:srgbClr val="66FFFF"/>
          </a:solidFill>
          <a:ln w="9525">
            <a:solidFill>
              <a:schemeClr val="bg2"/>
            </a:solidFill>
            <a:miter lim="800000"/>
            <a:headEnd/>
            <a:tailEnd/>
          </a:ln>
        </p:spPr>
        <p:txBody>
          <a:bodyPr>
            <a:spAutoFit/>
          </a:bodyPr>
          <a:lstStyle/>
          <a:p>
            <a:pPr algn="ctr"/>
            <a:r>
              <a:rPr lang="en-US" altLang="ru-RU" sz="2000" b="1">
                <a:solidFill>
                  <a:srgbClr val="800000"/>
                </a:solidFill>
                <a:latin typeface="Arial" pitchFamily="34" charset="0"/>
              </a:rPr>
              <a:t>Constant illumination: molecular mechanisms</a:t>
            </a:r>
          </a:p>
        </p:txBody>
      </p:sp>
      <p:pic>
        <p:nvPicPr>
          <p:cNvPr id="44046" name="Picture 14" descr="1"/>
          <p:cNvPicPr>
            <a:picLocks noChangeAspect="1" noChangeArrowheads="1"/>
          </p:cNvPicPr>
          <p:nvPr/>
        </p:nvPicPr>
        <p:blipFill>
          <a:blip r:embed="rId2"/>
          <a:srcRect/>
          <a:stretch>
            <a:fillRect/>
          </a:stretch>
        </p:blipFill>
        <p:spPr bwMode="auto">
          <a:xfrm>
            <a:off x="2667000" y="2705100"/>
            <a:ext cx="1908175" cy="800100"/>
          </a:xfrm>
          <a:prstGeom prst="rect">
            <a:avLst/>
          </a:prstGeom>
          <a:noFill/>
          <a:ln w="9525">
            <a:noFill/>
            <a:miter lim="800000"/>
            <a:headEnd/>
            <a:tailEnd/>
          </a:ln>
        </p:spPr>
      </p:pic>
      <p:sp>
        <p:nvSpPr>
          <p:cNvPr id="44047" name="AutoShape 15"/>
          <p:cNvSpPr>
            <a:spLocks noChangeArrowheads="1"/>
          </p:cNvSpPr>
          <p:nvPr/>
        </p:nvSpPr>
        <p:spPr bwMode="auto">
          <a:xfrm>
            <a:off x="1776413" y="4979988"/>
            <a:ext cx="485775" cy="735012"/>
          </a:xfrm>
          <a:prstGeom prst="downArrow">
            <a:avLst>
              <a:gd name="adj1" fmla="val 50000"/>
              <a:gd name="adj2" fmla="val 37827"/>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
        <p:nvSpPr>
          <p:cNvPr id="44048" name="AutoShape 16"/>
          <p:cNvSpPr>
            <a:spLocks noChangeArrowheads="1"/>
          </p:cNvSpPr>
          <p:nvPr/>
        </p:nvSpPr>
        <p:spPr bwMode="auto">
          <a:xfrm>
            <a:off x="5867400" y="4613275"/>
            <a:ext cx="485775" cy="415925"/>
          </a:xfrm>
          <a:prstGeom prst="downArrow">
            <a:avLst>
              <a:gd name="adj1" fmla="val 50000"/>
              <a:gd name="adj2" fmla="val 25000"/>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
        <p:nvSpPr>
          <p:cNvPr id="44049" name="AutoShape 17"/>
          <p:cNvSpPr>
            <a:spLocks noChangeArrowheads="1"/>
          </p:cNvSpPr>
          <p:nvPr/>
        </p:nvSpPr>
        <p:spPr bwMode="auto">
          <a:xfrm>
            <a:off x="6156325" y="5564188"/>
            <a:ext cx="485775" cy="385762"/>
          </a:xfrm>
          <a:prstGeom prst="downArrow">
            <a:avLst>
              <a:gd name="adj1" fmla="val 50000"/>
              <a:gd name="adj2" fmla="val 25000"/>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
        <p:nvSpPr>
          <p:cNvPr id="44050" name="AutoShape 18"/>
          <p:cNvSpPr>
            <a:spLocks noChangeArrowheads="1"/>
          </p:cNvSpPr>
          <p:nvPr/>
        </p:nvSpPr>
        <p:spPr bwMode="auto">
          <a:xfrm rot="3166199">
            <a:off x="2037556" y="3223419"/>
            <a:ext cx="390525" cy="954088"/>
          </a:xfrm>
          <a:prstGeom prst="downArrow">
            <a:avLst>
              <a:gd name="adj1" fmla="val 50000"/>
              <a:gd name="adj2" fmla="val 61077"/>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
        <p:nvSpPr>
          <p:cNvPr id="44051" name="AutoShape 19"/>
          <p:cNvSpPr>
            <a:spLocks noChangeArrowheads="1"/>
          </p:cNvSpPr>
          <p:nvPr/>
        </p:nvSpPr>
        <p:spPr bwMode="auto">
          <a:xfrm>
            <a:off x="3505200" y="3579813"/>
            <a:ext cx="485775" cy="687387"/>
          </a:xfrm>
          <a:prstGeom prst="downArrow">
            <a:avLst>
              <a:gd name="adj1" fmla="val 50000"/>
              <a:gd name="adj2" fmla="val 35376"/>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
        <p:nvSpPr>
          <p:cNvPr id="44052" name="AutoShape 20"/>
          <p:cNvSpPr>
            <a:spLocks noChangeArrowheads="1"/>
          </p:cNvSpPr>
          <p:nvPr/>
        </p:nvSpPr>
        <p:spPr bwMode="auto">
          <a:xfrm rot="-2572881">
            <a:off x="4810125" y="3468688"/>
            <a:ext cx="295275" cy="1027112"/>
          </a:xfrm>
          <a:prstGeom prst="downArrow">
            <a:avLst>
              <a:gd name="adj1" fmla="val 28102"/>
              <a:gd name="adj2" fmla="val 118204"/>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
        <p:nvSpPr>
          <p:cNvPr id="44053" name="AutoShape 21"/>
          <p:cNvSpPr>
            <a:spLocks noChangeArrowheads="1"/>
          </p:cNvSpPr>
          <p:nvPr/>
        </p:nvSpPr>
        <p:spPr bwMode="auto">
          <a:xfrm>
            <a:off x="4267200" y="3048000"/>
            <a:ext cx="228600" cy="228600"/>
          </a:xfrm>
          <a:prstGeom prst="irregularSeal1">
            <a:avLst/>
          </a:prstGeom>
          <a:solidFill>
            <a:schemeClr val="accent1"/>
          </a:solidFill>
          <a:ln w="12700">
            <a:solidFill>
              <a:schemeClr val="bg2"/>
            </a:solidFill>
            <a:miter lim="800000"/>
            <a:headEnd type="none" w="sm" len="sm"/>
            <a:tailEnd type="none" w="sm" len="sm"/>
          </a:ln>
        </p:spPr>
        <p:txBody>
          <a:bodyPr wrap="none" anchor="ctr"/>
          <a:lstStyle/>
          <a:p>
            <a:pPr eaLnBrk="1" hangingPunct="1"/>
            <a:endParaRPr lang="ru-RU" altLang="ru-RU"/>
          </a:p>
        </p:txBody>
      </p:sp>
      <p:sp>
        <p:nvSpPr>
          <p:cNvPr id="44054" name="Text Box 22"/>
          <p:cNvSpPr txBox="1">
            <a:spLocks noChangeArrowheads="1"/>
          </p:cNvSpPr>
          <p:nvPr/>
        </p:nvSpPr>
        <p:spPr bwMode="auto">
          <a:xfrm>
            <a:off x="2971800" y="1828800"/>
            <a:ext cx="2022475" cy="376238"/>
          </a:xfrm>
          <a:prstGeom prst="rect">
            <a:avLst/>
          </a:prstGeom>
          <a:solidFill>
            <a:srgbClr val="FF9933"/>
          </a:solidFill>
          <a:ln w="9525">
            <a:solidFill>
              <a:schemeClr val="bg2"/>
            </a:solidFill>
            <a:miter lim="800000"/>
            <a:headEnd/>
            <a:tailEnd/>
          </a:ln>
        </p:spPr>
        <p:txBody>
          <a:bodyPr wrap="none">
            <a:spAutoFit/>
          </a:bodyPr>
          <a:lstStyle/>
          <a:p>
            <a:r>
              <a:rPr lang="en-US" altLang="ru-RU" sz="1800" b="1">
                <a:solidFill>
                  <a:srgbClr val="660033"/>
                </a:solidFill>
                <a:latin typeface="Arial" pitchFamily="34" charset="0"/>
              </a:rPr>
              <a:t>Oxydative stress</a:t>
            </a:r>
            <a:endParaRPr lang="ru-RU" altLang="ru-RU" sz="2000">
              <a:solidFill>
                <a:srgbClr val="660033"/>
              </a:solidFill>
            </a:endParaRPr>
          </a:p>
        </p:txBody>
      </p:sp>
      <p:sp>
        <p:nvSpPr>
          <p:cNvPr id="44055" name="Oval 23"/>
          <p:cNvSpPr>
            <a:spLocks noChangeArrowheads="1"/>
          </p:cNvSpPr>
          <p:nvPr/>
        </p:nvSpPr>
        <p:spPr bwMode="auto">
          <a:xfrm>
            <a:off x="7162800" y="3048000"/>
            <a:ext cx="1219200" cy="533400"/>
          </a:xfrm>
          <a:prstGeom prst="ellipse">
            <a:avLst/>
          </a:prstGeom>
          <a:solidFill>
            <a:srgbClr val="66FFFF"/>
          </a:solidFill>
          <a:ln w="9525">
            <a:solidFill>
              <a:schemeClr val="bg2"/>
            </a:solidFill>
            <a:round/>
            <a:headEnd/>
            <a:tailEnd/>
          </a:ln>
        </p:spPr>
        <p:txBody>
          <a:bodyPr wrap="none" anchor="ctr"/>
          <a:lstStyle/>
          <a:p>
            <a:pPr algn="ctr"/>
            <a:r>
              <a:rPr lang="en-US" altLang="ru-RU" sz="2000" b="1">
                <a:solidFill>
                  <a:schemeClr val="bg2"/>
                </a:solidFill>
                <a:latin typeface="Arial" pitchFamily="34" charset="0"/>
              </a:rPr>
              <a:t>IGF-1</a:t>
            </a:r>
            <a:endParaRPr lang="ru-RU" altLang="ru-RU" sz="2000">
              <a:solidFill>
                <a:schemeClr val="bg2"/>
              </a:solidFill>
            </a:endParaRPr>
          </a:p>
        </p:txBody>
      </p:sp>
      <p:sp>
        <p:nvSpPr>
          <p:cNvPr id="44056" name="AutoShape 24"/>
          <p:cNvSpPr>
            <a:spLocks noChangeArrowheads="1"/>
          </p:cNvSpPr>
          <p:nvPr/>
        </p:nvSpPr>
        <p:spPr bwMode="auto">
          <a:xfrm>
            <a:off x="7620000" y="2514600"/>
            <a:ext cx="304800" cy="457200"/>
          </a:xfrm>
          <a:prstGeom prst="downArrow">
            <a:avLst>
              <a:gd name="adj1" fmla="val 50000"/>
              <a:gd name="adj2" fmla="val 37500"/>
            </a:avLst>
          </a:prstGeom>
          <a:solidFill>
            <a:srgbClr val="CCFFFF"/>
          </a:solidFill>
          <a:ln w="9525">
            <a:solidFill>
              <a:schemeClr val="bg2"/>
            </a:solidFill>
            <a:miter lim="800000"/>
            <a:headEnd/>
            <a:tailEnd/>
          </a:ln>
        </p:spPr>
        <p:txBody>
          <a:bodyPr wrap="none" anchor="ctr"/>
          <a:lstStyle/>
          <a:p>
            <a:pPr eaLnBrk="1" hangingPunct="1"/>
            <a:endParaRPr lang="ru-RU" altLang="ru-RU"/>
          </a:p>
        </p:txBody>
      </p:sp>
      <p:sp>
        <p:nvSpPr>
          <p:cNvPr id="44057" name="AutoShape 25"/>
          <p:cNvSpPr>
            <a:spLocks noChangeArrowheads="1"/>
          </p:cNvSpPr>
          <p:nvPr/>
        </p:nvSpPr>
        <p:spPr bwMode="auto">
          <a:xfrm>
            <a:off x="3810000" y="1219200"/>
            <a:ext cx="304800" cy="533400"/>
          </a:xfrm>
          <a:prstGeom prst="downArrow">
            <a:avLst>
              <a:gd name="adj1" fmla="val 50000"/>
              <a:gd name="adj2" fmla="val 43750"/>
            </a:avLst>
          </a:prstGeom>
          <a:solidFill>
            <a:srgbClr val="CCFFFF"/>
          </a:solidFill>
          <a:ln w="9525">
            <a:solidFill>
              <a:schemeClr val="bg2"/>
            </a:solidFill>
            <a:miter lim="800000"/>
            <a:headEnd/>
            <a:tailEnd/>
          </a:ln>
        </p:spPr>
        <p:txBody>
          <a:bodyPr wrap="none" anchor="ctr"/>
          <a:lstStyle/>
          <a:p>
            <a:pPr eaLnBrk="1" hangingPunct="1"/>
            <a:endParaRPr lang="ru-RU" altLang="ru-RU"/>
          </a:p>
        </p:txBody>
      </p:sp>
      <p:sp>
        <p:nvSpPr>
          <p:cNvPr id="44058" name="AutoShape 26"/>
          <p:cNvSpPr>
            <a:spLocks noChangeArrowheads="1"/>
          </p:cNvSpPr>
          <p:nvPr/>
        </p:nvSpPr>
        <p:spPr bwMode="auto">
          <a:xfrm rot="-3630534">
            <a:off x="5876131" y="939007"/>
            <a:ext cx="295275" cy="1027112"/>
          </a:xfrm>
          <a:prstGeom prst="downArrow">
            <a:avLst>
              <a:gd name="adj1" fmla="val 28102"/>
              <a:gd name="adj2" fmla="val 118204"/>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
        <p:nvSpPr>
          <p:cNvPr id="44059" name="AutoShape 27"/>
          <p:cNvSpPr>
            <a:spLocks noChangeArrowheads="1"/>
          </p:cNvSpPr>
          <p:nvPr/>
        </p:nvSpPr>
        <p:spPr bwMode="auto">
          <a:xfrm>
            <a:off x="5334000" y="3095625"/>
            <a:ext cx="1676400" cy="333375"/>
          </a:xfrm>
          <a:prstGeom prst="leftArrow">
            <a:avLst>
              <a:gd name="adj1" fmla="val 50000"/>
              <a:gd name="adj2" fmla="val 125714"/>
            </a:avLst>
          </a:prstGeom>
          <a:solidFill>
            <a:srgbClr val="CCFFFF"/>
          </a:solidFill>
          <a:ln w="9525">
            <a:solidFill>
              <a:schemeClr val="bg2"/>
            </a:solidFill>
            <a:miter lim="800000"/>
            <a:headEnd/>
            <a:tailEnd/>
          </a:ln>
        </p:spPr>
        <p:txBody>
          <a:bodyPr wrap="none" anchor="ctr"/>
          <a:lstStyle/>
          <a:p>
            <a:pPr eaLnBrk="1" hangingPunct="1"/>
            <a:endParaRPr lang="ru-RU" altLang="ru-RU"/>
          </a:p>
        </p:txBody>
      </p:sp>
      <p:pic>
        <p:nvPicPr>
          <p:cNvPr id="44060" name="Picture 28"/>
          <p:cNvPicPr>
            <a:picLocks noChangeAspect="1" noChangeArrowheads="1"/>
          </p:cNvPicPr>
          <p:nvPr/>
        </p:nvPicPr>
        <p:blipFill>
          <a:blip r:embed="rId3"/>
          <a:srcRect/>
          <a:stretch>
            <a:fillRect/>
          </a:stretch>
        </p:blipFill>
        <p:spPr bwMode="auto">
          <a:xfrm>
            <a:off x="457200" y="609600"/>
            <a:ext cx="615950" cy="615950"/>
          </a:xfrm>
          <a:prstGeom prst="rect">
            <a:avLst/>
          </a:prstGeom>
          <a:noFill/>
          <a:ln w="9525">
            <a:noFill/>
            <a:miter lim="800000"/>
            <a:headEnd/>
            <a:tailEnd/>
          </a:ln>
        </p:spPr>
      </p:pic>
      <p:sp>
        <p:nvSpPr>
          <p:cNvPr id="44061" name="AutoShape 29"/>
          <p:cNvSpPr>
            <a:spLocks noChangeArrowheads="1"/>
          </p:cNvSpPr>
          <p:nvPr/>
        </p:nvSpPr>
        <p:spPr bwMode="auto">
          <a:xfrm>
            <a:off x="1143000" y="762000"/>
            <a:ext cx="762000" cy="304800"/>
          </a:xfrm>
          <a:prstGeom prst="rightArrow">
            <a:avLst>
              <a:gd name="adj1" fmla="val 50000"/>
              <a:gd name="adj2" fmla="val 62500"/>
            </a:avLst>
          </a:prstGeom>
          <a:solidFill>
            <a:srgbClr val="FFFF66"/>
          </a:solidFill>
          <a:ln w="9525">
            <a:solidFill>
              <a:schemeClr val="bg2"/>
            </a:solidFill>
            <a:miter lim="800000"/>
            <a:headEnd/>
            <a:tailEnd/>
          </a:ln>
        </p:spPr>
        <p:txBody>
          <a:bodyPr wrap="none" anchor="ctr"/>
          <a:lstStyle/>
          <a:p>
            <a:pPr eaLnBrk="1" hangingPunct="1"/>
            <a:endParaRPr lang="ru-RU" altLang="ru-RU"/>
          </a:p>
        </p:txBody>
      </p:sp>
      <p:sp>
        <p:nvSpPr>
          <p:cNvPr id="44062" name="Oval 30"/>
          <p:cNvSpPr>
            <a:spLocks noChangeArrowheads="1"/>
          </p:cNvSpPr>
          <p:nvPr/>
        </p:nvSpPr>
        <p:spPr bwMode="auto">
          <a:xfrm>
            <a:off x="6477000" y="1295400"/>
            <a:ext cx="2362200" cy="1066800"/>
          </a:xfrm>
          <a:prstGeom prst="ellipse">
            <a:avLst/>
          </a:prstGeom>
          <a:solidFill>
            <a:srgbClr val="CCFFFF"/>
          </a:solidFill>
          <a:ln w="9525">
            <a:solidFill>
              <a:schemeClr val="bg1"/>
            </a:solidFill>
            <a:miter lim="800000"/>
            <a:headEnd/>
            <a:tailEnd/>
          </a:ln>
        </p:spPr>
        <p:txBody>
          <a:bodyPr wrap="none" anchor="ctr"/>
          <a:lstStyle/>
          <a:p>
            <a:pPr algn="ctr"/>
            <a:r>
              <a:rPr lang="en-US" altLang="ru-RU" sz="1800" b="1">
                <a:solidFill>
                  <a:srgbClr val="000066"/>
                </a:solidFill>
                <a:latin typeface="Arial" pitchFamily="34" charset="0"/>
              </a:rPr>
              <a:t>Metabolic</a:t>
            </a:r>
          </a:p>
          <a:p>
            <a:pPr algn="ctr"/>
            <a:r>
              <a:rPr lang="en-US" altLang="ru-RU" sz="1800" b="1">
                <a:solidFill>
                  <a:srgbClr val="000066"/>
                </a:solidFill>
                <a:latin typeface="Arial" pitchFamily="34" charset="0"/>
              </a:rPr>
              <a:t>syndrome</a:t>
            </a:r>
            <a:endParaRPr lang="ru-RU" altLang="ru-RU" sz="1800" b="1">
              <a:solidFill>
                <a:srgbClr val="000066"/>
              </a:solidFill>
              <a:latin typeface="Arial" pitchFamily="34" charset="0"/>
            </a:endParaRPr>
          </a:p>
        </p:txBody>
      </p:sp>
      <p:sp>
        <p:nvSpPr>
          <p:cNvPr id="44063" name="AutoShape 31"/>
          <p:cNvSpPr>
            <a:spLocks noChangeArrowheads="1"/>
          </p:cNvSpPr>
          <p:nvPr/>
        </p:nvSpPr>
        <p:spPr bwMode="auto">
          <a:xfrm>
            <a:off x="3400425" y="2251075"/>
            <a:ext cx="485775" cy="415925"/>
          </a:xfrm>
          <a:prstGeom prst="downArrow">
            <a:avLst>
              <a:gd name="adj1" fmla="val 50000"/>
              <a:gd name="adj2" fmla="val 25000"/>
            </a:avLst>
          </a:prstGeom>
          <a:solidFill>
            <a:srgbClr val="B2B2B2"/>
          </a:solidFill>
          <a:ln w="9525">
            <a:solidFill>
              <a:schemeClr val="bg2"/>
            </a:solidFill>
            <a:miter lim="800000"/>
            <a:headEnd/>
            <a:tailEnd/>
          </a:ln>
        </p:spPr>
        <p:txBody>
          <a:bodyPr wrap="none" anchor="ctr"/>
          <a:lstStyle/>
          <a:p>
            <a:pPr eaLnBrk="1" hangingPunct="1"/>
            <a:endParaRPr lang="ru-RU" alt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01057" name="Rectangle 2"/>
          <p:cNvSpPr>
            <a:spLocks noGrp="1" noChangeArrowheads="1"/>
          </p:cNvSpPr>
          <p:nvPr>
            <p:ph type="ctrTitle"/>
          </p:nvPr>
        </p:nvSpPr>
        <p:spPr>
          <a:xfrm>
            <a:off x="3505200" y="2438400"/>
            <a:ext cx="5241925" cy="2309812"/>
          </a:xfrm>
          <a:solidFill>
            <a:schemeClr val="tx2"/>
          </a:solidFill>
          <a:ln>
            <a:solidFill>
              <a:schemeClr val="bg2"/>
            </a:solidFill>
          </a:ln>
        </p:spPr>
        <p:txBody>
          <a:bodyPr>
            <a:noAutofit/>
          </a:bodyPr>
          <a:lstStyle/>
          <a:p>
            <a:pPr marL="484632" indent="0" algn="l" eaLnBrk="1" fontAlgn="auto" hangingPunct="1">
              <a:spcAft>
                <a:spcPts val="0"/>
              </a:spcAft>
              <a:defRPr/>
            </a:pPr>
            <a:r>
              <a:rPr lang="en-US" sz="1500" b="1" dirty="0" smtClean="0">
                <a:solidFill>
                  <a:schemeClr val="bg2"/>
                </a:solidFill>
                <a:effectLst>
                  <a:outerShdw blurRad="38100" dist="38100" dir="2700000" algn="tl">
                    <a:srgbClr val="FFFFFF"/>
                  </a:outerShdw>
                </a:effectLst>
              </a:rPr>
              <a:t>On the basis of ‘limited evidence in humans for the carcinogenicity of shift-work that involves </a:t>
            </a:r>
            <a:r>
              <a:rPr lang="en-US" sz="1500" b="1" dirty="0" err="1" smtClean="0">
                <a:solidFill>
                  <a:schemeClr val="bg2"/>
                </a:solidFill>
                <a:effectLst>
                  <a:outerShdw blurRad="38100" dist="38100" dir="2700000" algn="tl">
                    <a:srgbClr val="FFFFFF"/>
                  </a:outerShdw>
                </a:effectLst>
              </a:rPr>
              <a:t>nightwork</a:t>
            </a:r>
            <a:r>
              <a:rPr lang="en-US" sz="1500" b="1" dirty="0" smtClean="0">
                <a:solidFill>
                  <a:schemeClr val="bg2"/>
                </a:solidFill>
                <a:effectLst>
                  <a:outerShdw blurRad="38100" dist="38100" dir="2700000" algn="tl">
                    <a:srgbClr val="FFFFFF"/>
                  </a:outerShdw>
                </a:effectLst>
              </a:rPr>
              <a:t>”, and  “sufficient evidence in experimental animals for the carcinogenicity of light during the daily dark period (biological night)”</a:t>
            </a:r>
            <a:r>
              <a:rPr lang="ru-RU" sz="1500" b="1" dirty="0" smtClean="0">
                <a:solidFill>
                  <a:schemeClr val="bg2"/>
                </a:solidFill>
                <a:effectLst>
                  <a:outerShdw blurRad="38100" dist="38100" dir="2700000" algn="tl">
                    <a:srgbClr val="FFFFFF"/>
                  </a:outerShdw>
                </a:effectLst>
              </a:rPr>
              <a:t>  </a:t>
            </a:r>
            <a:r>
              <a:rPr lang="en-US" sz="1500" b="1" dirty="0" smtClean="0">
                <a:solidFill>
                  <a:schemeClr val="bg2"/>
                </a:solidFill>
                <a:effectLst>
                  <a:outerShdw blurRad="38100" dist="38100" dir="2700000" algn="tl">
                    <a:srgbClr val="FFFFFF"/>
                  </a:outerShdw>
                </a:effectLst>
              </a:rPr>
              <a:t>the Working Group concluded that “shift-work that involves circadian disruption is probably carcinogenic to humans” (Group 2A).</a:t>
            </a:r>
            <a:r>
              <a:rPr lang="ru-RU" sz="1500" b="1" dirty="0" smtClean="0">
                <a:solidFill>
                  <a:schemeClr val="bg2"/>
                </a:solidFill>
                <a:effectLst>
                  <a:outerShdw blurRad="38100" dist="38100" dir="2700000" algn="tl">
                    <a:srgbClr val="FFFFFF"/>
                  </a:outerShdw>
                </a:effectLst>
              </a:rPr>
              <a:t>                                            </a:t>
            </a:r>
            <a:r>
              <a:rPr lang="en-US" sz="1500" b="1" dirty="0" smtClean="0">
                <a:solidFill>
                  <a:schemeClr val="bg2"/>
                </a:solidFill>
                <a:effectLst>
                  <a:outerShdw blurRad="38100" dist="38100" dir="2700000" algn="tl">
                    <a:srgbClr val="FFFFFF"/>
                  </a:outerShdw>
                </a:effectLst>
              </a:rPr>
              <a:t/>
            </a:r>
            <a:br>
              <a:rPr lang="en-US" sz="1500" b="1" dirty="0" smtClean="0">
                <a:solidFill>
                  <a:schemeClr val="bg2"/>
                </a:solidFill>
                <a:effectLst>
                  <a:outerShdw blurRad="38100" dist="38100" dir="2700000" algn="tl">
                    <a:srgbClr val="FFFFFF"/>
                  </a:outerShdw>
                </a:effectLst>
              </a:rPr>
            </a:br>
            <a:r>
              <a:rPr lang="en-US" sz="1500" b="1" i="1" dirty="0" err="1" smtClean="0">
                <a:solidFill>
                  <a:schemeClr val="bg2"/>
                </a:solidFill>
                <a:effectLst>
                  <a:outerShdw blurRad="38100" dist="38100" dir="2700000" algn="tl">
                    <a:srgbClr val="FFFFFF"/>
                  </a:outerShdw>
                </a:effectLst>
              </a:rPr>
              <a:t>Straif</a:t>
            </a:r>
            <a:r>
              <a:rPr lang="en-US" sz="1500" b="1" i="1" dirty="0" smtClean="0">
                <a:solidFill>
                  <a:schemeClr val="bg2"/>
                </a:solidFill>
                <a:effectLst>
                  <a:outerShdw blurRad="38100" dist="38100" dir="2700000" algn="tl">
                    <a:srgbClr val="FFFFFF"/>
                  </a:outerShdw>
                </a:effectLst>
              </a:rPr>
              <a:t> K. et al. Lancet </a:t>
            </a:r>
            <a:r>
              <a:rPr lang="en-US" sz="1500" b="1" i="1" dirty="0" err="1" smtClean="0">
                <a:solidFill>
                  <a:schemeClr val="bg2"/>
                </a:solidFill>
                <a:effectLst>
                  <a:outerShdw blurRad="38100" dist="38100" dir="2700000" algn="tl">
                    <a:srgbClr val="FFFFFF"/>
                  </a:outerShdw>
                </a:effectLst>
              </a:rPr>
              <a:t>Oncol</a:t>
            </a:r>
            <a:r>
              <a:rPr lang="en-US" sz="1500" b="1" i="1" dirty="0" smtClean="0">
                <a:solidFill>
                  <a:schemeClr val="bg2"/>
                </a:solidFill>
                <a:effectLst>
                  <a:outerShdw blurRad="38100" dist="38100" dir="2700000" algn="tl">
                    <a:srgbClr val="FFFFFF"/>
                  </a:outerShdw>
                </a:effectLst>
              </a:rPr>
              <a:t>. 2007; 8: 1065</a:t>
            </a:r>
            <a:endParaRPr lang="ru-RU" sz="1500" b="1" i="1" dirty="0" smtClean="0">
              <a:solidFill>
                <a:schemeClr val="bg2"/>
              </a:solidFill>
              <a:effectLst>
                <a:outerShdw blurRad="38100" dist="38100" dir="2700000" algn="tl">
                  <a:srgbClr val="FFFFFF"/>
                </a:outerShdw>
              </a:effectLst>
            </a:endParaRPr>
          </a:p>
        </p:txBody>
      </p:sp>
      <p:sp>
        <p:nvSpPr>
          <p:cNvPr id="45059" name="Text Box 4"/>
          <p:cNvSpPr txBox="1">
            <a:spLocks noChangeArrowheads="1"/>
          </p:cNvSpPr>
          <p:nvPr/>
        </p:nvSpPr>
        <p:spPr bwMode="auto">
          <a:xfrm>
            <a:off x="3635375" y="1371600"/>
            <a:ext cx="5111750" cy="711200"/>
          </a:xfrm>
          <a:prstGeom prst="rect">
            <a:avLst/>
          </a:prstGeom>
          <a:solidFill>
            <a:srgbClr val="00FF00"/>
          </a:solidFill>
          <a:ln w="9525">
            <a:solidFill>
              <a:schemeClr val="accent2"/>
            </a:solidFill>
            <a:miter lim="800000"/>
            <a:headEnd/>
            <a:tailEnd/>
          </a:ln>
        </p:spPr>
        <p:txBody>
          <a:bodyPr>
            <a:spAutoFit/>
          </a:bodyPr>
          <a:lstStyle/>
          <a:p>
            <a:pPr eaLnBrk="1" hangingPunct="1">
              <a:spcBef>
                <a:spcPct val="50000"/>
              </a:spcBef>
            </a:pPr>
            <a:r>
              <a:rPr lang="en-US" altLang="ru-RU" sz="2000" b="1">
                <a:solidFill>
                  <a:srgbClr val="800000"/>
                </a:solidFill>
                <a:latin typeface="Arial" pitchFamily="34" charset="0"/>
              </a:rPr>
              <a:t>WHO International Agency for Research on Cancer, Lyon, France</a:t>
            </a:r>
          </a:p>
        </p:txBody>
      </p:sp>
      <p:pic>
        <p:nvPicPr>
          <p:cNvPr id="45060" name="Picture 8"/>
          <p:cNvPicPr>
            <a:picLocks noChangeAspect="1" noChangeArrowheads="1"/>
          </p:cNvPicPr>
          <p:nvPr/>
        </p:nvPicPr>
        <p:blipFill>
          <a:blip r:embed="rId2"/>
          <a:srcRect/>
          <a:stretch>
            <a:fillRect/>
          </a:stretch>
        </p:blipFill>
        <p:spPr bwMode="auto">
          <a:xfrm>
            <a:off x="152400" y="4868863"/>
            <a:ext cx="8424863" cy="1989137"/>
          </a:xfrm>
          <a:prstGeom prst="rect">
            <a:avLst/>
          </a:prstGeom>
          <a:noFill/>
          <a:ln w="9525" algn="ctr">
            <a:solidFill>
              <a:schemeClr val="bg2"/>
            </a:solidFill>
            <a:miter lim="800000"/>
            <a:headEnd/>
            <a:tailEnd/>
          </a:ln>
        </p:spPr>
      </p:pic>
      <p:pic>
        <p:nvPicPr>
          <p:cNvPr id="45061" name="Picture 5" descr="IARC"/>
          <p:cNvPicPr>
            <a:picLocks noChangeAspect="1" noChangeArrowheads="1"/>
          </p:cNvPicPr>
          <p:nvPr/>
        </p:nvPicPr>
        <p:blipFill>
          <a:blip r:embed="rId3"/>
          <a:srcRect/>
          <a:stretch>
            <a:fillRect/>
          </a:stretch>
        </p:blipFill>
        <p:spPr bwMode="auto">
          <a:xfrm>
            <a:off x="47625" y="1143000"/>
            <a:ext cx="2601913" cy="3857625"/>
          </a:xfrm>
          <a:prstGeom prst="rect">
            <a:avLst/>
          </a:prstGeom>
          <a:noFill/>
          <a:ln w="9525">
            <a:solidFill>
              <a:schemeClr val="tx1"/>
            </a:solidFill>
            <a:miter lim="800000"/>
            <a:headEnd/>
            <a:tailEnd/>
          </a:ln>
        </p:spPr>
      </p:pic>
      <p:pic>
        <p:nvPicPr>
          <p:cNvPr id="45062" name="Picture 5" descr="D:\POOJA\JGGR\EXTRA\JGGR PPT\Untitled.png"/>
          <p:cNvPicPr>
            <a:picLocks noChangeAspect="1" noChangeArrowheads="1"/>
          </p:cNvPicPr>
          <p:nvPr/>
        </p:nvPicPr>
        <p:blipFill>
          <a:blip r:embed="rId4"/>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5029200" y="990600"/>
            <a:ext cx="3313113" cy="366713"/>
          </a:xfrm>
          <a:prstGeom prst="rect">
            <a:avLst/>
          </a:prstGeom>
          <a:noFill/>
          <a:ln w="9525">
            <a:noFill/>
            <a:miter lim="800000"/>
            <a:headEnd/>
            <a:tailEnd/>
          </a:ln>
        </p:spPr>
        <p:txBody>
          <a:bodyPr>
            <a:spAutoFit/>
          </a:bodyPr>
          <a:lstStyle/>
          <a:p>
            <a:pPr eaLnBrk="1" hangingPunct="1">
              <a:spcBef>
                <a:spcPct val="50000"/>
              </a:spcBef>
            </a:pPr>
            <a:endParaRPr lang="ru-RU" altLang="ru-RU" sz="1800">
              <a:latin typeface="Arial" pitchFamily="34" charset="0"/>
            </a:endParaRPr>
          </a:p>
        </p:txBody>
      </p:sp>
      <p:sp>
        <p:nvSpPr>
          <p:cNvPr id="53251" name="Rectangle 2"/>
          <p:cNvSpPr>
            <a:spLocks noGrp="1" noChangeArrowheads="1"/>
          </p:cNvSpPr>
          <p:nvPr>
            <p:ph type="ctrTitle"/>
          </p:nvPr>
        </p:nvSpPr>
        <p:spPr>
          <a:xfrm>
            <a:off x="515939" y="1357313"/>
            <a:ext cx="6799262" cy="340458"/>
          </a:xfrm>
          <a:solidFill>
            <a:srgbClr val="FFFF99"/>
          </a:solidFill>
          <a:ln>
            <a:solidFill>
              <a:srgbClr val="800000"/>
            </a:solidFill>
          </a:ln>
        </p:spPr>
        <p:txBody>
          <a:bodyPr>
            <a:normAutofit fontScale="90000"/>
          </a:bodyPr>
          <a:lstStyle/>
          <a:p>
            <a:pPr marL="484632" indent="0" eaLnBrk="1" fontAlgn="auto" hangingPunct="1">
              <a:spcAft>
                <a:spcPts val="0"/>
              </a:spcAft>
              <a:defRPr/>
            </a:pPr>
            <a:r>
              <a:rPr lang="en-US" altLang="ru-RU" sz="2200" b="1" dirty="0" smtClean="0">
                <a:solidFill>
                  <a:srgbClr val="990000"/>
                </a:solidFill>
                <a:effectLst/>
              </a:rPr>
              <a:t>Pineal</a:t>
            </a:r>
            <a:r>
              <a:rPr lang="ru-RU" altLang="ru-RU" sz="2200" b="1" dirty="0" smtClean="0">
                <a:solidFill>
                  <a:srgbClr val="990000"/>
                </a:solidFill>
                <a:effectLst/>
              </a:rPr>
              <a:t>, </a:t>
            </a:r>
            <a:r>
              <a:rPr lang="en-US" altLang="ru-RU" sz="2200" b="1" dirty="0" smtClean="0">
                <a:solidFill>
                  <a:srgbClr val="990000"/>
                </a:solidFill>
                <a:effectLst/>
              </a:rPr>
              <a:t>aging &amp; cancer</a:t>
            </a:r>
            <a:r>
              <a:rPr lang="ru-RU" altLang="ru-RU" sz="2200" b="1" dirty="0" smtClean="0">
                <a:solidFill>
                  <a:srgbClr val="990000"/>
                </a:solidFill>
                <a:effectLst/>
              </a:rPr>
              <a:t>: </a:t>
            </a:r>
            <a:r>
              <a:rPr lang="en-US" altLang="ru-RU" sz="2200" b="1" dirty="0" smtClean="0">
                <a:solidFill>
                  <a:srgbClr val="990000"/>
                </a:solidFill>
                <a:effectLst/>
              </a:rPr>
              <a:t>Conclusions</a:t>
            </a:r>
            <a:endParaRPr lang="ru-RU" altLang="ru-RU" sz="2200" b="1" dirty="0" smtClean="0">
              <a:solidFill>
                <a:srgbClr val="990000"/>
              </a:solidFill>
              <a:effectLst/>
            </a:endParaRPr>
          </a:p>
        </p:txBody>
      </p:sp>
      <p:sp>
        <p:nvSpPr>
          <p:cNvPr id="46084" name="Text Box 10"/>
          <p:cNvSpPr txBox="1">
            <a:spLocks noChangeArrowheads="1"/>
          </p:cNvSpPr>
          <p:nvPr/>
        </p:nvSpPr>
        <p:spPr bwMode="auto">
          <a:xfrm>
            <a:off x="4953000" y="2057400"/>
            <a:ext cx="2743200" cy="3170238"/>
          </a:xfrm>
          <a:prstGeom prst="rect">
            <a:avLst/>
          </a:prstGeom>
          <a:solidFill>
            <a:schemeClr val="bg2"/>
          </a:solidFill>
          <a:ln w="9525">
            <a:solidFill>
              <a:srgbClr val="003366"/>
            </a:solidFill>
            <a:miter lim="800000"/>
            <a:headEnd/>
            <a:tailEnd/>
          </a:ln>
        </p:spPr>
        <p:txBody>
          <a:bodyPr>
            <a:spAutoFit/>
          </a:bodyPr>
          <a:lstStyle/>
          <a:p>
            <a:pPr eaLnBrk="1" hangingPunct="1"/>
            <a:r>
              <a:rPr lang="en-US" altLang="ru-RU" sz="2000" b="1">
                <a:solidFill>
                  <a:srgbClr val="66FF66"/>
                </a:solidFill>
                <a:latin typeface="Arial" pitchFamily="34" charset="0"/>
              </a:rPr>
              <a:t>Peak of melatonin increased by:</a:t>
            </a:r>
            <a:r>
              <a:rPr lang="ru-RU" altLang="ru-RU" sz="2000" b="1">
                <a:solidFill>
                  <a:schemeClr val="bg2"/>
                </a:solidFill>
                <a:latin typeface="Arial" pitchFamily="34" charset="0"/>
              </a:rPr>
              <a:t>    </a:t>
            </a:r>
            <a:endParaRPr lang="en-US" altLang="ru-RU" sz="2000" b="1">
              <a:solidFill>
                <a:schemeClr val="bg2"/>
              </a:solidFill>
              <a:latin typeface="Arial" pitchFamily="34" charset="0"/>
            </a:endParaRPr>
          </a:p>
          <a:p>
            <a:pPr eaLnBrk="1" hangingPunct="1"/>
            <a:r>
              <a:rPr lang="ru-RU" altLang="ru-RU" sz="2000" b="1">
                <a:solidFill>
                  <a:schemeClr val="bg2"/>
                </a:solidFill>
                <a:latin typeface="Arial" pitchFamily="34" charset="0"/>
              </a:rPr>
              <a:t>       </a:t>
            </a:r>
            <a:endParaRPr lang="en-US" altLang="ru-RU" sz="2000" b="1">
              <a:solidFill>
                <a:schemeClr val="bg2"/>
              </a:solidFill>
              <a:latin typeface="Arial" pitchFamily="34" charset="0"/>
            </a:endParaRPr>
          </a:p>
          <a:p>
            <a:pPr eaLnBrk="1" hangingPunct="1"/>
            <a:r>
              <a:rPr lang="en-US" altLang="ru-RU" sz="2000" b="1">
                <a:solidFill>
                  <a:schemeClr val="bg2"/>
                </a:solidFill>
                <a:latin typeface="Arial" pitchFamily="34" charset="0"/>
              </a:rPr>
              <a:t>       </a:t>
            </a:r>
            <a:r>
              <a:rPr lang="en-US" altLang="ru-RU" sz="2000" b="1">
                <a:solidFill>
                  <a:srgbClr val="FFFF00"/>
                </a:solidFill>
                <a:latin typeface="Arial" pitchFamily="34" charset="0"/>
              </a:rPr>
              <a:t>Hybernation</a:t>
            </a:r>
            <a:endParaRPr lang="ru-RU" altLang="ru-RU" sz="2000" b="1">
              <a:solidFill>
                <a:srgbClr val="FFFF00"/>
              </a:solidFill>
              <a:latin typeface="Arial" pitchFamily="34" charset="0"/>
            </a:endParaRPr>
          </a:p>
          <a:p>
            <a:pPr eaLnBrk="1" hangingPunct="1"/>
            <a:r>
              <a:rPr lang="ru-RU" altLang="ru-RU" sz="2000" b="1">
                <a:solidFill>
                  <a:srgbClr val="FFFF00"/>
                </a:solidFill>
                <a:latin typeface="Arial" pitchFamily="34" charset="0"/>
              </a:rPr>
              <a:t>       </a:t>
            </a:r>
            <a:r>
              <a:rPr lang="en-US" altLang="ru-RU" sz="2000" b="1">
                <a:solidFill>
                  <a:srgbClr val="FFFF00"/>
                </a:solidFill>
                <a:latin typeface="Arial" pitchFamily="34" charset="0"/>
              </a:rPr>
              <a:t>Darkness at a day</a:t>
            </a:r>
            <a:endParaRPr lang="ru-RU" altLang="ru-RU" sz="2000" b="1">
              <a:solidFill>
                <a:srgbClr val="FFFF00"/>
              </a:solidFill>
              <a:latin typeface="Arial" pitchFamily="34" charset="0"/>
            </a:endParaRPr>
          </a:p>
          <a:p>
            <a:pPr eaLnBrk="1" hangingPunct="1"/>
            <a:r>
              <a:rPr lang="ru-RU" altLang="ru-RU" sz="2000" b="1">
                <a:solidFill>
                  <a:srgbClr val="FFFF00"/>
                </a:solidFill>
                <a:latin typeface="Arial" pitchFamily="34" charset="0"/>
              </a:rPr>
              <a:t>       </a:t>
            </a:r>
            <a:r>
              <a:rPr lang="en-US" altLang="ru-RU" sz="2000" b="1">
                <a:solidFill>
                  <a:srgbClr val="FFFF00"/>
                </a:solidFill>
                <a:latin typeface="Arial" pitchFamily="34" charset="0"/>
              </a:rPr>
              <a:t>Blindness</a:t>
            </a:r>
            <a:endParaRPr lang="ru-RU" altLang="ru-RU" sz="2000" b="1">
              <a:solidFill>
                <a:srgbClr val="FFFF00"/>
              </a:solidFill>
              <a:latin typeface="Arial" pitchFamily="34" charset="0"/>
            </a:endParaRPr>
          </a:p>
          <a:p>
            <a:pPr eaLnBrk="1" hangingPunct="1"/>
            <a:r>
              <a:rPr lang="ru-RU" altLang="ru-RU" sz="2000" b="1">
                <a:solidFill>
                  <a:srgbClr val="FFFF00"/>
                </a:solidFill>
                <a:latin typeface="Arial" pitchFamily="34" charset="0"/>
              </a:rPr>
              <a:t>       </a:t>
            </a:r>
            <a:r>
              <a:rPr lang="en-US" altLang="ru-RU" sz="2000" b="1">
                <a:solidFill>
                  <a:srgbClr val="FFFF00"/>
                </a:solidFill>
                <a:latin typeface="Arial" pitchFamily="34" charset="0"/>
              </a:rPr>
              <a:t>Melatonin</a:t>
            </a:r>
            <a:r>
              <a:rPr lang="ru-RU" altLang="ru-RU" sz="2000" b="1">
                <a:solidFill>
                  <a:srgbClr val="FFFF00"/>
                </a:solidFill>
                <a:latin typeface="Arial" pitchFamily="34" charset="0"/>
              </a:rPr>
              <a:t> </a:t>
            </a:r>
          </a:p>
          <a:p>
            <a:pPr eaLnBrk="1" hangingPunct="1"/>
            <a:r>
              <a:rPr lang="ru-RU" altLang="ru-RU" sz="2000" b="1">
                <a:solidFill>
                  <a:srgbClr val="FFFF00"/>
                </a:solidFill>
                <a:latin typeface="Arial" pitchFamily="34" charset="0"/>
              </a:rPr>
              <a:t>       </a:t>
            </a:r>
            <a:r>
              <a:rPr lang="en-US" altLang="ru-RU" sz="2000" b="1">
                <a:solidFill>
                  <a:srgbClr val="FFFF00"/>
                </a:solidFill>
                <a:latin typeface="Arial" pitchFamily="34" charset="0"/>
              </a:rPr>
              <a:t>Epitalon</a:t>
            </a:r>
          </a:p>
          <a:p>
            <a:pPr eaLnBrk="1" hangingPunct="1"/>
            <a:endParaRPr lang="ru-RU" altLang="ru-RU" sz="2000" b="1">
              <a:solidFill>
                <a:srgbClr val="FFFF00"/>
              </a:solidFill>
              <a:latin typeface="Arial" pitchFamily="34" charset="0"/>
            </a:endParaRPr>
          </a:p>
        </p:txBody>
      </p:sp>
      <p:sp>
        <p:nvSpPr>
          <p:cNvPr id="46085" name="Text Box 12"/>
          <p:cNvSpPr txBox="1">
            <a:spLocks noChangeArrowheads="1"/>
          </p:cNvSpPr>
          <p:nvPr/>
        </p:nvSpPr>
        <p:spPr bwMode="auto">
          <a:xfrm>
            <a:off x="492125" y="1752600"/>
            <a:ext cx="4114800" cy="3292475"/>
          </a:xfrm>
          <a:prstGeom prst="rect">
            <a:avLst/>
          </a:prstGeom>
          <a:solidFill>
            <a:srgbClr val="FFFF66"/>
          </a:solidFill>
          <a:ln w="9525">
            <a:solidFill>
              <a:srgbClr val="800000"/>
            </a:solidFill>
            <a:miter lim="800000"/>
            <a:headEnd/>
            <a:tailEnd/>
          </a:ln>
        </p:spPr>
        <p:txBody>
          <a:bodyPr>
            <a:spAutoFit/>
          </a:bodyPr>
          <a:lstStyle/>
          <a:p>
            <a:pPr eaLnBrk="1" hangingPunct="1"/>
            <a:r>
              <a:rPr lang="en-US" altLang="ru-RU" sz="2000" b="1">
                <a:solidFill>
                  <a:srgbClr val="800000"/>
                </a:solidFill>
                <a:latin typeface="Arial" pitchFamily="34" charset="0"/>
              </a:rPr>
              <a:t>  </a:t>
            </a:r>
            <a:r>
              <a:rPr lang="en-US" altLang="ru-RU" b="1">
                <a:solidFill>
                  <a:srgbClr val="A50021"/>
                </a:solidFill>
                <a:latin typeface="Arial" pitchFamily="34" charset="0"/>
              </a:rPr>
              <a:t>Inhibition of nocturnal  </a:t>
            </a:r>
          </a:p>
          <a:p>
            <a:pPr eaLnBrk="1" hangingPunct="1"/>
            <a:r>
              <a:rPr lang="en-US" altLang="ru-RU" b="1">
                <a:solidFill>
                  <a:srgbClr val="A50021"/>
                </a:solidFill>
                <a:latin typeface="Arial" pitchFamily="34" charset="0"/>
              </a:rPr>
              <a:t>  melatonin:</a:t>
            </a:r>
          </a:p>
          <a:p>
            <a:pPr eaLnBrk="1" hangingPunct="1"/>
            <a:r>
              <a:rPr lang="en-US" altLang="ru-RU" sz="2000" b="1">
                <a:solidFill>
                  <a:schemeClr val="bg2"/>
                </a:solidFill>
                <a:latin typeface="Arial" pitchFamily="34" charset="0"/>
              </a:rPr>
              <a:t>          Living at North</a:t>
            </a:r>
          </a:p>
          <a:p>
            <a:pPr eaLnBrk="1" hangingPunct="1"/>
            <a:r>
              <a:rPr lang="en-US" altLang="ru-RU" sz="2000" b="1">
                <a:solidFill>
                  <a:schemeClr val="bg2"/>
                </a:solidFill>
                <a:latin typeface="Arial" pitchFamily="34" charset="0"/>
              </a:rPr>
              <a:t>    </a:t>
            </a:r>
            <a:r>
              <a:rPr lang="ru-RU" altLang="ru-RU" sz="2000" b="1">
                <a:solidFill>
                  <a:schemeClr val="bg2"/>
                </a:solidFill>
                <a:latin typeface="Arial" pitchFamily="34" charset="0"/>
              </a:rPr>
              <a:t>   </a:t>
            </a:r>
            <a:r>
              <a:rPr lang="en-US" altLang="ru-RU" sz="2000" b="1">
                <a:solidFill>
                  <a:schemeClr val="bg2"/>
                </a:solidFill>
                <a:latin typeface="Arial" pitchFamily="34" charset="0"/>
              </a:rPr>
              <a:t> </a:t>
            </a:r>
            <a:r>
              <a:rPr lang="ru-RU" altLang="ru-RU" sz="2000" b="1">
                <a:solidFill>
                  <a:schemeClr val="bg2"/>
                </a:solidFill>
                <a:latin typeface="Arial" pitchFamily="34" charset="0"/>
              </a:rPr>
              <a:t> </a:t>
            </a:r>
            <a:r>
              <a:rPr lang="en-US" altLang="ru-RU" sz="2000" b="1">
                <a:solidFill>
                  <a:schemeClr val="bg2"/>
                </a:solidFill>
                <a:latin typeface="Arial" pitchFamily="34" charset="0"/>
              </a:rPr>
              <a:t>Shift work</a:t>
            </a:r>
          </a:p>
          <a:p>
            <a:pPr eaLnBrk="1" hangingPunct="1"/>
            <a:r>
              <a:rPr lang="ru-RU" altLang="ru-RU" sz="2000" b="1">
                <a:solidFill>
                  <a:schemeClr val="bg2"/>
                </a:solidFill>
                <a:latin typeface="Arial" pitchFamily="34" charset="0"/>
              </a:rPr>
              <a:t>        </a:t>
            </a:r>
            <a:r>
              <a:rPr lang="en-US" altLang="ru-RU" sz="2000" b="1">
                <a:solidFill>
                  <a:schemeClr val="bg2"/>
                </a:solidFill>
                <a:latin typeface="Arial" pitchFamily="34" charset="0"/>
              </a:rPr>
              <a:t> Jet lag</a:t>
            </a:r>
            <a:endParaRPr lang="ru-RU" altLang="ru-RU" sz="2000" b="1">
              <a:solidFill>
                <a:schemeClr val="bg2"/>
              </a:solidFill>
              <a:latin typeface="Arial" pitchFamily="34" charset="0"/>
            </a:endParaRPr>
          </a:p>
          <a:p>
            <a:pPr eaLnBrk="1" hangingPunct="1"/>
            <a:r>
              <a:rPr lang="ru-RU" altLang="ru-RU" sz="2000" b="1">
                <a:solidFill>
                  <a:schemeClr val="bg2"/>
                </a:solidFill>
                <a:latin typeface="Arial" pitchFamily="34" charset="0"/>
              </a:rPr>
              <a:t>         </a:t>
            </a:r>
            <a:r>
              <a:rPr lang="en-US" altLang="ru-RU" sz="2000" b="1">
                <a:solidFill>
                  <a:schemeClr val="bg2"/>
                </a:solidFill>
                <a:latin typeface="Arial" pitchFamily="34" charset="0"/>
              </a:rPr>
              <a:t>Light-at-night</a:t>
            </a:r>
            <a:r>
              <a:rPr lang="ru-RU" altLang="ru-RU" sz="2000" b="1">
                <a:solidFill>
                  <a:schemeClr val="bg2"/>
                </a:solidFill>
                <a:latin typeface="Arial" pitchFamily="34" charset="0"/>
              </a:rPr>
              <a:t> </a:t>
            </a:r>
            <a:endParaRPr lang="en-US" altLang="ru-RU" sz="2000" b="1">
              <a:solidFill>
                <a:schemeClr val="bg2"/>
              </a:solidFill>
              <a:latin typeface="Arial" pitchFamily="34" charset="0"/>
            </a:endParaRPr>
          </a:p>
          <a:p>
            <a:pPr eaLnBrk="1" hangingPunct="1"/>
            <a:r>
              <a:rPr lang="en-US" altLang="ru-RU" sz="2000" b="1">
                <a:solidFill>
                  <a:schemeClr val="bg2"/>
                </a:solidFill>
                <a:latin typeface="Arial" pitchFamily="34" charset="0"/>
              </a:rPr>
              <a:t>         Insomnia</a:t>
            </a:r>
          </a:p>
          <a:p>
            <a:pPr eaLnBrk="1" hangingPunct="1"/>
            <a:r>
              <a:rPr lang="ru-RU" altLang="ru-RU" sz="2000" b="1">
                <a:solidFill>
                  <a:schemeClr val="bg2"/>
                </a:solidFill>
                <a:latin typeface="Arial" pitchFamily="34" charset="0"/>
              </a:rPr>
              <a:t>        </a:t>
            </a:r>
            <a:r>
              <a:rPr lang="en-US" altLang="ru-RU" sz="2000" b="1">
                <a:solidFill>
                  <a:schemeClr val="bg2"/>
                </a:solidFill>
                <a:latin typeface="Arial" pitchFamily="34" charset="0"/>
              </a:rPr>
              <a:t> Circadian genes KO</a:t>
            </a:r>
          </a:p>
          <a:p>
            <a:pPr eaLnBrk="1" hangingPunct="1"/>
            <a:r>
              <a:rPr lang="en-US" altLang="ru-RU" sz="2000" b="1">
                <a:solidFill>
                  <a:schemeClr val="bg2"/>
                </a:solidFill>
                <a:latin typeface="Arial" pitchFamily="34" charset="0"/>
              </a:rPr>
              <a:t>         Pinealectomy</a:t>
            </a:r>
          </a:p>
          <a:p>
            <a:pPr eaLnBrk="1" hangingPunct="1"/>
            <a:endParaRPr lang="ru-RU" altLang="ru-RU" sz="2000" b="1">
              <a:solidFill>
                <a:schemeClr val="bg2"/>
              </a:solidFill>
              <a:latin typeface="Arial" pitchFamily="34" charset="0"/>
            </a:endParaRPr>
          </a:p>
        </p:txBody>
      </p:sp>
      <p:sp>
        <p:nvSpPr>
          <p:cNvPr id="46086" name="Rectangle 13"/>
          <p:cNvSpPr>
            <a:spLocks noChangeArrowheads="1"/>
          </p:cNvSpPr>
          <p:nvPr/>
        </p:nvSpPr>
        <p:spPr bwMode="auto">
          <a:xfrm>
            <a:off x="457200" y="5578475"/>
            <a:ext cx="3962400" cy="822325"/>
          </a:xfrm>
          <a:prstGeom prst="rect">
            <a:avLst/>
          </a:prstGeom>
          <a:solidFill>
            <a:srgbClr val="A50021"/>
          </a:solidFill>
          <a:ln w="9525">
            <a:noFill/>
            <a:miter lim="800000"/>
            <a:headEnd/>
            <a:tailEnd/>
          </a:ln>
        </p:spPr>
        <p:txBody>
          <a:bodyPr>
            <a:spAutoFit/>
          </a:bodyPr>
          <a:lstStyle/>
          <a:p>
            <a:pPr algn="ctr" eaLnBrk="1" hangingPunct="1"/>
            <a:r>
              <a:rPr lang="ru-RU" altLang="ru-RU" b="1">
                <a:solidFill>
                  <a:srgbClr val="FFFF00"/>
                </a:solidFill>
                <a:latin typeface="Arial" pitchFamily="34" charset="0"/>
              </a:rPr>
              <a:t>  </a:t>
            </a:r>
            <a:r>
              <a:rPr lang="en-US" altLang="ru-RU" b="1">
                <a:solidFill>
                  <a:srgbClr val="FFFF00"/>
                </a:solidFill>
                <a:latin typeface="Arial" pitchFamily="34" charset="0"/>
              </a:rPr>
              <a:t>Premature aging </a:t>
            </a:r>
          </a:p>
          <a:p>
            <a:pPr algn="ctr" eaLnBrk="1" hangingPunct="1"/>
            <a:r>
              <a:rPr lang="en-US" altLang="ru-RU" b="1">
                <a:solidFill>
                  <a:srgbClr val="FFFF00"/>
                </a:solidFill>
                <a:latin typeface="Arial" pitchFamily="34" charset="0"/>
              </a:rPr>
              <a:t>and cancer</a:t>
            </a:r>
            <a:endParaRPr lang="ru-RU" altLang="ru-RU" b="1">
              <a:solidFill>
                <a:srgbClr val="FFFF00"/>
              </a:solidFill>
              <a:latin typeface="Arial" pitchFamily="34" charset="0"/>
            </a:endParaRPr>
          </a:p>
        </p:txBody>
      </p:sp>
      <p:sp>
        <p:nvSpPr>
          <p:cNvPr id="46087" name="Text Box 14"/>
          <p:cNvSpPr txBox="1">
            <a:spLocks noChangeArrowheads="1"/>
          </p:cNvSpPr>
          <p:nvPr/>
        </p:nvSpPr>
        <p:spPr bwMode="auto">
          <a:xfrm>
            <a:off x="4648200" y="5486400"/>
            <a:ext cx="4191000" cy="831850"/>
          </a:xfrm>
          <a:prstGeom prst="rect">
            <a:avLst/>
          </a:prstGeom>
          <a:solidFill>
            <a:srgbClr val="006600"/>
          </a:solidFill>
          <a:ln w="9525">
            <a:solidFill>
              <a:srgbClr val="003366"/>
            </a:solidFill>
            <a:miter lim="800000"/>
            <a:headEnd/>
            <a:tailEnd/>
          </a:ln>
        </p:spPr>
        <p:txBody>
          <a:bodyPr>
            <a:spAutoFit/>
          </a:bodyPr>
          <a:lstStyle/>
          <a:p>
            <a:pPr algn="ctr" eaLnBrk="1" hangingPunct="1"/>
            <a:r>
              <a:rPr lang="en-US" altLang="ru-RU" b="1">
                <a:solidFill>
                  <a:srgbClr val="FFFF00"/>
                </a:solidFill>
                <a:latin typeface="Arial" pitchFamily="34" charset="0"/>
              </a:rPr>
              <a:t>Slow down of aging </a:t>
            </a:r>
          </a:p>
          <a:p>
            <a:pPr algn="ctr" eaLnBrk="1" hangingPunct="1"/>
            <a:r>
              <a:rPr lang="en-US" altLang="ru-RU" b="1">
                <a:solidFill>
                  <a:srgbClr val="FFFF00"/>
                </a:solidFill>
                <a:latin typeface="Arial" pitchFamily="34" charset="0"/>
              </a:rPr>
              <a:t>and cancer prevention</a:t>
            </a:r>
            <a:endParaRPr lang="ru-RU" altLang="ru-RU">
              <a:solidFill>
                <a:srgbClr val="FFFF00"/>
              </a:solidFill>
              <a:latin typeface="Arial" pitchFamily="34" charset="0"/>
            </a:endParaRPr>
          </a:p>
        </p:txBody>
      </p:sp>
      <p:sp>
        <p:nvSpPr>
          <p:cNvPr id="46088" name="AutoShape 15"/>
          <p:cNvSpPr>
            <a:spLocks noChangeArrowheads="1"/>
          </p:cNvSpPr>
          <p:nvPr/>
        </p:nvSpPr>
        <p:spPr bwMode="auto">
          <a:xfrm>
            <a:off x="2181225" y="5045075"/>
            <a:ext cx="609600" cy="533400"/>
          </a:xfrm>
          <a:prstGeom prst="downArrow">
            <a:avLst>
              <a:gd name="adj1" fmla="val 50000"/>
              <a:gd name="adj2" fmla="val 25000"/>
            </a:avLst>
          </a:prstGeom>
          <a:solidFill>
            <a:schemeClr val="hlink"/>
          </a:solidFill>
          <a:ln w="9525">
            <a:solidFill>
              <a:srgbClr val="003366"/>
            </a:solidFill>
            <a:miter lim="800000"/>
            <a:headEnd/>
            <a:tailEnd/>
          </a:ln>
        </p:spPr>
        <p:txBody>
          <a:bodyPr wrap="none" anchor="ctr"/>
          <a:lstStyle/>
          <a:p>
            <a:pPr eaLnBrk="1" hangingPunct="1"/>
            <a:endParaRPr lang="ru-RU" altLang="ru-RU"/>
          </a:p>
        </p:txBody>
      </p:sp>
      <p:sp>
        <p:nvSpPr>
          <p:cNvPr id="46089" name="AutoShape 17"/>
          <p:cNvSpPr>
            <a:spLocks noChangeArrowheads="1"/>
          </p:cNvSpPr>
          <p:nvPr/>
        </p:nvSpPr>
        <p:spPr bwMode="auto">
          <a:xfrm>
            <a:off x="6019800" y="4999038"/>
            <a:ext cx="457200" cy="457200"/>
          </a:xfrm>
          <a:prstGeom prst="downArrow">
            <a:avLst>
              <a:gd name="adj1" fmla="val 50000"/>
              <a:gd name="adj2" fmla="val 25000"/>
            </a:avLst>
          </a:prstGeom>
          <a:solidFill>
            <a:srgbClr val="00FF00"/>
          </a:solidFill>
          <a:ln w="9525">
            <a:solidFill>
              <a:srgbClr val="003366"/>
            </a:solidFill>
            <a:miter lim="800000"/>
            <a:headEnd/>
            <a:tailEnd/>
          </a:ln>
        </p:spPr>
        <p:txBody>
          <a:bodyPr wrap="none" anchor="ctr"/>
          <a:lstStyle/>
          <a:p>
            <a:pPr eaLnBrk="1" hangingPunct="1"/>
            <a:endParaRPr lang="ru-RU" altLang="ru-RU"/>
          </a:p>
        </p:txBody>
      </p:sp>
      <p:pic>
        <p:nvPicPr>
          <p:cNvPr id="46090"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sp>
        <p:nvSpPr>
          <p:cNvPr id="2" name="Title 1"/>
          <p:cNvSpPr>
            <a:spLocks noGrp="1"/>
          </p:cNvSpPr>
          <p:nvPr>
            <p:ph type="title"/>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81012" y="253902"/>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600" dirty="0" smtClean="0">
                <a:latin typeface="Times New Roman" pitchFamily="18" charset="0"/>
                <a:cs typeface="Times New Roman" pitchFamily="18" charset="0"/>
              </a:rPr>
              <a:t>Journal of Gerontology&amp; Geriatric Research Related Journals</a:t>
            </a:r>
            <a:endParaRPr lang="en-US" sz="3600" dirty="0">
              <a:latin typeface="Times New Roman" pitchFamily="18" charset="0"/>
              <a:cs typeface="Times New Roman" pitchFamily="18" charset="0"/>
            </a:endParaRPr>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t>Aging Science</a:t>
            </a:r>
          </a:p>
          <a:p>
            <a:pPr marL="342900" indent="-342900">
              <a:buFont typeface="Wingdings" panose="05000000000000000000" pitchFamily="2" charset="2"/>
              <a:buChar char="Ø"/>
              <a:defRPr/>
            </a:pPr>
            <a:r>
              <a:rPr lang="en-US" sz="2000" dirty="0" smtClean="0"/>
              <a:t>Alzheimer's </a:t>
            </a:r>
            <a:r>
              <a:rPr lang="en-US" sz="2000" dirty="0"/>
              <a:t>Disease &amp; Parkinsonism</a:t>
            </a:r>
          </a:p>
          <a:p>
            <a:pPr marL="342900" indent="-342900">
              <a:buFont typeface="Wingdings" panose="05000000000000000000" pitchFamily="2" charset="2"/>
              <a:buChar char="Ø"/>
              <a:defRPr/>
            </a:pPr>
            <a:r>
              <a:rPr lang="en-US" sz="2000" dirty="0"/>
              <a:t>Depression and Anxiety</a:t>
            </a:r>
          </a:p>
          <a:p>
            <a:pPr marL="342900" indent="-342900">
              <a:buFont typeface="Wingdings" panose="05000000000000000000" pitchFamily="2" charset="2"/>
              <a:buChar char="Ø"/>
              <a:defRPr/>
            </a:pPr>
            <a:r>
              <a:rPr lang="en-US" sz="2000" dirty="0"/>
              <a:t>Emergency Mental Health</a:t>
            </a:r>
          </a:p>
          <a:p>
            <a:pPr marL="342900" indent="-342900">
              <a:buFont typeface="Wingdings" panose="05000000000000000000" pitchFamily="2" charset="2"/>
              <a:buChar char="Ø"/>
              <a:defRPr/>
            </a:pPr>
            <a:r>
              <a:rPr lang="en-US" sz="2000" dirty="0"/>
              <a:t>Palliative Care &amp; Medicine</a:t>
            </a:r>
            <a:endParaRPr lang="en-US" sz="2000" dirty="0">
              <a:solidFill>
                <a:schemeClr val="bg2">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6553200" y="4572000"/>
            <a:ext cx="2400300" cy="1905000"/>
          </a:xfrm>
          <a:prstGeom prst="rect">
            <a:avLst/>
          </a:prstGeom>
          <a:noFill/>
          <a:ln w="9525">
            <a:noFill/>
            <a:miter lim="800000"/>
            <a:headEnd/>
            <a:tailEnd/>
          </a:ln>
          <a:effectLst/>
        </p:spPr>
      </p:pic>
    </p:spTree>
    <p:extLst>
      <p:ext uri="{BB962C8B-B14F-4D97-AF65-F5344CB8AC3E}">
        <p14:creationId xmlns:p14="http://schemas.microsoft.com/office/powerpoint/2010/main" val="729453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1143000"/>
            <a:ext cx="8229600" cy="32004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200" dirty="0">
                <a:latin typeface="Times New Roman" pitchFamily="18" charset="0"/>
                <a:cs typeface="Times New Roman" pitchFamily="18" charset="0"/>
                <a:hlinkClick r:id="rId3"/>
              </a:rPr>
              <a:t>http://www.conferenceseries.com</a:t>
            </a:r>
            <a:r>
              <a:rPr lang="en-US" sz="2200" dirty="0" smtClean="0">
                <a:latin typeface="Times New Roman" pitchFamily="18" charset="0"/>
                <a:cs typeface="Times New Roman" pitchFamily="18" charset="0"/>
                <a:hlinkClick r:id="rId3"/>
              </a:rPr>
              <a:t>/</a:t>
            </a:r>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p:txBody>
      </p:sp>
      <p:sp>
        <p:nvSpPr>
          <p:cNvPr id="7" name="Double Wave 6"/>
          <p:cNvSpPr/>
          <p:nvPr/>
        </p:nvSpPr>
        <p:spPr>
          <a:xfrm>
            <a:off x="180096" y="15240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200" dirty="0" smtClean="0">
                <a:latin typeface="Times New Roman" pitchFamily="18" charset="0"/>
                <a:cs typeface="Times New Roman" pitchFamily="18" charset="0"/>
              </a:rPr>
              <a:t>Journal of </a:t>
            </a:r>
            <a:r>
              <a:rPr lang="en-US" sz="3200" dirty="0">
                <a:latin typeface="Times New Roman" pitchFamily="18" charset="0"/>
                <a:cs typeface="Times New Roman" pitchFamily="18" charset="0"/>
              </a:rPr>
              <a:t>Gerontology&amp; Geriatric Research Upcoming Conferences</a:t>
            </a:r>
          </a:p>
        </p:txBody>
      </p:sp>
    </p:spTree>
    <p:extLst>
      <p:ext uri="{BB962C8B-B14F-4D97-AF65-F5344CB8AC3E}">
        <p14:creationId xmlns:p14="http://schemas.microsoft.com/office/powerpoint/2010/main" val="38976516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p:cNvPicPr>
            <a:picLocks noChangeAspect="1" noChangeArrowheads="1"/>
          </p:cNvPicPr>
          <p:nvPr/>
        </p:nvPicPr>
        <p:blipFill>
          <a:blip r:embed="rId2"/>
          <a:srcRect/>
          <a:stretch>
            <a:fillRect/>
          </a:stretch>
        </p:blipFill>
        <p:spPr bwMode="auto">
          <a:xfrm>
            <a:off x="3470275" y="4452938"/>
            <a:ext cx="2268538" cy="766762"/>
          </a:xfrm>
          <a:prstGeom prst="rect">
            <a:avLst/>
          </a:prstGeom>
          <a:noFill/>
          <a:ln w="9525">
            <a:noFill/>
            <a:miter lim="800000"/>
            <a:headEnd/>
            <a:tailEnd/>
          </a:ln>
        </p:spPr>
      </p:pic>
      <p:sp>
        <p:nvSpPr>
          <p:cNvPr id="51203" name="CasellaDiTesto 3"/>
          <p:cNvSpPr txBox="1">
            <a:spLocks noChangeArrowheads="1"/>
          </p:cNvSpPr>
          <p:nvPr/>
        </p:nvSpPr>
        <p:spPr bwMode="auto">
          <a:xfrm>
            <a:off x="3775075" y="5207000"/>
            <a:ext cx="1570038" cy="369888"/>
          </a:xfrm>
          <a:prstGeom prst="rect">
            <a:avLst/>
          </a:prstGeom>
          <a:noFill/>
          <a:ln w="9525">
            <a:noFill/>
            <a:miter lim="800000"/>
            <a:headEnd/>
            <a:tailEnd/>
          </a:ln>
        </p:spPr>
        <p:txBody>
          <a:bodyPr>
            <a:spAutoFit/>
          </a:bodyPr>
          <a:lstStyle/>
          <a:p>
            <a:pPr algn="ctr" eaLnBrk="1" hangingPunct="1"/>
            <a:r>
              <a:rPr lang="it-IT">
                <a:solidFill>
                  <a:srgbClr val="2D2C48"/>
                </a:solidFill>
                <a:latin typeface="Arial" pitchFamily="34" charset="0"/>
                <a:ea typeface="ＭＳ Ｐゴシック" pitchFamily="34" charset="-128"/>
              </a:rPr>
              <a:t>www.ilmo.it</a:t>
            </a:r>
          </a:p>
        </p:txBody>
      </p:sp>
      <p:sp>
        <p:nvSpPr>
          <p:cNvPr id="2" name="Rectangle 1"/>
          <p:cNvSpPr/>
          <p:nvPr/>
        </p:nvSpPr>
        <p:spPr>
          <a:xfrm>
            <a:off x="138113" y="1349375"/>
            <a:ext cx="9005887" cy="862013"/>
          </a:xfrm>
          <a:prstGeom prst="rect">
            <a:avLst/>
          </a:prstGeom>
        </p:spPr>
        <p:txBody>
          <a:bodyPr>
            <a:spAutoFit/>
          </a:bodyPr>
          <a:lstStyle/>
          <a:p>
            <a:pPr>
              <a:defRPr/>
            </a:pPr>
            <a:r>
              <a:rPr lang="en-US" sz="2500" dirty="0">
                <a:solidFill>
                  <a:schemeClr val="accent5">
                    <a:lumMod val="10000"/>
                  </a:schemeClr>
                </a:solidFill>
                <a:latin typeface="Algerian" pitchFamily="82" charset="0"/>
                <a:cs typeface="Andalus" panose="02020603050405020304" pitchFamily="18" charset="-78"/>
              </a:rPr>
              <a:t>OMICS Group </a:t>
            </a:r>
            <a:r>
              <a:rPr lang="en-US" sz="2500" b="1" dirty="0">
                <a:solidFill>
                  <a:schemeClr val="accent5">
                    <a:lumMod val="10000"/>
                  </a:schemeClr>
                </a:solidFill>
                <a:latin typeface="Algerian" pitchFamily="82" charset="0"/>
                <a:cs typeface="Andalus" panose="02020603050405020304" pitchFamily="18" charset="-78"/>
              </a:rPr>
              <a:t>Open Access Membership</a:t>
            </a:r>
            <a:br>
              <a:rPr lang="en-US" sz="2500" b="1" dirty="0">
                <a:solidFill>
                  <a:schemeClr val="accent5">
                    <a:lumMod val="10000"/>
                  </a:schemeClr>
                </a:solidFill>
                <a:latin typeface="Algerian" pitchFamily="82" charset="0"/>
                <a:cs typeface="Andalus" panose="02020603050405020304" pitchFamily="18" charset="-78"/>
              </a:rPr>
            </a:br>
            <a:endParaRPr lang="en-US" sz="2500" dirty="0">
              <a:solidFill>
                <a:schemeClr val="accent5">
                  <a:lumMod val="10000"/>
                </a:schemeClr>
              </a:solidFill>
              <a:latin typeface="Algerian" pitchFamily="82" charset="0"/>
              <a:cs typeface="Andalus" panose="02020603050405020304" pitchFamily="18" charset="-78"/>
            </a:endParaRPr>
          </a:p>
        </p:txBody>
      </p:sp>
      <p:sp>
        <p:nvSpPr>
          <p:cNvPr id="10" name="Teardrop 9"/>
          <p:cNvSpPr/>
          <p:nvPr/>
        </p:nvSpPr>
        <p:spPr>
          <a:xfrm>
            <a:off x="712788" y="1852613"/>
            <a:ext cx="7696200" cy="3003550"/>
          </a:xfrm>
          <a:prstGeom prst="teardrop">
            <a:avLst/>
          </a:prstGeom>
          <a:solidFill>
            <a:schemeClr val="accent1">
              <a:lumMod val="75000"/>
            </a:schemeClr>
          </a:solidFill>
          <a:ln>
            <a:solidFill>
              <a:schemeClr val="accent1">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a:defRPr/>
            </a:pPr>
            <a:r>
              <a:rPr lang="en-US" sz="1700"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sz="1700" dirty="0">
                <a:latin typeface="Calisto MT" panose="02040603050505030304" pitchFamily="18" charset="0"/>
              </a:rPr>
              <a:t>For more details and benefits, click on the link below:</a:t>
            </a:r>
          </a:p>
          <a:p>
            <a:pPr>
              <a:defRPr/>
            </a:pPr>
            <a:r>
              <a:rPr lang="en-US" sz="1500" dirty="0">
                <a:solidFill>
                  <a:schemeClr val="accent4">
                    <a:lumMod val="10000"/>
                  </a:schemeClr>
                </a:solidFill>
                <a:latin typeface="Calisto MT" panose="02040603050505030304" pitchFamily="18" charset="0"/>
                <a:hlinkClick r:id="rId3"/>
              </a:rPr>
              <a:t>http://omicsonline.org/membership.php</a:t>
            </a:r>
            <a:r>
              <a:rPr lang="en-US" sz="1500" dirty="0">
                <a:solidFill>
                  <a:schemeClr val="accent4">
                    <a:lumMod val="10000"/>
                  </a:schemeClr>
                </a:solidFill>
                <a:latin typeface="Calisto MT" panose="02040603050505030304" pitchFamily="18" charset="0"/>
              </a:rPr>
              <a:t> </a:t>
            </a:r>
          </a:p>
        </p:txBody>
      </p:sp>
      <p:pic>
        <p:nvPicPr>
          <p:cNvPr id="51206" name="Picture 3" descr="C:\Users\rakesh-s\Desktop\membership.jpg"/>
          <p:cNvPicPr>
            <a:picLocks noChangeAspect="1" noChangeArrowheads="1"/>
          </p:cNvPicPr>
          <p:nvPr/>
        </p:nvPicPr>
        <p:blipFill>
          <a:blip r:embed="rId4"/>
          <a:srcRect/>
          <a:stretch>
            <a:fillRect/>
          </a:stretch>
        </p:blipFill>
        <p:spPr bwMode="auto">
          <a:xfrm>
            <a:off x="0" y="4856163"/>
            <a:ext cx="9144000" cy="2001837"/>
          </a:xfrm>
          <a:prstGeom prst="rect">
            <a:avLst/>
          </a:prstGeom>
          <a:noFill/>
          <a:ln w="9525">
            <a:noFill/>
            <a:miter lim="800000"/>
            <a:headEnd/>
            <a:tailEnd/>
          </a:ln>
        </p:spPr>
      </p:pic>
      <p:pic>
        <p:nvPicPr>
          <p:cNvPr id="51207" name="Picture 5" descr="D:\POOJA\JGGR\EXTRA\JGGR PPT\Untitled.png"/>
          <p:cNvPicPr>
            <a:picLocks noChangeAspect="1" noChangeArrowheads="1"/>
          </p:cNvPicPr>
          <p:nvPr/>
        </p:nvPicPr>
        <p:blipFill>
          <a:blip r:embed="rId5"/>
          <a:srcRect/>
          <a:stretch>
            <a:fillRect/>
          </a:stretch>
        </p:blipFill>
        <p:spPr bwMode="auto">
          <a:xfrm>
            <a:off x="0" y="0"/>
            <a:ext cx="9144000" cy="1255713"/>
          </a:xfrm>
          <a:prstGeom prst="rect">
            <a:avLst/>
          </a:prstGeom>
          <a:noFill/>
          <a:ln w="9525">
            <a:noFill/>
            <a:miter lim="800000"/>
            <a:headEnd/>
            <a:tailEnd/>
          </a:ln>
        </p:spPr>
      </p:pic>
    </p:spTree>
    <p:extLst>
      <p:ext uri="{BB962C8B-B14F-4D97-AF65-F5344CB8AC3E}">
        <p14:creationId xmlns:p14="http://schemas.microsoft.com/office/powerpoint/2010/main" val="14979211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829442" name="Rectangle 2"/>
          <p:cNvSpPr>
            <a:spLocks noGrp="1" noChangeArrowheads="1"/>
          </p:cNvSpPr>
          <p:nvPr>
            <p:ph type="ctrTitle"/>
          </p:nvPr>
        </p:nvSpPr>
        <p:spPr>
          <a:xfrm>
            <a:off x="228600" y="1357313"/>
            <a:ext cx="4038600" cy="370925"/>
          </a:xfrm>
          <a:solidFill>
            <a:srgbClr val="FFFF99"/>
          </a:solidFill>
          <a:ln>
            <a:solidFill>
              <a:srgbClr val="800000"/>
            </a:solidFill>
          </a:ln>
        </p:spPr>
        <p:txBody>
          <a:bodyPr/>
          <a:lstStyle/>
          <a:p>
            <a:pPr marL="484632" indent="0" eaLnBrk="1" fontAlgn="auto" hangingPunct="1">
              <a:spcAft>
                <a:spcPts val="0"/>
              </a:spcAft>
              <a:defRPr/>
            </a:pPr>
            <a:r>
              <a:rPr lang="en-US" sz="1500" b="1" dirty="0" smtClean="0">
                <a:solidFill>
                  <a:srgbClr val="FF0000"/>
                </a:solidFill>
              </a:rPr>
              <a:t>Pineal gland</a:t>
            </a:r>
            <a:r>
              <a:rPr lang="ru-RU" sz="1500" b="1" dirty="0" smtClean="0">
                <a:solidFill>
                  <a:srgbClr val="FF0000"/>
                </a:solidFill>
              </a:rPr>
              <a:t>, </a:t>
            </a:r>
            <a:r>
              <a:rPr lang="en-US" sz="1500" b="1" dirty="0" smtClean="0">
                <a:solidFill>
                  <a:srgbClr val="FF0000"/>
                </a:solidFill>
              </a:rPr>
              <a:t>aging and cancer</a:t>
            </a:r>
            <a:endParaRPr lang="ru-RU" sz="1500" b="1" dirty="0" smtClean="0">
              <a:solidFill>
                <a:srgbClr val="FF0000"/>
              </a:solidFill>
            </a:endParaRPr>
          </a:p>
        </p:txBody>
      </p:sp>
      <p:sp>
        <p:nvSpPr>
          <p:cNvPr id="21506" name="Rectangle 3"/>
          <p:cNvSpPr>
            <a:spLocks noGrp="1" noChangeArrowheads="1"/>
          </p:cNvSpPr>
          <p:nvPr>
            <p:ph type="subTitle" idx="1"/>
          </p:nvPr>
        </p:nvSpPr>
        <p:spPr>
          <a:xfrm>
            <a:off x="685800" y="3429000"/>
            <a:ext cx="6400800" cy="175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normAutofit/>
          </a:bodyPr>
          <a:lstStyle/>
          <a:p>
            <a:pPr algn="ctr" eaLnBrk="1" fontAlgn="auto" hangingPunct="1">
              <a:spcAft>
                <a:spcPts val="0"/>
              </a:spcAft>
              <a:buFont typeface="Wingdings" pitchFamily="2" charset="2"/>
              <a:buNone/>
              <a:defRPr/>
            </a:pPr>
            <a:endParaRPr lang="ru-RU" altLang="ru-RU" sz="2000" smtClean="0"/>
          </a:p>
          <a:p>
            <a:pPr algn="ctr" eaLnBrk="1" fontAlgn="auto" hangingPunct="1">
              <a:spcAft>
                <a:spcPts val="0"/>
              </a:spcAft>
              <a:buFont typeface="Wingdings" pitchFamily="2" charset="2"/>
              <a:buNone/>
              <a:defRPr/>
            </a:pPr>
            <a:endParaRPr lang="ru-RU" altLang="ru-RU" sz="2000" smtClean="0"/>
          </a:p>
        </p:txBody>
      </p:sp>
      <p:sp>
        <p:nvSpPr>
          <p:cNvPr id="14340" name="Text Box 5"/>
          <p:cNvSpPr txBox="1">
            <a:spLocks noChangeArrowheads="1"/>
          </p:cNvSpPr>
          <p:nvPr/>
        </p:nvSpPr>
        <p:spPr bwMode="auto">
          <a:xfrm>
            <a:off x="5029200" y="990600"/>
            <a:ext cx="3313113" cy="366713"/>
          </a:xfrm>
          <a:prstGeom prst="rect">
            <a:avLst/>
          </a:prstGeom>
          <a:noFill/>
          <a:ln w="9525">
            <a:noFill/>
            <a:miter lim="800000"/>
            <a:headEnd/>
            <a:tailEnd/>
          </a:ln>
        </p:spPr>
        <p:txBody>
          <a:bodyPr>
            <a:spAutoFit/>
          </a:bodyPr>
          <a:lstStyle/>
          <a:p>
            <a:pPr eaLnBrk="1" hangingPunct="1">
              <a:spcBef>
                <a:spcPct val="50000"/>
              </a:spcBef>
            </a:pPr>
            <a:endParaRPr lang="ru-RU" altLang="ru-RU" sz="1800">
              <a:latin typeface="Arial" pitchFamily="34" charset="0"/>
            </a:endParaRPr>
          </a:p>
        </p:txBody>
      </p:sp>
      <p:sp>
        <p:nvSpPr>
          <p:cNvPr id="14341" name="Text Box 6"/>
          <p:cNvSpPr txBox="1">
            <a:spLocks noChangeArrowheads="1"/>
          </p:cNvSpPr>
          <p:nvPr/>
        </p:nvSpPr>
        <p:spPr bwMode="auto">
          <a:xfrm>
            <a:off x="3505200" y="1803400"/>
            <a:ext cx="5638800" cy="5724525"/>
          </a:xfrm>
          <a:prstGeom prst="rect">
            <a:avLst/>
          </a:prstGeom>
          <a:noFill/>
          <a:ln w="9525">
            <a:noFill/>
            <a:miter lim="800000"/>
            <a:headEnd/>
            <a:tailEnd/>
          </a:ln>
        </p:spPr>
        <p:txBody>
          <a:bodyPr>
            <a:spAutoFit/>
          </a:bodyPr>
          <a:lstStyle/>
          <a:p>
            <a:pPr eaLnBrk="1" hangingPunct="1">
              <a:spcBef>
                <a:spcPct val="50000"/>
              </a:spcBef>
            </a:pPr>
            <a:r>
              <a:rPr lang="ru-RU" altLang="ru-RU" sz="1500" b="1">
                <a:solidFill>
                  <a:srgbClr val="800000"/>
                </a:solidFill>
                <a:latin typeface="Arial" pitchFamily="34" charset="0"/>
              </a:rPr>
              <a:t>   </a:t>
            </a:r>
            <a:r>
              <a:rPr lang="en-US" altLang="ru-RU" sz="1500" b="1">
                <a:solidFill>
                  <a:srgbClr val="800000"/>
                </a:solidFill>
                <a:latin typeface="Arial" pitchFamily="34" charset="0"/>
              </a:rPr>
              <a:t>     </a:t>
            </a:r>
            <a:r>
              <a:rPr lang="en-US" altLang="ru-RU" sz="1500" b="1">
                <a:solidFill>
                  <a:schemeClr val="hlink"/>
                </a:solidFill>
                <a:latin typeface="Arial" pitchFamily="34" charset="0"/>
              </a:rPr>
              <a:t>Night</a:t>
            </a:r>
            <a:r>
              <a:rPr lang="ru-RU" altLang="ru-RU" sz="1500" b="1">
                <a:solidFill>
                  <a:schemeClr val="hlink"/>
                </a:solidFill>
                <a:latin typeface="Arial" pitchFamily="34" charset="0"/>
              </a:rPr>
              <a:t> </a:t>
            </a:r>
            <a:r>
              <a:rPr lang="en-US" altLang="ru-RU" sz="1500" b="1">
                <a:solidFill>
                  <a:schemeClr val="hlink"/>
                </a:solidFill>
                <a:latin typeface="Arial" pitchFamily="34" charset="0"/>
              </a:rPr>
              <a:t>peak of melatonin inhibited by:</a:t>
            </a:r>
          </a:p>
          <a:p>
            <a:pPr eaLnBrk="1" hangingPunct="1">
              <a:spcBef>
                <a:spcPct val="50000"/>
              </a:spcBef>
            </a:pPr>
            <a:r>
              <a:rPr lang="en-US" altLang="ru-RU" sz="1500" b="1">
                <a:solidFill>
                  <a:schemeClr val="hlink"/>
                </a:solidFill>
                <a:latin typeface="Arial" pitchFamily="34" charset="0"/>
              </a:rPr>
              <a:t>           </a:t>
            </a:r>
            <a:r>
              <a:rPr lang="en-US" altLang="ru-RU" sz="1500" b="1">
                <a:solidFill>
                  <a:schemeClr val="folHlink"/>
                </a:solidFill>
                <a:latin typeface="Arial" pitchFamily="34" charset="0"/>
              </a:rPr>
              <a:t>Living at North</a:t>
            </a:r>
          </a:p>
          <a:p>
            <a:pPr eaLnBrk="1" hangingPunct="1">
              <a:spcBef>
                <a:spcPct val="50000"/>
              </a:spcBef>
            </a:pPr>
            <a:r>
              <a:rPr lang="en-US" altLang="ru-RU" sz="1500" b="1">
                <a:solidFill>
                  <a:srgbClr val="FFFF00"/>
                </a:solidFill>
                <a:latin typeface="Arial" pitchFamily="34" charset="0"/>
              </a:rPr>
              <a:t>     </a:t>
            </a:r>
            <a:r>
              <a:rPr lang="ru-RU" altLang="ru-RU" sz="1500" b="1">
                <a:solidFill>
                  <a:srgbClr val="FFFF00"/>
                </a:solidFill>
                <a:latin typeface="Arial" pitchFamily="34" charset="0"/>
              </a:rPr>
              <a:t>   </a:t>
            </a:r>
            <a:r>
              <a:rPr lang="en-US" altLang="ru-RU" sz="1500" b="1">
                <a:solidFill>
                  <a:srgbClr val="FFFF00"/>
                </a:solidFill>
                <a:latin typeface="Arial" pitchFamily="34" charset="0"/>
              </a:rPr>
              <a:t> </a:t>
            </a:r>
            <a:r>
              <a:rPr lang="ru-RU" altLang="ru-RU" sz="1500" b="1">
                <a:solidFill>
                  <a:srgbClr val="FFFF00"/>
                </a:solidFill>
                <a:latin typeface="Arial" pitchFamily="34" charset="0"/>
              </a:rPr>
              <a:t> </a:t>
            </a:r>
            <a:r>
              <a:rPr lang="en-US" altLang="ru-RU" sz="1500" b="1">
                <a:solidFill>
                  <a:srgbClr val="FFFF00"/>
                </a:solidFill>
                <a:latin typeface="Arial" pitchFamily="34" charset="0"/>
              </a:rPr>
              <a:t>Shift work</a:t>
            </a:r>
          </a:p>
          <a:p>
            <a:pPr eaLnBrk="1" hangingPunct="1">
              <a:spcBef>
                <a:spcPct val="50000"/>
              </a:spcBef>
            </a:pPr>
            <a:r>
              <a:rPr lang="ru-RU" altLang="ru-RU" sz="1500" b="1">
                <a:solidFill>
                  <a:srgbClr val="FFFF00"/>
                </a:solidFill>
                <a:latin typeface="Arial" pitchFamily="34" charset="0"/>
              </a:rPr>
              <a:t>         </a:t>
            </a:r>
            <a:r>
              <a:rPr lang="en-US" altLang="ru-RU" sz="1500" b="1">
                <a:solidFill>
                  <a:srgbClr val="FFFF00"/>
                </a:solidFill>
                <a:latin typeface="Arial" pitchFamily="34" charset="0"/>
              </a:rPr>
              <a:t> Jet lag</a:t>
            </a:r>
            <a:endParaRPr lang="ru-RU" altLang="ru-RU" sz="1500" b="1">
              <a:solidFill>
                <a:srgbClr val="FFFF00"/>
              </a:solidFill>
              <a:latin typeface="Arial" pitchFamily="34" charset="0"/>
            </a:endParaRPr>
          </a:p>
          <a:p>
            <a:pPr eaLnBrk="1" hangingPunct="1">
              <a:spcBef>
                <a:spcPct val="50000"/>
              </a:spcBef>
            </a:pPr>
            <a:r>
              <a:rPr lang="ru-RU" altLang="ru-RU" sz="1500" b="1">
                <a:solidFill>
                  <a:srgbClr val="FFFF00"/>
                </a:solidFill>
                <a:latin typeface="Arial" pitchFamily="34" charset="0"/>
              </a:rPr>
              <a:t>           </a:t>
            </a:r>
            <a:r>
              <a:rPr lang="en-US" altLang="ru-RU" sz="1500" b="1">
                <a:solidFill>
                  <a:srgbClr val="FFFF00"/>
                </a:solidFill>
                <a:latin typeface="Arial" pitchFamily="34" charset="0"/>
              </a:rPr>
              <a:t>Light-at-night</a:t>
            </a:r>
            <a:r>
              <a:rPr lang="ru-RU" altLang="ru-RU" sz="1500" b="1">
                <a:solidFill>
                  <a:srgbClr val="FFFF00"/>
                </a:solidFill>
                <a:latin typeface="Arial" pitchFamily="34" charset="0"/>
              </a:rPr>
              <a:t> </a:t>
            </a:r>
            <a:endParaRPr lang="en-US" altLang="ru-RU" sz="1500" b="1">
              <a:solidFill>
                <a:srgbClr val="FFFF00"/>
              </a:solidFill>
              <a:latin typeface="Arial" pitchFamily="34" charset="0"/>
            </a:endParaRPr>
          </a:p>
          <a:p>
            <a:pPr eaLnBrk="1" hangingPunct="1">
              <a:spcBef>
                <a:spcPct val="50000"/>
              </a:spcBef>
            </a:pPr>
            <a:r>
              <a:rPr lang="en-US" altLang="ru-RU" sz="1500" b="1">
                <a:solidFill>
                  <a:srgbClr val="FFFF00"/>
                </a:solidFill>
                <a:latin typeface="Arial" pitchFamily="34" charset="0"/>
              </a:rPr>
              <a:t>           Insomnia</a:t>
            </a:r>
          </a:p>
          <a:p>
            <a:pPr eaLnBrk="1" hangingPunct="1">
              <a:spcBef>
                <a:spcPct val="50000"/>
              </a:spcBef>
            </a:pPr>
            <a:r>
              <a:rPr lang="ru-RU" altLang="ru-RU" sz="1500" b="1">
                <a:solidFill>
                  <a:srgbClr val="FFFF00"/>
                </a:solidFill>
                <a:latin typeface="Arial" pitchFamily="34" charset="0"/>
              </a:rPr>
              <a:t>          </a:t>
            </a:r>
            <a:r>
              <a:rPr lang="en-US" altLang="ru-RU" sz="1500" b="1">
                <a:solidFill>
                  <a:srgbClr val="FFFF00"/>
                </a:solidFill>
                <a:latin typeface="Arial" pitchFamily="34" charset="0"/>
              </a:rPr>
              <a:t> Circadian genes KO</a:t>
            </a:r>
          </a:p>
          <a:p>
            <a:pPr eaLnBrk="1" hangingPunct="1">
              <a:spcBef>
                <a:spcPct val="50000"/>
              </a:spcBef>
            </a:pPr>
            <a:r>
              <a:rPr lang="en-US" altLang="ru-RU" sz="1500" b="1">
                <a:solidFill>
                  <a:srgbClr val="FFFF00"/>
                </a:solidFill>
                <a:latin typeface="Arial" pitchFamily="34" charset="0"/>
              </a:rPr>
              <a:t>           Pinealectomy</a:t>
            </a:r>
            <a:endParaRPr lang="ru-RU" altLang="ru-RU" sz="1500" b="1">
              <a:solidFill>
                <a:srgbClr val="FFFF00"/>
              </a:solidFill>
              <a:latin typeface="Arial" pitchFamily="34" charset="0"/>
            </a:endParaRPr>
          </a:p>
          <a:p>
            <a:pPr eaLnBrk="1" hangingPunct="1">
              <a:spcBef>
                <a:spcPct val="50000"/>
              </a:spcBef>
            </a:pPr>
            <a:r>
              <a:rPr lang="ru-RU" altLang="ru-RU" sz="1500" b="1">
                <a:solidFill>
                  <a:srgbClr val="990000"/>
                </a:solidFill>
                <a:latin typeface="Arial" pitchFamily="34" charset="0"/>
              </a:rPr>
              <a:t>        </a:t>
            </a:r>
            <a:r>
              <a:rPr lang="en-US" altLang="ru-RU" sz="1500" b="1">
                <a:solidFill>
                  <a:srgbClr val="66FF66"/>
                </a:solidFill>
                <a:latin typeface="Arial" pitchFamily="34" charset="0"/>
              </a:rPr>
              <a:t>Peak of melatonin increased by:</a:t>
            </a:r>
            <a:r>
              <a:rPr lang="ru-RU" altLang="ru-RU" sz="1500" b="1">
                <a:solidFill>
                  <a:schemeClr val="bg2"/>
                </a:solidFill>
                <a:latin typeface="Arial" pitchFamily="34" charset="0"/>
              </a:rPr>
              <a:t>    </a:t>
            </a:r>
            <a:endParaRPr lang="en-US" altLang="ru-RU" sz="1500" b="1">
              <a:solidFill>
                <a:schemeClr val="bg2"/>
              </a:solidFill>
              <a:latin typeface="Arial" pitchFamily="34" charset="0"/>
            </a:endParaRPr>
          </a:p>
          <a:p>
            <a:pPr eaLnBrk="1" hangingPunct="1">
              <a:spcBef>
                <a:spcPct val="50000"/>
              </a:spcBef>
            </a:pPr>
            <a:r>
              <a:rPr lang="ru-RU" altLang="ru-RU" sz="1500" b="1">
                <a:solidFill>
                  <a:schemeClr val="bg2"/>
                </a:solidFill>
                <a:latin typeface="Arial" pitchFamily="34" charset="0"/>
              </a:rPr>
              <a:t>        </a:t>
            </a:r>
            <a:r>
              <a:rPr lang="en-US" altLang="ru-RU" sz="1500" b="1">
                <a:solidFill>
                  <a:schemeClr val="bg2"/>
                </a:solidFill>
                <a:latin typeface="Arial" pitchFamily="34" charset="0"/>
              </a:rPr>
              <a:t>    </a:t>
            </a:r>
            <a:r>
              <a:rPr lang="en-US" altLang="ru-RU" sz="1500" b="1">
                <a:solidFill>
                  <a:srgbClr val="FFFF00"/>
                </a:solidFill>
                <a:latin typeface="Arial" pitchFamily="34" charset="0"/>
              </a:rPr>
              <a:t>Hybernation</a:t>
            </a:r>
            <a:endParaRPr lang="ru-RU" altLang="ru-RU" sz="1500" b="1">
              <a:solidFill>
                <a:srgbClr val="FFFF00"/>
              </a:solidFill>
              <a:latin typeface="Arial" pitchFamily="34" charset="0"/>
            </a:endParaRPr>
          </a:p>
          <a:p>
            <a:pPr eaLnBrk="1" hangingPunct="1">
              <a:lnSpc>
                <a:spcPct val="85000"/>
              </a:lnSpc>
              <a:spcBef>
                <a:spcPct val="50000"/>
              </a:spcBef>
            </a:pPr>
            <a:r>
              <a:rPr lang="ru-RU" altLang="ru-RU" sz="1500" b="1">
                <a:solidFill>
                  <a:srgbClr val="FFFF00"/>
                </a:solidFill>
                <a:latin typeface="Arial" pitchFamily="34" charset="0"/>
              </a:rPr>
              <a:t>            </a:t>
            </a:r>
            <a:r>
              <a:rPr lang="en-US" altLang="ru-RU" sz="1500" b="1">
                <a:solidFill>
                  <a:srgbClr val="FFFF00"/>
                </a:solidFill>
                <a:latin typeface="Arial" pitchFamily="34" charset="0"/>
              </a:rPr>
              <a:t>Darkness at a day</a:t>
            </a:r>
            <a:endParaRPr lang="ru-RU" altLang="ru-RU" sz="1500" b="1">
              <a:solidFill>
                <a:srgbClr val="FFFF00"/>
              </a:solidFill>
              <a:latin typeface="Arial" pitchFamily="34" charset="0"/>
            </a:endParaRPr>
          </a:p>
          <a:p>
            <a:pPr eaLnBrk="1" hangingPunct="1">
              <a:lnSpc>
                <a:spcPct val="85000"/>
              </a:lnSpc>
              <a:spcBef>
                <a:spcPct val="50000"/>
              </a:spcBef>
            </a:pPr>
            <a:r>
              <a:rPr lang="ru-RU" altLang="ru-RU" sz="1500" b="1">
                <a:solidFill>
                  <a:srgbClr val="FFFF00"/>
                </a:solidFill>
                <a:latin typeface="Arial" pitchFamily="34" charset="0"/>
              </a:rPr>
              <a:t>            </a:t>
            </a:r>
            <a:r>
              <a:rPr lang="en-US" altLang="ru-RU" sz="1500" b="1">
                <a:solidFill>
                  <a:srgbClr val="FFFF00"/>
                </a:solidFill>
                <a:latin typeface="Arial" pitchFamily="34" charset="0"/>
              </a:rPr>
              <a:t>Blindness</a:t>
            </a:r>
            <a:endParaRPr lang="ru-RU" altLang="ru-RU" sz="1500" b="1">
              <a:solidFill>
                <a:srgbClr val="FFFF00"/>
              </a:solidFill>
              <a:latin typeface="Arial" pitchFamily="34" charset="0"/>
            </a:endParaRPr>
          </a:p>
          <a:p>
            <a:pPr eaLnBrk="1" hangingPunct="1">
              <a:lnSpc>
                <a:spcPct val="85000"/>
              </a:lnSpc>
              <a:spcBef>
                <a:spcPct val="50000"/>
              </a:spcBef>
            </a:pPr>
            <a:r>
              <a:rPr lang="ru-RU" altLang="ru-RU" sz="1500" b="1">
                <a:solidFill>
                  <a:srgbClr val="FFFF00"/>
                </a:solidFill>
                <a:latin typeface="Arial" pitchFamily="34" charset="0"/>
              </a:rPr>
              <a:t>            </a:t>
            </a:r>
            <a:r>
              <a:rPr lang="en-US" altLang="ru-RU" sz="1500" b="1">
                <a:solidFill>
                  <a:srgbClr val="FFFF00"/>
                </a:solidFill>
                <a:latin typeface="Arial" pitchFamily="34" charset="0"/>
              </a:rPr>
              <a:t>Melatonin</a:t>
            </a:r>
            <a:r>
              <a:rPr lang="ru-RU" altLang="ru-RU" sz="1500" b="1">
                <a:solidFill>
                  <a:srgbClr val="FFFF00"/>
                </a:solidFill>
                <a:latin typeface="Arial" pitchFamily="34" charset="0"/>
              </a:rPr>
              <a:t> </a:t>
            </a:r>
          </a:p>
          <a:p>
            <a:pPr eaLnBrk="1" hangingPunct="1">
              <a:lnSpc>
                <a:spcPct val="85000"/>
              </a:lnSpc>
              <a:spcBef>
                <a:spcPct val="50000"/>
              </a:spcBef>
            </a:pPr>
            <a:r>
              <a:rPr lang="ru-RU" altLang="ru-RU" sz="1500" b="1">
                <a:solidFill>
                  <a:srgbClr val="FFFF00"/>
                </a:solidFill>
                <a:latin typeface="Arial" pitchFamily="34" charset="0"/>
              </a:rPr>
              <a:t>            </a:t>
            </a:r>
            <a:r>
              <a:rPr lang="en-US" altLang="ru-RU" sz="1500" b="1">
                <a:solidFill>
                  <a:srgbClr val="FFFF00"/>
                </a:solidFill>
                <a:latin typeface="Arial" pitchFamily="34" charset="0"/>
              </a:rPr>
              <a:t>Epitalon</a:t>
            </a:r>
            <a:endParaRPr lang="ru-RU" altLang="ru-RU" sz="1500" b="1">
              <a:solidFill>
                <a:schemeClr val="bg2"/>
              </a:solidFill>
              <a:latin typeface="Arial" pitchFamily="34" charset="0"/>
            </a:endParaRPr>
          </a:p>
          <a:p>
            <a:pPr eaLnBrk="1" hangingPunct="1">
              <a:spcBef>
                <a:spcPct val="50000"/>
              </a:spcBef>
            </a:pPr>
            <a:r>
              <a:rPr lang="ru-RU" altLang="ru-RU" sz="1500">
                <a:latin typeface="Arial" pitchFamily="34" charset="0"/>
              </a:rPr>
              <a:t>              </a:t>
            </a:r>
          </a:p>
          <a:p>
            <a:pPr eaLnBrk="1" hangingPunct="1">
              <a:spcBef>
                <a:spcPct val="50000"/>
              </a:spcBef>
            </a:pPr>
            <a:endParaRPr lang="ru-RU" altLang="ru-RU" sz="1500">
              <a:latin typeface="Arial" pitchFamily="34" charset="0"/>
            </a:endParaRPr>
          </a:p>
          <a:p>
            <a:pPr eaLnBrk="1" hangingPunct="1">
              <a:spcBef>
                <a:spcPct val="50000"/>
              </a:spcBef>
            </a:pPr>
            <a:r>
              <a:rPr lang="ru-RU" altLang="ru-RU" sz="1500">
                <a:latin typeface="Arial" pitchFamily="34" charset="0"/>
              </a:rPr>
              <a:t>             </a:t>
            </a:r>
          </a:p>
        </p:txBody>
      </p:sp>
      <p:pic>
        <p:nvPicPr>
          <p:cNvPr id="14342" name="Picture 4" descr="Melatonin"/>
          <p:cNvPicPr>
            <a:picLocks noChangeAspect="1" noChangeArrowheads="1"/>
          </p:cNvPicPr>
          <p:nvPr/>
        </p:nvPicPr>
        <p:blipFill>
          <a:blip r:embed="rId3"/>
          <a:srcRect/>
          <a:stretch>
            <a:fillRect/>
          </a:stretch>
        </p:blipFill>
        <p:spPr bwMode="auto">
          <a:xfrm>
            <a:off x="381000" y="1803400"/>
            <a:ext cx="3124200" cy="3016250"/>
          </a:xfrm>
          <a:prstGeom prst="rect">
            <a:avLst/>
          </a:prstGeom>
          <a:noFill/>
          <a:ln w="9525">
            <a:noFill/>
            <a:miter lim="800000"/>
            <a:headEnd/>
            <a:tailEnd/>
          </a:ln>
        </p:spPr>
      </p:pic>
      <p:graphicFrame>
        <p:nvGraphicFramePr>
          <p:cNvPr id="14343" name="Object 32"/>
          <p:cNvGraphicFramePr>
            <a:graphicFrameLocks noChangeAspect="1"/>
          </p:cNvGraphicFramePr>
          <p:nvPr/>
        </p:nvGraphicFramePr>
        <p:xfrm>
          <a:off x="25400" y="4676775"/>
          <a:ext cx="3835400" cy="2079625"/>
        </p:xfrm>
        <a:graphic>
          <a:graphicData uri="http://schemas.openxmlformats.org/presentationml/2006/ole">
            <mc:AlternateContent xmlns:mc="http://schemas.openxmlformats.org/markup-compatibility/2006">
              <mc:Choice xmlns:v="urn:schemas-microsoft-com:vml" Requires="v">
                <p:oleObj spid="_x0000_s14361" r:id="rId5" imgW="3834716" imgH="2078916" progId="Excel.Sheet.8">
                  <p:embed/>
                </p:oleObj>
              </mc:Choice>
              <mc:Fallback>
                <p:oleObj r:id="rId5" imgW="3834716" imgH="2078916" progId="Excel.Sheet.8">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4676775"/>
                        <a:ext cx="3835400" cy="207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344" name="Picture 5" descr="D:\POOJA\JGGR\EXTRA\JGGR PPT\Untitled.png"/>
          <p:cNvPicPr>
            <a:picLocks noChangeAspect="1" noChangeArrowheads="1"/>
          </p:cNvPicPr>
          <p:nvPr/>
        </p:nvPicPr>
        <p:blipFill>
          <a:blip r:embed="rId7"/>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tLang="ru-RU"/>
          </a:p>
        </p:txBody>
      </p:sp>
      <p:pic>
        <p:nvPicPr>
          <p:cNvPr id="15363" name="Picture 3" descr="http://www.musculatura.ru/KOV02.gif"/>
          <p:cNvPicPr>
            <a:picLocks noChangeAspect="1" noChangeArrowheads="1"/>
          </p:cNvPicPr>
          <p:nvPr/>
        </p:nvPicPr>
        <p:blipFill>
          <a:blip r:embed="rId2" r:link="rId3"/>
          <a:srcRect/>
          <a:stretch>
            <a:fillRect/>
          </a:stretch>
        </p:blipFill>
        <p:spPr bwMode="auto">
          <a:xfrm>
            <a:off x="2592388" y="2347913"/>
            <a:ext cx="6264275" cy="2827337"/>
          </a:xfrm>
          <a:prstGeom prst="rect">
            <a:avLst/>
          </a:prstGeom>
          <a:noFill/>
          <a:ln w="9525">
            <a:noFill/>
            <a:miter lim="800000"/>
            <a:headEnd/>
            <a:tailEnd/>
          </a:ln>
        </p:spPr>
      </p:pic>
      <p:sp>
        <p:nvSpPr>
          <p:cNvPr id="15364" name="Text Box 4"/>
          <p:cNvSpPr txBox="1">
            <a:spLocks noChangeArrowheads="1"/>
          </p:cNvSpPr>
          <p:nvPr/>
        </p:nvSpPr>
        <p:spPr bwMode="auto">
          <a:xfrm>
            <a:off x="0" y="3860800"/>
            <a:ext cx="2124075" cy="366713"/>
          </a:xfrm>
          <a:prstGeom prst="rect">
            <a:avLst/>
          </a:prstGeom>
          <a:noFill/>
          <a:ln w="9525">
            <a:noFill/>
            <a:miter lim="800000"/>
            <a:headEnd/>
            <a:tailEnd/>
          </a:ln>
        </p:spPr>
        <p:txBody>
          <a:bodyPr>
            <a:spAutoFit/>
          </a:bodyPr>
          <a:lstStyle/>
          <a:p>
            <a:pPr eaLnBrk="1" hangingPunct="1">
              <a:spcBef>
                <a:spcPct val="50000"/>
              </a:spcBef>
            </a:pPr>
            <a:endParaRPr lang="ru-RU" altLang="ru-RU" sz="1800">
              <a:latin typeface="Arial" pitchFamily="34" charset="0"/>
            </a:endParaRPr>
          </a:p>
        </p:txBody>
      </p:sp>
      <p:sp>
        <p:nvSpPr>
          <p:cNvPr id="15365" name="Text Box 5"/>
          <p:cNvSpPr txBox="1">
            <a:spLocks noChangeArrowheads="1"/>
          </p:cNvSpPr>
          <p:nvPr/>
        </p:nvSpPr>
        <p:spPr bwMode="auto">
          <a:xfrm>
            <a:off x="3048000" y="3200400"/>
            <a:ext cx="184150" cy="1036638"/>
          </a:xfrm>
          <a:prstGeom prst="rect">
            <a:avLst/>
          </a:prstGeom>
          <a:noFill/>
          <a:ln w="9525">
            <a:noFill/>
            <a:miter lim="800000"/>
            <a:headEnd/>
            <a:tailEnd/>
          </a:ln>
        </p:spPr>
        <p:txBody>
          <a:bodyPr>
            <a:spAutoFit/>
          </a:bodyPr>
          <a:lstStyle/>
          <a:p>
            <a:pPr eaLnBrk="1" hangingPunct="1">
              <a:spcBef>
                <a:spcPct val="50000"/>
              </a:spcBef>
            </a:pPr>
            <a:r>
              <a:rPr lang="en-US" altLang="ru-RU" sz="4400" b="1">
                <a:latin typeface="Arial" pitchFamily="34" charset="0"/>
              </a:rPr>
              <a:t>X</a:t>
            </a:r>
            <a:r>
              <a:rPr lang="en-US" altLang="ru-RU" sz="1800">
                <a:latin typeface="Arial" pitchFamily="34" charset="0"/>
              </a:rPr>
              <a:t>X</a:t>
            </a:r>
            <a:endParaRPr lang="ru-RU" altLang="ru-RU" sz="1800">
              <a:latin typeface="Arial" pitchFamily="34" charset="0"/>
            </a:endParaRPr>
          </a:p>
        </p:txBody>
      </p:sp>
      <p:sp>
        <p:nvSpPr>
          <p:cNvPr id="15366" name="Text Box 6"/>
          <p:cNvSpPr txBox="1">
            <a:spLocks noChangeArrowheads="1"/>
          </p:cNvSpPr>
          <p:nvPr/>
        </p:nvSpPr>
        <p:spPr bwMode="auto">
          <a:xfrm>
            <a:off x="4140200" y="2882900"/>
            <a:ext cx="703263" cy="762000"/>
          </a:xfrm>
          <a:prstGeom prst="rect">
            <a:avLst/>
          </a:prstGeom>
          <a:noFill/>
          <a:ln w="9525">
            <a:noFill/>
            <a:miter lim="800000"/>
            <a:headEnd/>
            <a:tailEnd/>
          </a:ln>
        </p:spPr>
        <p:txBody>
          <a:bodyPr>
            <a:spAutoFit/>
          </a:bodyPr>
          <a:lstStyle/>
          <a:p>
            <a:pPr eaLnBrk="1" hangingPunct="1">
              <a:spcBef>
                <a:spcPct val="50000"/>
              </a:spcBef>
            </a:pPr>
            <a:r>
              <a:rPr lang="en-US" altLang="ru-RU" sz="4400" b="1">
                <a:solidFill>
                  <a:srgbClr val="FF5050"/>
                </a:solidFill>
                <a:latin typeface="Arial" pitchFamily="34" charset="0"/>
              </a:rPr>
              <a:t>X</a:t>
            </a:r>
            <a:endParaRPr lang="ru-RU" altLang="ru-RU" sz="4400" b="1">
              <a:solidFill>
                <a:srgbClr val="FF5050"/>
              </a:solidFill>
              <a:latin typeface="Arial" pitchFamily="34" charset="0"/>
            </a:endParaRPr>
          </a:p>
        </p:txBody>
      </p:sp>
      <p:sp>
        <p:nvSpPr>
          <p:cNvPr id="15367" name="Text Box 7"/>
          <p:cNvSpPr txBox="1">
            <a:spLocks noChangeArrowheads="1"/>
          </p:cNvSpPr>
          <p:nvPr/>
        </p:nvSpPr>
        <p:spPr bwMode="auto">
          <a:xfrm>
            <a:off x="2971800" y="3200400"/>
            <a:ext cx="703263" cy="762000"/>
          </a:xfrm>
          <a:prstGeom prst="rect">
            <a:avLst/>
          </a:prstGeom>
          <a:noFill/>
          <a:ln w="9525">
            <a:noFill/>
            <a:miter lim="800000"/>
            <a:headEnd/>
            <a:tailEnd/>
          </a:ln>
        </p:spPr>
        <p:txBody>
          <a:bodyPr>
            <a:spAutoFit/>
          </a:bodyPr>
          <a:lstStyle/>
          <a:p>
            <a:pPr eaLnBrk="1" hangingPunct="1">
              <a:spcBef>
                <a:spcPct val="50000"/>
              </a:spcBef>
            </a:pPr>
            <a:r>
              <a:rPr lang="en-US" altLang="ru-RU" sz="4400" b="1">
                <a:solidFill>
                  <a:srgbClr val="FF5050"/>
                </a:solidFill>
                <a:latin typeface="Arial" pitchFamily="34" charset="0"/>
              </a:rPr>
              <a:t>X</a:t>
            </a:r>
            <a:endParaRPr lang="ru-RU" altLang="ru-RU" sz="4400" b="1">
              <a:solidFill>
                <a:srgbClr val="FF5050"/>
              </a:solidFill>
              <a:latin typeface="Arial" pitchFamily="34" charset="0"/>
            </a:endParaRPr>
          </a:p>
        </p:txBody>
      </p:sp>
      <p:sp>
        <p:nvSpPr>
          <p:cNvPr id="15368" name="Rectangle 8"/>
          <p:cNvSpPr>
            <a:spLocks noChangeArrowheads="1"/>
          </p:cNvSpPr>
          <p:nvPr/>
        </p:nvSpPr>
        <p:spPr bwMode="auto">
          <a:xfrm>
            <a:off x="5235575" y="2282825"/>
            <a:ext cx="488950" cy="641350"/>
          </a:xfrm>
          <a:prstGeom prst="rect">
            <a:avLst/>
          </a:prstGeom>
          <a:noFill/>
          <a:ln w="9525">
            <a:noFill/>
            <a:miter lim="800000"/>
            <a:headEnd/>
            <a:tailEnd/>
          </a:ln>
        </p:spPr>
        <p:txBody>
          <a:bodyPr wrap="none">
            <a:spAutoFit/>
          </a:bodyPr>
          <a:lstStyle/>
          <a:p>
            <a:pPr eaLnBrk="1" hangingPunct="1"/>
            <a:r>
              <a:rPr lang="en-US" altLang="ru-RU" sz="3600" b="1">
                <a:solidFill>
                  <a:srgbClr val="FF5050"/>
                </a:solidFill>
                <a:latin typeface="Arial" pitchFamily="34" charset="0"/>
              </a:rPr>
              <a:t>X</a:t>
            </a:r>
            <a:endParaRPr lang="ru-RU" altLang="ru-RU" sz="3600" b="1">
              <a:solidFill>
                <a:srgbClr val="FF5050"/>
              </a:solidFill>
              <a:latin typeface="Arial" pitchFamily="34" charset="0"/>
            </a:endParaRPr>
          </a:p>
        </p:txBody>
      </p:sp>
      <p:sp>
        <p:nvSpPr>
          <p:cNvPr id="15369" name="Rectangle 9"/>
          <p:cNvSpPr>
            <a:spLocks noChangeArrowheads="1"/>
          </p:cNvSpPr>
          <p:nvPr/>
        </p:nvSpPr>
        <p:spPr bwMode="auto">
          <a:xfrm>
            <a:off x="7308850" y="3027363"/>
            <a:ext cx="557213" cy="762000"/>
          </a:xfrm>
          <a:prstGeom prst="rect">
            <a:avLst/>
          </a:prstGeom>
          <a:noFill/>
          <a:ln w="9525">
            <a:noFill/>
            <a:miter lim="800000"/>
            <a:headEnd/>
            <a:tailEnd/>
          </a:ln>
        </p:spPr>
        <p:txBody>
          <a:bodyPr wrap="none">
            <a:spAutoFit/>
          </a:bodyPr>
          <a:lstStyle/>
          <a:p>
            <a:pPr eaLnBrk="1" hangingPunct="1"/>
            <a:r>
              <a:rPr lang="en-US" altLang="ru-RU" sz="4400" b="1">
                <a:solidFill>
                  <a:srgbClr val="FF5050"/>
                </a:solidFill>
                <a:latin typeface="Arial" pitchFamily="34" charset="0"/>
              </a:rPr>
              <a:t>X</a:t>
            </a:r>
            <a:endParaRPr lang="ru-RU" altLang="ru-RU" sz="4400" b="1">
              <a:solidFill>
                <a:srgbClr val="FF5050"/>
              </a:solidFill>
              <a:latin typeface="Arial" pitchFamily="34" charset="0"/>
            </a:endParaRPr>
          </a:p>
        </p:txBody>
      </p:sp>
      <p:sp>
        <p:nvSpPr>
          <p:cNvPr id="15370" name="Text Box 10"/>
          <p:cNvSpPr txBox="1">
            <a:spLocks noChangeArrowheads="1"/>
          </p:cNvSpPr>
          <p:nvPr/>
        </p:nvSpPr>
        <p:spPr bwMode="auto">
          <a:xfrm>
            <a:off x="273050" y="1190625"/>
            <a:ext cx="6769100" cy="1014413"/>
          </a:xfrm>
          <a:prstGeom prst="rect">
            <a:avLst/>
          </a:prstGeom>
          <a:solidFill>
            <a:srgbClr val="00FFCC"/>
          </a:solidFill>
          <a:ln w="9525">
            <a:solidFill>
              <a:schemeClr val="bg1"/>
            </a:solidFill>
            <a:miter lim="800000"/>
            <a:headEnd/>
            <a:tailEnd/>
          </a:ln>
        </p:spPr>
        <p:txBody>
          <a:bodyPr>
            <a:spAutoFit/>
          </a:bodyPr>
          <a:lstStyle/>
          <a:p>
            <a:pPr eaLnBrk="1" hangingPunct="1">
              <a:spcBef>
                <a:spcPct val="50000"/>
              </a:spcBef>
            </a:pPr>
            <a:r>
              <a:rPr lang="en-US" altLang="ru-RU" b="1">
                <a:solidFill>
                  <a:srgbClr val="993366"/>
                </a:solidFill>
                <a:latin typeface="Arial" pitchFamily="34" charset="0"/>
              </a:rPr>
              <a:t>Neuro regulation of pineal function:</a:t>
            </a:r>
          </a:p>
          <a:p>
            <a:pPr eaLnBrk="1" hangingPunct="1">
              <a:spcBef>
                <a:spcPct val="50000"/>
              </a:spcBef>
            </a:pPr>
            <a:r>
              <a:rPr lang="en-US" altLang="ru-RU" b="1">
                <a:solidFill>
                  <a:srgbClr val="993366"/>
                </a:solidFill>
                <a:latin typeface="Arial" pitchFamily="34" charset="0"/>
              </a:rPr>
              <a:t>Targets for interventions </a:t>
            </a:r>
            <a:endParaRPr lang="ru-RU" altLang="ru-RU" b="1">
              <a:solidFill>
                <a:srgbClr val="993366"/>
              </a:solidFill>
              <a:latin typeface="Arial" pitchFamily="34" charset="0"/>
            </a:endParaRPr>
          </a:p>
        </p:txBody>
      </p:sp>
      <p:sp>
        <p:nvSpPr>
          <p:cNvPr id="15371" name="Text Box 11"/>
          <p:cNvSpPr txBox="1">
            <a:spLocks noChangeArrowheads="1"/>
          </p:cNvSpPr>
          <p:nvPr/>
        </p:nvSpPr>
        <p:spPr bwMode="auto">
          <a:xfrm>
            <a:off x="755650" y="3148013"/>
            <a:ext cx="1835150" cy="641350"/>
          </a:xfrm>
          <a:prstGeom prst="rect">
            <a:avLst/>
          </a:prstGeom>
          <a:solidFill>
            <a:schemeClr val="bg1"/>
          </a:solidFill>
          <a:ln w="9525">
            <a:noFill/>
            <a:miter lim="800000"/>
            <a:headEnd/>
            <a:tailEnd/>
          </a:ln>
        </p:spPr>
        <p:txBody>
          <a:bodyPr>
            <a:spAutoFit/>
          </a:bodyPr>
          <a:lstStyle/>
          <a:p>
            <a:pPr eaLnBrk="1" hangingPunct="1"/>
            <a:r>
              <a:rPr lang="en-US" altLang="ru-RU" sz="1800" b="1">
                <a:latin typeface="Arial" pitchFamily="34" charset="0"/>
              </a:rPr>
              <a:t>Constant </a:t>
            </a:r>
          </a:p>
          <a:p>
            <a:pPr eaLnBrk="1" hangingPunct="1"/>
            <a:r>
              <a:rPr lang="en-US" altLang="ru-RU" sz="1800" b="1">
                <a:latin typeface="Arial" pitchFamily="34" charset="0"/>
              </a:rPr>
              <a:t>illumination</a:t>
            </a:r>
            <a:endParaRPr lang="ru-RU" altLang="ru-RU" sz="1800" b="1">
              <a:latin typeface="Arial" pitchFamily="34" charset="0"/>
            </a:endParaRPr>
          </a:p>
        </p:txBody>
      </p:sp>
      <p:sp>
        <p:nvSpPr>
          <p:cNvPr id="15372" name="Text Box 12"/>
          <p:cNvSpPr txBox="1">
            <a:spLocks noChangeArrowheads="1"/>
          </p:cNvSpPr>
          <p:nvPr/>
        </p:nvSpPr>
        <p:spPr bwMode="auto">
          <a:xfrm>
            <a:off x="250825" y="4575175"/>
            <a:ext cx="3024188" cy="366713"/>
          </a:xfrm>
          <a:prstGeom prst="rect">
            <a:avLst/>
          </a:prstGeom>
          <a:solidFill>
            <a:schemeClr val="bg1"/>
          </a:solidFill>
          <a:ln w="9525">
            <a:noFill/>
            <a:miter lim="800000"/>
            <a:headEnd/>
            <a:tailEnd/>
          </a:ln>
        </p:spPr>
        <p:txBody>
          <a:bodyPr>
            <a:spAutoFit/>
          </a:bodyPr>
          <a:lstStyle/>
          <a:p>
            <a:pPr eaLnBrk="1" hangingPunct="1">
              <a:spcBef>
                <a:spcPct val="50000"/>
              </a:spcBef>
            </a:pPr>
            <a:r>
              <a:rPr lang="en-US" altLang="ru-RU" sz="1800" b="1">
                <a:latin typeface="Arial" pitchFamily="34" charset="0"/>
              </a:rPr>
              <a:t>Light deprivation</a:t>
            </a:r>
            <a:endParaRPr lang="ru-RU" altLang="ru-RU" sz="1800" b="1">
              <a:latin typeface="Arial" pitchFamily="34" charset="0"/>
            </a:endParaRPr>
          </a:p>
        </p:txBody>
      </p:sp>
      <p:sp>
        <p:nvSpPr>
          <p:cNvPr id="15373" name="Text Box 14"/>
          <p:cNvSpPr txBox="1">
            <a:spLocks noChangeArrowheads="1"/>
          </p:cNvSpPr>
          <p:nvPr/>
        </p:nvSpPr>
        <p:spPr bwMode="auto">
          <a:xfrm>
            <a:off x="6934200" y="2819400"/>
            <a:ext cx="2209800" cy="366713"/>
          </a:xfrm>
          <a:prstGeom prst="rect">
            <a:avLst/>
          </a:prstGeom>
          <a:solidFill>
            <a:schemeClr val="bg1"/>
          </a:solidFill>
          <a:ln w="9525">
            <a:noFill/>
            <a:miter lim="800000"/>
            <a:headEnd/>
            <a:tailEnd/>
          </a:ln>
        </p:spPr>
        <p:txBody>
          <a:bodyPr>
            <a:spAutoFit/>
          </a:bodyPr>
          <a:lstStyle/>
          <a:p>
            <a:pPr eaLnBrk="1" hangingPunct="1">
              <a:spcBef>
                <a:spcPct val="50000"/>
              </a:spcBef>
            </a:pPr>
            <a:r>
              <a:rPr lang="en-US" altLang="ru-RU" sz="1800" b="1">
                <a:latin typeface="Arial" pitchFamily="34" charset="0"/>
              </a:rPr>
              <a:t>Sympathectomy</a:t>
            </a:r>
            <a:endParaRPr lang="ru-RU" altLang="ru-RU" sz="1800" b="1">
              <a:latin typeface="Arial" pitchFamily="34" charset="0"/>
            </a:endParaRPr>
          </a:p>
        </p:txBody>
      </p:sp>
      <p:sp>
        <p:nvSpPr>
          <p:cNvPr id="15374" name="Text Box 15"/>
          <p:cNvSpPr txBox="1">
            <a:spLocks noChangeArrowheads="1"/>
          </p:cNvSpPr>
          <p:nvPr/>
        </p:nvSpPr>
        <p:spPr bwMode="auto">
          <a:xfrm>
            <a:off x="4191000" y="1981200"/>
            <a:ext cx="2232025" cy="366713"/>
          </a:xfrm>
          <a:prstGeom prst="rect">
            <a:avLst/>
          </a:prstGeom>
          <a:solidFill>
            <a:schemeClr val="bg1"/>
          </a:solidFill>
          <a:ln w="9525">
            <a:noFill/>
            <a:miter lim="800000"/>
            <a:headEnd/>
            <a:tailEnd/>
          </a:ln>
        </p:spPr>
        <p:txBody>
          <a:bodyPr>
            <a:spAutoFit/>
          </a:bodyPr>
          <a:lstStyle/>
          <a:p>
            <a:pPr eaLnBrk="1" hangingPunct="1">
              <a:spcBef>
                <a:spcPct val="50000"/>
              </a:spcBef>
            </a:pPr>
            <a:r>
              <a:rPr lang="en-US" altLang="ru-RU" sz="1800" b="1">
                <a:latin typeface="Arial" pitchFamily="34" charset="0"/>
              </a:rPr>
              <a:t>Pinealectomy</a:t>
            </a:r>
            <a:endParaRPr lang="ru-RU" altLang="ru-RU" sz="1800" b="1">
              <a:latin typeface="Arial" pitchFamily="34" charset="0"/>
            </a:endParaRPr>
          </a:p>
        </p:txBody>
      </p:sp>
      <p:sp>
        <p:nvSpPr>
          <p:cNvPr id="15375" name="Text Box 16"/>
          <p:cNvSpPr txBox="1">
            <a:spLocks noChangeArrowheads="1"/>
          </p:cNvSpPr>
          <p:nvPr/>
        </p:nvSpPr>
        <p:spPr bwMode="auto">
          <a:xfrm>
            <a:off x="900113" y="3998913"/>
            <a:ext cx="1582737" cy="366712"/>
          </a:xfrm>
          <a:prstGeom prst="rect">
            <a:avLst/>
          </a:prstGeom>
          <a:solidFill>
            <a:schemeClr val="bg1"/>
          </a:solidFill>
          <a:ln w="9525">
            <a:noFill/>
            <a:miter lim="800000"/>
            <a:headEnd/>
            <a:tailEnd/>
          </a:ln>
        </p:spPr>
        <p:txBody>
          <a:bodyPr>
            <a:spAutoFit/>
          </a:bodyPr>
          <a:lstStyle/>
          <a:p>
            <a:pPr eaLnBrk="1" hangingPunct="1">
              <a:spcBef>
                <a:spcPct val="50000"/>
              </a:spcBef>
            </a:pPr>
            <a:r>
              <a:rPr lang="en-US" altLang="ru-RU" sz="1800" b="1">
                <a:latin typeface="Arial" pitchFamily="34" charset="0"/>
              </a:rPr>
              <a:t>Enucleation</a:t>
            </a:r>
            <a:endParaRPr lang="ru-RU" altLang="ru-RU" sz="1800" b="1">
              <a:latin typeface="Arial" pitchFamily="34" charset="0"/>
            </a:endParaRPr>
          </a:p>
        </p:txBody>
      </p:sp>
      <p:pic>
        <p:nvPicPr>
          <p:cNvPr id="15376" name="Picture 17"/>
          <p:cNvPicPr>
            <a:picLocks noChangeAspect="1" noChangeArrowheads="1"/>
          </p:cNvPicPr>
          <p:nvPr/>
        </p:nvPicPr>
        <p:blipFill>
          <a:blip r:embed="rId4"/>
          <a:srcRect/>
          <a:stretch>
            <a:fillRect/>
          </a:stretch>
        </p:blipFill>
        <p:spPr bwMode="auto">
          <a:xfrm>
            <a:off x="1331913" y="2597150"/>
            <a:ext cx="615950" cy="615950"/>
          </a:xfrm>
          <a:prstGeom prst="rect">
            <a:avLst/>
          </a:prstGeom>
          <a:noFill/>
          <a:ln w="9525">
            <a:noFill/>
            <a:miter lim="800000"/>
            <a:headEnd/>
            <a:tailEnd/>
          </a:ln>
        </p:spPr>
      </p:pic>
      <p:sp>
        <p:nvSpPr>
          <p:cNvPr id="15377" name="Text Box 20"/>
          <p:cNvSpPr txBox="1">
            <a:spLocks noChangeArrowheads="1"/>
          </p:cNvSpPr>
          <p:nvPr/>
        </p:nvSpPr>
        <p:spPr bwMode="auto">
          <a:xfrm>
            <a:off x="3586163" y="4887913"/>
            <a:ext cx="3124200" cy="1465262"/>
          </a:xfrm>
          <a:prstGeom prst="rect">
            <a:avLst/>
          </a:prstGeom>
          <a:solidFill>
            <a:schemeClr val="bg1"/>
          </a:solidFill>
          <a:ln w="9525">
            <a:noFill/>
            <a:miter lim="800000"/>
            <a:headEnd/>
            <a:tailEnd/>
          </a:ln>
        </p:spPr>
        <p:txBody>
          <a:bodyPr>
            <a:spAutoFit/>
          </a:bodyPr>
          <a:lstStyle/>
          <a:p>
            <a:pPr eaLnBrk="1" hangingPunct="1"/>
            <a:r>
              <a:rPr lang="en-US" altLang="ru-RU" sz="1800" b="1">
                <a:latin typeface="Arial" pitchFamily="34" charset="0"/>
              </a:rPr>
              <a:t>SCN  damage</a:t>
            </a:r>
          </a:p>
          <a:p>
            <a:pPr eaLnBrk="1" hangingPunct="1"/>
            <a:r>
              <a:rPr lang="en-US" altLang="ru-RU" sz="1800" b="1">
                <a:latin typeface="Arial" pitchFamily="34" charset="0"/>
              </a:rPr>
              <a:t>Clock genes KO</a:t>
            </a:r>
            <a:endParaRPr lang="ru-RU" altLang="ru-RU" sz="1800" b="1">
              <a:latin typeface="Arial" pitchFamily="34" charset="0"/>
            </a:endParaRPr>
          </a:p>
          <a:p>
            <a:pPr eaLnBrk="1" hangingPunct="1"/>
            <a:r>
              <a:rPr lang="en-US" altLang="ru-RU" sz="1800" b="1">
                <a:latin typeface="Arial" pitchFamily="34" charset="0"/>
              </a:rPr>
              <a:t>Jet lag</a:t>
            </a:r>
          </a:p>
          <a:p>
            <a:pPr eaLnBrk="1" hangingPunct="1"/>
            <a:r>
              <a:rPr lang="en-US" altLang="ru-RU" sz="1800" b="1">
                <a:latin typeface="Arial" pitchFamily="34" charset="0"/>
              </a:rPr>
              <a:t>Insomnia</a:t>
            </a:r>
          </a:p>
          <a:p>
            <a:pPr eaLnBrk="1" hangingPunct="1"/>
            <a:r>
              <a:rPr lang="en-US" altLang="ru-RU" sz="1800" b="1">
                <a:latin typeface="Arial" pitchFamily="34" charset="0"/>
              </a:rPr>
              <a:t>Hybernation</a:t>
            </a:r>
            <a:endParaRPr lang="ru-RU" altLang="ru-RU" sz="1800" b="1">
              <a:latin typeface="Arial" pitchFamily="34" charset="0"/>
            </a:endParaRPr>
          </a:p>
        </p:txBody>
      </p:sp>
      <p:sp>
        <p:nvSpPr>
          <p:cNvPr id="15378" name="Text Box 18"/>
          <p:cNvSpPr txBox="1">
            <a:spLocks noChangeArrowheads="1"/>
          </p:cNvSpPr>
          <p:nvPr/>
        </p:nvSpPr>
        <p:spPr bwMode="auto">
          <a:xfrm>
            <a:off x="2667000" y="3962400"/>
            <a:ext cx="914400" cy="457200"/>
          </a:xfrm>
          <a:prstGeom prst="rect">
            <a:avLst/>
          </a:prstGeom>
          <a:solidFill>
            <a:srgbClr val="FFFFFF"/>
          </a:solidFill>
          <a:ln w="9525">
            <a:noFill/>
            <a:miter lim="800000"/>
            <a:headEnd/>
            <a:tailEnd/>
          </a:ln>
        </p:spPr>
        <p:txBody>
          <a:bodyPr>
            <a:spAutoFit/>
          </a:bodyPr>
          <a:lstStyle/>
          <a:p>
            <a:pPr eaLnBrk="1" hangingPunct="1">
              <a:spcBef>
                <a:spcPct val="50000"/>
              </a:spcBef>
            </a:pPr>
            <a:r>
              <a:rPr lang="en-US" altLang="ru-RU" b="1">
                <a:solidFill>
                  <a:schemeClr val="bg2"/>
                </a:solidFill>
                <a:latin typeface="Arial" pitchFamily="34" charset="0"/>
              </a:rPr>
              <a:t>eye</a:t>
            </a:r>
            <a:endParaRPr lang="ru-RU" altLang="ru-RU" b="1">
              <a:solidFill>
                <a:schemeClr val="bg2"/>
              </a:solidFill>
              <a:latin typeface="Arial" pitchFamily="34" charset="0"/>
            </a:endParaRPr>
          </a:p>
        </p:txBody>
      </p:sp>
      <p:sp>
        <p:nvSpPr>
          <p:cNvPr id="15379" name="Text Box 19"/>
          <p:cNvSpPr txBox="1">
            <a:spLocks noChangeArrowheads="1"/>
          </p:cNvSpPr>
          <p:nvPr/>
        </p:nvSpPr>
        <p:spPr bwMode="auto">
          <a:xfrm>
            <a:off x="3657600" y="4038600"/>
            <a:ext cx="1447800" cy="396875"/>
          </a:xfrm>
          <a:prstGeom prst="rect">
            <a:avLst/>
          </a:prstGeom>
          <a:solidFill>
            <a:srgbClr val="FFFFFF"/>
          </a:solidFill>
          <a:ln w="9525">
            <a:noFill/>
            <a:miter lim="800000"/>
            <a:headEnd/>
            <a:tailEnd/>
          </a:ln>
        </p:spPr>
        <p:txBody>
          <a:bodyPr>
            <a:spAutoFit/>
          </a:bodyPr>
          <a:lstStyle/>
          <a:p>
            <a:pPr eaLnBrk="1" hangingPunct="1">
              <a:spcBef>
                <a:spcPct val="50000"/>
              </a:spcBef>
            </a:pPr>
            <a:r>
              <a:rPr lang="en-US" altLang="ru-RU" sz="2000" b="1">
                <a:solidFill>
                  <a:schemeClr val="bg2"/>
                </a:solidFill>
                <a:latin typeface="Arial" pitchFamily="34" charset="0"/>
              </a:rPr>
              <a:t>SCN</a:t>
            </a:r>
            <a:endParaRPr lang="ru-RU" altLang="ru-RU" sz="2000">
              <a:solidFill>
                <a:schemeClr val="bg2"/>
              </a:solidFill>
              <a:latin typeface="Arial" pitchFamily="34" charset="0"/>
            </a:endParaRPr>
          </a:p>
        </p:txBody>
      </p:sp>
      <p:sp>
        <p:nvSpPr>
          <p:cNvPr id="15380" name="Text Box 21"/>
          <p:cNvSpPr txBox="1">
            <a:spLocks noChangeArrowheads="1"/>
          </p:cNvSpPr>
          <p:nvPr/>
        </p:nvSpPr>
        <p:spPr bwMode="auto">
          <a:xfrm>
            <a:off x="7239000" y="4343400"/>
            <a:ext cx="1600200" cy="457200"/>
          </a:xfrm>
          <a:prstGeom prst="rect">
            <a:avLst/>
          </a:prstGeom>
          <a:solidFill>
            <a:srgbClr val="FFFFFF"/>
          </a:solidFill>
          <a:ln w="9525">
            <a:noFill/>
            <a:miter lim="800000"/>
            <a:headEnd/>
            <a:tailEnd/>
          </a:ln>
        </p:spPr>
        <p:txBody>
          <a:bodyPr>
            <a:spAutoFit/>
          </a:bodyPr>
          <a:lstStyle/>
          <a:p>
            <a:pPr eaLnBrk="1" hangingPunct="1">
              <a:spcBef>
                <a:spcPct val="50000"/>
              </a:spcBef>
            </a:pPr>
            <a:endParaRPr lang="ru-RU" altLang="ru-RU">
              <a:solidFill>
                <a:srgbClr val="FFFFFF"/>
              </a:solidFill>
            </a:endParaRPr>
          </a:p>
        </p:txBody>
      </p:sp>
      <p:pic>
        <p:nvPicPr>
          <p:cNvPr id="15381" name="Picture 20" descr="D:\POOJA\JGGR\EXTRA\JGGR PPT\Untitled.png"/>
          <p:cNvPicPr>
            <a:picLocks noChangeAspect="1" noChangeArrowheads="1"/>
          </p:cNvPicPr>
          <p:nvPr/>
        </p:nvPicPr>
        <p:blipFill>
          <a:blip r:embed="rId5"/>
          <a:srcRect/>
          <a:stretch>
            <a:fillRect/>
          </a:stretch>
        </p:blipFill>
        <p:spPr bwMode="auto">
          <a:xfrm>
            <a:off x="0" y="29308"/>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3474" name="Rectangle 2"/>
          <p:cNvSpPr>
            <a:spLocks noGrp="1" noChangeArrowheads="1"/>
          </p:cNvSpPr>
          <p:nvPr>
            <p:ph type="ctrTitle"/>
          </p:nvPr>
        </p:nvSpPr>
        <p:spPr>
          <a:xfrm>
            <a:off x="228600" y="1143000"/>
            <a:ext cx="8686800" cy="1295400"/>
          </a:xfrm>
          <a:solidFill>
            <a:srgbClr val="FFFFCC"/>
          </a:solidFill>
          <a:ln>
            <a:solidFill>
              <a:srgbClr val="660033"/>
            </a:solidFill>
          </a:ln>
        </p:spPr>
        <p:txBody>
          <a:bodyPr/>
          <a:lstStyle/>
          <a:p>
            <a:pPr marL="484632" indent="0" eaLnBrk="1" fontAlgn="auto" hangingPunct="1">
              <a:spcAft>
                <a:spcPts val="0"/>
              </a:spcAft>
              <a:defRPr/>
            </a:pPr>
            <a:r>
              <a:rPr lang="ru-RU" sz="2400" b="1" dirty="0" smtClean="0">
                <a:solidFill>
                  <a:srgbClr val="FFFF00"/>
                </a:solidFill>
              </a:rPr>
              <a:t> </a:t>
            </a:r>
            <a:r>
              <a:rPr lang="en-US" sz="2800" b="1" dirty="0" smtClean="0">
                <a:solidFill>
                  <a:srgbClr val="A50021"/>
                </a:solidFill>
                <a:effectLst/>
              </a:rPr>
              <a:t>Survival of hamsters bearing </a:t>
            </a:r>
            <a:r>
              <a:rPr lang="en-US" sz="2800" b="1" i="1" dirty="0" smtClean="0">
                <a:solidFill>
                  <a:srgbClr val="FF0000"/>
                </a:solidFill>
                <a:effectLst/>
              </a:rPr>
              <a:t>tau</a:t>
            </a:r>
            <a:r>
              <a:rPr lang="en-US" sz="2800" b="1" dirty="0" smtClean="0">
                <a:solidFill>
                  <a:srgbClr val="A50021"/>
                </a:solidFill>
                <a:effectLst/>
              </a:rPr>
              <a:t>-mutation in the circadian oscillator of hypothalamic SCN</a:t>
            </a:r>
            <a:endParaRPr lang="ru-RU" sz="2800" b="1" dirty="0" smtClean="0">
              <a:solidFill>
                <a:srgbClr val="A50021"/>
              </a:solidFill>
              <a:effectLst/>
            </a:endParaRPr>
          </a:p>
        </p:txBody>
      </p:sp>
      <p:graphicFrame>
        <p:nvGraphicFramePr>
          <p:cNvPr id="16387" name="Object 3"/>
          <p:cNvGraphicFramePr>
            <a:graphicFrameLocks noGrp="1" noChangeAspect="1"/>
          </p:cNvGraphicFramePr>
          <p:nvPr>
            <p:ph type="chart" idx="4294967295"/>
          </p:nvPr>
        </p:nvGraphicFramePr>
        <p:xfrm>
          <a:off x="1143000" y="2368550"/>
          <a:ext cx="7872413" cy="4216400"/>
        </p:xfrm>
        <a:graphic>
          <a:graphicData uri="http://schemas.openxmlformats.org/presentationml/2006/ole">
            <mc:AlternateContent xmlns:mc="http://schemas.openxmlformats.org/markup-compatibility/2006">
              <mc:Choice xmlns:v="urn:schemas-microsoft-com:vml" Requires="v">
                <p:oleObj spid="_x0000_s16405" r:id="rId4" imgW="7870618" imgH="4212701" progId="Excel.Sheet.8">
                  <p:embed/>
                </p:oleObj>
              </mc:Choice>
              <mc:Fallback>
                <p:oleObj r:id="rId4" imgW="7870618" imgH="4212701" progId="Excel.Shee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368550"/>
                        <a:ext cx="7872413"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88" name="Text Box 4"/>
          <p:cNvSpPr txBox="1">
            <a:spLocks noChangeArrowheads="1"/>
          </p:cNvSpPr>
          <p:nvPr/>
        </p:nvSpPr>
        <p:spPr bwMode="auto">
          <a:xfrm>
            <a:off x="7162800" y="5668963"/>
            <a:ext cx="1081088" cy="274637"/>
          </a:xfrm>
          <a:prstGeom prst="rect">
            <a:avLst/>
          </a:prstGeom>
          <a:noFill/>
          <a:ln w="9525">
            <a:noFill/>
            <a:miter lim="800000"/>
            <a:headEnd/>
            <a:tailEnd/>
          </a:ln>
        </p:spPr>
        <p:txBody>
          <a:bodyPr wrap="none">
            <a:spAutoFit/>
          </a:bodyPr>
          <a:lstStyle/>
          <a:p>
            <a:pPr eaLnBrk="1" hangingPunct="1"/>
            <a:r>
              <a:rPr lang="ru-RU" altLang="ru-RU" sz="1200" b="1"/>
              <a:t>Возраст, мес.</a:t>
            </a:r>
          </a:p>
        </p:txBody>
      </p:sp>
      <p:sp>
        <p:nvSpPr>
          <p:cNvPr id="16389" name="Text Box 5"/>
          <p:cNvSpPr txBox="1">
            <a:spLocks noChangeArrowheads="1"/>
          </p:cNvSpPr>
          <p:nvPr/>
        </p:nvSpPr>
        <p:spPr bwMode="auto">
          <a:xfrm>
            <a:off x="5867400" y="6248400"/>
            <a:ext cx="3048000" cy="336550"/>
          </a:xfrm>
          <a:prstGeom prst="rect">
            <a:avLst/>
          </a:prstGeom>
          <a:noFill/>
          <a:ln w="9525">
            <a:noFill/>
            <a:miter lim="800000"/>
            <a:headEnd/>
            <a:tailEnd/>
          </a:ln>
        </p:spPr>
        <p:txBody>
          <a:bodyPr>
            <a:spAutoFit/>
          </a:bodyPr>
          <a:lstStyle/>
          <a:p>
            <a:pPr eaLnBrk="1" hangingPunct="1">
              <a:spcBef>
                <a:spcPct val="50000"/>
              </a:spcBef>
            </a:pPr>
            <a:r>
              <a:rPr lang="en-US" altLang="ru-RU" sz="1600" b="1" i="1">
                <a:solidFill>
                  <a:srgbClr val="A50021"/>
                </a:solidFill>
                <a:latin typeface="Arial" pitchFamily="34" charset="0"/>
              </a:rPr>
              <a:t>Hurd M.W., Ralph M.R., 1998</a:t>
            </a:r>
            <a:endParaRPr lang="ru-RU" altLang="ru-RU" sz="1600" b="1" i="1">
              <a:solidFill>
                <a:srgbClr val="A50021"/>
              </a:solidFill>
              <a:latin typeface="Arial" pitchFamily="34" charset="0"/>
            </a:endParaRPr>
          </a:p>
        </p:txBody>
      </p:sp>
      <p:pic>
        <p:nvPicPr>
          <p:cNvPr id="16390" name="Picture 5" descr="D:\POOJA\JGGR\EXTRA\JGGR PPT\Untitled.png"/>
          <p:cNvPicPr>
            <a:picLocks noChangeAspect="1" noChangeArrowheads="1"/>
          </p:cNvPicPr>
          <p:nvPr/>
        </p:nvPicPr>
        <p:blipFill>
          <a:blip r:embed="rId6"/>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767676"/>
            </a:gs>
            <a:gs pos="100000">
              <a:srgbClr val="FFFFFF"/>
            </a:gs>
          </a:gsLst>
          <a:lin ang="5400000" scaled="1"/>
        </a:gradFill>
        <a:effectLst/>
      </p:bgPr>
    </p:bg>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254000" y="1981200"/>
          <a:ext cx="4605338" cy="3103563"/>
        </p:xfrm>
        <a:graphic>
          <a:graphicData uri="http://schemas.openxmlformats.org/presentationml/2006/ole">
            <mc:AlternateContent xmlns:mc="http://schemas.openxmlformats.org/markup-compatibility/2006">
              <mc:Choice xmlns:v="urn:schemas-microsoft-com:vml" Requires="v">
                <p:oleObj spid="_x0000_s17446" r:id="rId4" imgW="5285690" imgH="3560373" progId="Excel.Sheet.8">
                  <p:embed/>
                </p:oleObj>
              </mc:Choice>
              <mc:Fallback>
                <p:oleObj r:id="rId4" imgW="5285690" imgH="3560373"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981200"/>
                        <a:ext cx="4605338" cy="310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1" name="Object 3"/>
          <p:cNvGraphicFramePr>
            <a:graphicFrameLocks noChangeAspect="1"/>
          </p:cNvGraphicFramePr>
          <p:nvPr/>
        </p:nvGraphicFramePr>
        <p:xfrm>
          <a:off x="4225925" y="2125663"/>
          <a:ext cx="4795838" cy="3228975"/>
        </p:xfrm>
        <a:graphic>
          <a:graphicData uri="http://schemas.openxmlformats.org/presentationml/2006/ole">
            <mc:AlternateContent xmlns:mc="http://schemas.openxmlformats.org/markup-compatibility/2006">
              <mc:Choice xmlns:v="urn:schemas-microsoft-com:vml" Requires="v">
                <p:oleObj spid="_x0000_s17447" r:id="rId7" imgW="5590517" imgH="3761558" progId="Excel.Sheet.8">
                  <p:embed/>
                </p:oleObj>
              </mc:Choice>
              <mc:Fallback>
                <p:oleObj r:id="rId7" imgW="5590517" imgH="3761558"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5925" y="2125663"/>
                        <a:ext cx="4795838" cy="322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2" name="Text Box 4"/>
          <p:cNvSpPr txBox="1">
            <a:spLocks noChangeArrowheads="1"/>
          </p:cNvSpPr>
          <p:nvPr/>
        </p:nvSpPr>
        <p:spPr bwMode="auto">
          <a:xfrm>
            <a:off x="23813" y="1362075"/>
            <a:ext cx="5815012" cy="588963"/>
          </a:xfrm>
          <a:prstGeom prst="rect">
            <a:avLst/>
          </a:prstGeom>
          <a:solidFill>
            <a:schemeClr val="accent1"/>
          </a:solidFill>
          <a:ln w="9525">
            <a:solidFill>
              <a:schemeClr val="bg1"/>
            </a:solidFill>
            <a:miter lim="800000"/>
            <a:headEnd/>
            <a:tailEnd/>
          </a:ln>
        </p:spPr>
        <p:txBody>
          <a:bodyPr>
            <a:spAutoFit/>
          </a:bodyPr>
          <a:lstStyle/>
          <a:p>
            <a:pPr algn="ctr" eaLnBrk="1" hangingPunct="1">
              <a:spcBef>
                <a:spcPct val="50000"/>
              </a:spcBef>
            </a:pPr>
            <a:r>
              <a:rPr lang="en-US" altLang="ru-RU" sz="3200" b="1">
                <a:solidFill>
                  <a:srgbClr val="800000"/>
                </a:solidFill>
                <a:latin typeface="Arial" pitchFamily="34" charset="0"/>
              </a:rPr>
              <a:t>Cancer risk in air crew</a:t>
            </a:r>
            <a:endParaRPr lang="ru-RU" altLang="ru-RU" sz="3200" b="1">
              <a:latin typeface="Arial" pitchFamily="34" charset="0"/>
            </a:endParaRPr>
          </a:p>
        </p:txBody>
      </p:sp>
      <p:pic>
        <p:nvPicPr>
          <p:cNvPr id="17413" name="Picture 5" descr="JetLag_Plane"/>
          <p:cNvPicPr>
            <a:picLocks noChangeAspect="1" noChangeArrowheads="1"/>
          </p:cNvPicPr>
          <p:nvPr/>
        </p:nvPicPr>
        <p:blipFill>
          <a:blip r:embed="rId9"/>
          <a:srcRect/>
          <a:stretch>
            <a:fillRect/>
          </a:stretch>
        </p:blipFill>
        <p:spPr bwMode="auto">
          <a:xfrm>
            <a:off x="6858000" y="1155700"/>
            <a:ext cx="2057400" cy="944563"/>
          </a:xfrm>
          <a:prstGeom prst="rect">
            <a:avLst/>
          </a:prstGeom>
          <a:noFill/>
          <a:ln w="9525">
            <a:noFill/>
            <a:miter lim="800000"/>
            <a:headEnd/>
            <a:tailEnd/>
          </a:ln>
        </p:spPr>
      </p:pic>
      <p:sp>
        <p:nvSpPr>
          <p:cNvPr id="17414" name="Text Box 6"/>
          <p:cNvSpPr txBox="1">
            <a:spLocks noChangeArrowheads="1"/>
          </p:cNvSpPr>
          <p:nvPr/>
        </p:nvSpPr>
        <p:spPr bwMode="auto">
          <a:xfrm>
            <a:off x="609600" y="1901825"/>
            <a:ext cx="3124200" cy="396875"/>
          </a:xfrm>
          <a:prstGeom prst="rect">
            <a:avLst/>
          </a:prstGeom>
          <a:noFill/>
          <a:ln w="9525">
            <a:noFill/>
            <a:miter lim="800000"/>
            <a:headEnd/>
            <a:tailEnd/>
          </a:ln>
        </p:spPr>
        <p:txBody>
          <a:bodyPr>
            <a:spAutoFit/>
          </a:bodyPr>
          <a:lstStyle/>
          <a:p>
            <a:pPr eaLnBrk="1" hangingPunct="1">
              <a:spcBef>
                <a:spcPct val="50000"/>
              </a:spcBef>
            </a:pPr>
            <a:r>
              <a:rPr lang="en-US" altLang="ru-RU" sz="2000" b="1">
                <a:latin typeface="Arial" pitchFamily="34" charset="0"/>
              </a:rPr>
              <a:t>Breast cancer</a:t>
            </a:r>
            <a:endParaRPr lang="ru-RU" altLang="ru-RU" sz="2000" b="1">
              <a:latin typeface="Arial" pitchFamily="34" charset="0"/>
            </a:endParaRPr>
          </a:p>
        </p:txBody>
      </p:sp>
      <p:sp>
        <p:nvSpPr>
          <p:cNvPr id="17415" name="Text Box 7"/>
          <p:cNvSpPr txBox="1">
            <a:spLocks noChangeArrowheads="1"/>
          </p:cNvSpPr>
          <p:nvPr/>
        </p:nvSpPr>
        <p:spPr bwMode="auto">
          <a:xfrm>
            <a:off x="4953000" y="1927225"/>
            <a:ext cx="4191000" cy="396875"/>
          </a:xfrm>
          <a:prstGeom prst="rect">
            <a:avLst/>
          </a:prstGeom>
          <a:noFill/>
          <a:ln w="9525">
            <a:noFill/>
            <a:miter lim="800000"/>
            <a:headEnd/>
            <a:tailEnd/>
          </a:ln>
        </p:spPr>
        <p:txBody>
          <a:bodyPr>
            <a:spAutoFit/>
          </a:bodyPr>
          <a:lstStyle/>
          <a:p>
            <a:pPr eaLnBrk="1" hangingPunct="1">
              <a:spcBef>
                <a:spcPct val="50000"/>
              </a:spcBef>
            </a:pPr>
            <a:r>
              <a:rPr lang="en-US" altLang="ru-RU" sz="2000" b="1">
                <a:latin typeface="Arial" pitchFamily="34" charset="0"/>
              </a:rPr>
              <a:t>Prostatic cancer</a:t>
            </a:r>
            <a:endParaRPr lang="ru-RU" altLang="ru-RU" sz="2000" b="1">
              <a:latin typeface="Arial" pitchFamily="34" charset="0"/>
            </a:endParaRPr>
          </a:p>
        </p:txBody>
      </p:sp>
      <p:sp>
        <p:nvSpPr>
          <p:cNvPr id="17416" name="Text Box 8"/>
          <p:cNvSpPr txBox="1">
            <a:spLocks noChangeArrowheads="1"/>
          </p:cNvSpPr>
          <p:nvPr/>
        </p:nvSpPr>
        <p:spPr bwMode="auto">
          <a:xfrm>
            <a:off x="609600" y="5791200"/>
            <a:ext cx="8077200" cy="457200"/>
          </a:xfrm>
          <a:prstGeom prst="rect">
            <a:avLst/>
          </a:prstGeom>
          <a:noFill/>
          <a:ln w="9525">
            <a:noFill/>
            <a:miter lim="800000"/>
            <a:headEnd/>
            <a:tailEnd/>
          </a:ln>
        </p:spPr>
        <p:txBody>
          <a:bodyPr>
            <a:spAutoFit/>
          </a:bodyPr>
          <a:lstStyle/>
          <a:p>
            <a:pPr eaLnBrk="1" hangingPunct="1">
              <a:spcBef>
                <a:spcPct val="50000"/>
              </a:spcBef>
            </a:pPr>
            <a:endParaRPr lang="ru-RU" altLang="ru-RU"/>
          </a:p>
        </p:txBody>
      </p:sp>
      <p:sp>
        <p:nvSpPr>
          <p:cNvPr id="17417" name="Text Box 9"/>
          <p:cNvSpPr txBox="1">
            <a:spLocks noChangeArrowheads="1"/>
          </p:cNvSpPr>
          <p:nvPr/>
        </p:nvSpPr>
        <p:spPr bwMode="auto">
          <a:xfrm>
            <a:off x="3440113" y="5792788"/>
            <a:ext cx="5616575" cy="1077912"/>
          </a:xfrm>
          <a:prstGeom prst="rect">
            <a:avLst/>
          </a:prstGeom>
          <a:solidFill>
            <a:schemeClr val="accent1"/>
          </a:solidFill>
          <a:ln w="9525">
            <a:solidFill>
              <a:schemeClr val="bg1"/>
            </a:solidFill>
            <a:miter lim="800000"/>
            <a:headEnd/>
            <a:tailEnd/>
          </a:ln>
        </p:spPr>
        <p:txBody>
          <a:bodyPr>
            <a:spAutoFit/>
          </a:bodyPr>
          <a:lstStyle/>
          <a:p>
            <a:pPr eaLnBrk="1" hangingPunct="1"/>
            <a:r>
              <a:rPr lang="en-US" altLang="ru-RU" sz="3200" b="1">
                <a:solidFill>
                  <a:srgbClr val="800000"/>
                </a:solidFill>
                <a:latin typeface="Arial" pitchFamily="34" charset="0"/>
              </a:rPr>
              <a:t>Chronic</a:t>
            </a:r>
            <a:r>
              <a:rPr lang="ru-RU" altLang="ru-RU" sz="3200" b="1">
                <a:solidFill>
                  <a:srgbClr val="800000"/>
                </a:solidFill>
                <a:latin typeface="Arial" pitchFamily="34" charset="0"/>
              </a:rPr>
              <a:t> </a:t>
            </a:r>
            <a:r>
              <a:rPr lang="en-US" altLang="ru-RU" sz="3200" b="1">
                <a:solidFill>
                  <a:srgbClr val="800000"/>
                </a:solidFill>
                <a:latin typeface="Arial" pitchFamily="34" charset="0"/>
              </a:rPr>
              <a:t>jetlag increases cancer risk</a:t>
            </a:r>
            <a:endParaRPr lang="ru-RU" altLang="ru-RU" sz="3200" b="1">
              <a:solidFill>
                <a:srgbClr val="800000"/>
              </a:solidFill>
              <a:latin typeface="Arial" pitchFamily="34" charset="0"/>
            </a:endParaRPr>
          </a:p>
        </p:txBody>
      </p:sp>
      <p:pic>
        <p:nvPicPr>
          <p:cNvPr id="17418" name="Picture 10" descr="time_zones"/>
          <p:cNvPicPr>
            <a:picLocks noChangeAspect="1" noChangeArrowheads="1"/>
          </p:cNvPicPr>
          <p:nvPr/>
        </p:nvPicPr>
        <p:blipFill>
          <a:blip r:embed="rId10" cstate="print"/>
          <a:srcRect/>
          <a:stretch>
            <a:fillRect/>
          </a:stretch>
        </p:blipFill>
        <p:spPr bwMode="auto">
          <a:xfrm>
            <a:off x="0" y="5175250"/>
            <a:ext cx="2819400" cy="1682750"/>
          </a:xfrm>
          <a:prstGeom prst="rect">
            <a:avLst/>
          </a:prstGeom>
          <a:noFill/>
          <a:ln w="9525">
            <a:noFill/>
            <a:miter lim="800000"/>
            <a:headEnd/>
            <a:tailEnd/>
          </a:ln>
        </p:spPr>
      </p:pic>
      <p:sp>
        <p:nvSpPr>
          <p:cNvPr id="17419" name="Text Box 11"/>
          <p:cNvSpPr txBox="1">
            <a:spLocks noChangeArrowheads="1"/>
          </p:cNvSpPr>
          <p:nvPr/>
        </p:nvSpPr>
        <p:spPr bwMode="auto">
          <a:xfrm>
            <a:off x="533400" y="2125663"/>
            <a:ext cx="2362200" cy="366712"/>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bg2"/>
                </a:solidFill>
                <a:latin typeface="Arial" pitchFamily="34" charset="0"/>
              </a:rPr>
              <a:t>Stewardesses</a:t>
            </a:r>
            <a:endParaRPr lang="ru-RU" altLang="ru-RU" sz="1800" b="1">
              <a:solidFill>
                <a:schemeClr val="bg2"/>
              </a:solidFill>
              <a:latin typeface="Arial" pitchFamily="34" charset="0"/>
            </a:endParaRPr>
          </a:p>
        </p:txBody>
      </p:sp>
      <p:sp>
        <p:nvSpPr>
          <p:cNvPr id="17420" name="Text Box 12"/>
          <p:cNvSpPr txBox="1">
            <a:spLocks noChangeArrowheads="1"/>
          </p:cNvSpPr>
          <p:nvPr/>
        </p:nvSpPr>
        <p:spPr bwMode="auto">
          <a:xfrm>
            <a:off x="7620000" y="2125663"/>
            <a:ext cx="1295400" cy="366712"/>
          </a:xfrm>
          <a:prstGeom prst="rect">
            <a:avLst/>
          </a:prstGeom>
          <a:noFill/>
          <a:ln w="9525">
            <a:noFill/>
            <a:miter lim="800000"/>
            <a:headEnd/>
            <a:tailEnd/>
          </a:ln>
        </p:spPr>
        <p:txBody>
          <a:bodyPr>
            <a:spAutoFit/>
          </a:bodyPr>
          <a:lstStyle/>
          <a:p>
            <a:pPr eaLnBrk="1" hangingPunct="1">
              <a:spcBef>
                <a:spcPct val="50000"/>
              </a:spcBef>
            </a:pPr>
            <a:r>
              <a:rPr lang="en-US" altLang="ru-RU" sz="1800" b="1">
                <a:solidFill>
                  <a:schemeClr val="bg2"/>
                </a:solidFill>
                <a:latin typeface="Arial" pitchFamily="34" charset="0"/>
              </a:rPr>
              <a:t>Pilots</a:t>
            </a:r>
            <a:endParaRPr lang="ru-RU" altLang="ru-RU" sz="1800" b="1">
              <a:solidFill>
                <a:schemeClr val="bg2"/>
              </a:solidFill>
              <a:latin typeface="Arial" pitchFamily="34" charset="0"/>
            </a:endParaRPr>
          </a:p>
        </p:txBody>
      </p:sp>
      <p:pic>
        <p:nvPicPr>
          <p:cNvPr id="17421" name="Picture 5" descr="D:\POOJA\JGGR\EXTRA\JGGR PPT\Untitled.png"/>
          <p:cNvPicPr>
            <a:picLocks noChangeAspect="1" noChangeArrowheads="1"/>
          </p:cNvPicPr>
          <p:nvPr/>
        </p:nvPicPr>
        <p:blipFill>
          <a:blip r:embed="rId11"/>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D9D9D9"/>
            </a:gs>
            <a:gs pos="100000">
              <a:schemeClr val="bg2"/>
            </a:gs>
          </a:gsLst>
          <a:lin ang="5400000" scaled="1"/>
        </a:gra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557213" y="1295400"/>
            <a:ext cx="8099425" cy="579438"/>
          </a:xfrm>
          <a:prstGeom prst="rect">
            <a:avLst/>
          </a:prstGeom>
          <a:noFill/>
          <a:ln w="9525">
            <a:noFill/>
            <a:miter lim="800000"/>
            <a:headEnd/>
            <a:tailEnd/>
          </a:ln>
        </p:spPr>
        <p:txBody>
          <a:bodyPr lIns="92075" tIns="46038" rIns="92075" bIns="46038">
            <a:spAutoFit/>
          </a:bodyPr>
          <a:lstStyle/>
          <a:p>
            <a:pPr defTabSz="762000" eaLnBrk="1" hangingPunct="1"/>
            <a:r>
              <a:rPr lang="en-US" altLang="ru-RU" sz="3200" b="1">
                <a:solidFill>
                  <a:srgbClr val="660033"/>
                </a:solidFill>
                <a:latin typeface="Arial" pitchFamily="34" charset="0"/>
              </a:rPr>
              <a:t>Light regimen and risk of diseases</a:t>
            </a:r>
            <a:endParaRPr lang="ru-RU" altLang="ru-RU" sz="4000" b="1">
              <a:solidFill>
                <a:srgbClr val="660033"/>
              </a:solidFill>
              <a:latin typeface="Arial" pitchFamily="34" charset="0"/>
            </a:endParaRPr>
          </a:p>
        </p:txBody>
      </p:sp>
      <p:sp>
        <p:nvSpPr>
          <p:cNvPr id="18435" name="Text Box 3"/>
          <p:cNvSpPr txBox="1">
            <a:spLocks noChangeArrowheads="1"/>
          </p:cNvSpPr>
          <p:nvPr/>
        </p:nvSpPr>
        <p:spPr bwMode="auto">
          <a:xfrm>
            <a:off x="685800" y="6248400"/>
            <a:ext cx="7318375" cy="366713"/>
          </a:xfrm>
          <a:prstGeom prst="rect">
            <a:avLst/>
          </a:prstGeom>
          <a:noFill/>
          <a:ln w="12700">
            <a:noFill/>
            <a:miter lim="800000"/>
            <a:headEnd type="none" w="sm" len="sm"/>
            <a:tailEnd type="none" w="sm" len="sm"/>
          </a:ln>
        </p:spPr>
        <p:txBody>
          <a:bodyPr>
            <a:spAutoFit/>
          </a:bodyPr>
          <a:lstStyle/>
          <a:p>
            <a:pPr defTabSz="762000" eaLnBrk="1" hangingPunct="1"/>
            <a:r>
              <a:rPr lang="ru-RU" altLang="ru-RU" sz="1800">
                <a:solidFill>
                  <a:srgbClr val="FFFF00"/>
                </a:solidFill>
              </a:rPr>
              <a:t>   </a:t>
            </a:r>
            <a:endParaRPr lang="ru-RU" altLang="ru-RU" sz="1800">
              <a:latin typeface="TIMES NEW ROMAN CYR"/>
            </a:endParaRPr>
          </a:p>
        </p:txBody>
      </p:sp>
      <p:sp>
        <p:nvSpPr>
          <p:cNvPr id="18436" name="Text Box 4"/>
          <p:cNvSpPr txBox="1">
            <a:spLocks noChangeArrowheads="1"/>
          </p:cNvSpPr>
          <p:nvPr/>
        </p:nvSpPr>
        <p:spPr bwMode="auto">
          <a:xfrm>
            <a:off x="992188" y="2057400"/>
            <a:ext cx="6705600" cy="3324225"/>
          </a:xfrm>
          <a:prstGeom prst="rect">
            <a:avLst/>
          </a:prstGeom>
          <a:solidFill>
            <a:srgbClr val="FFFFCC"/>
          </a:solidFill>
          <a:ln w="12700">
            <a:solidFill>
              <a:srgbClr val="993300"/>
            </a:solidFill>
            <a:miter lim="800000"/>
            <a:headEnd type="none" w="sm" len="sm"/>
            <a:tailEnd type="none" w="sm" len="sm"/>
          </a:ln>
        </p:spPr>
        <p:txBody>
          <a:bodyPr>
            <a:spAutoFit/>
          </a:bodyPr>
          <a:lstStyle/>
          <a:p>
            <a:pPr defTabSz="762000" eaLnBrk="1" hangingPunct="1">
              <a:buFont typeface="Arial" pitchFamily="34" charset="0"/>
              <a:buChar char="•"/>
            </a:pPr>
            <a:r>
              <a:rPr lang="en-US" altLang="ru-RU" sz="1400" b="1">
                <a:solidFill>
                  <a:schemeClr val="bg2"/>
                </a:solidFill>
              </a:rPr>
              <a:t> </a:t>
            </a:r>
            <a:r>
              <a:rPr lang="en-US" altLang="ru-RU" sz="1400" b="1">
                <a:solidFill>
                  <a:srgbClr val="800000"/>
                </a:solidFill>
                <a:latin typeface="Arial" pitchFamily="34" charset="0"/>
              </a:rPr>
              <a:t>Cardiovascular diseases + 51%</a:t>
            </a:r>
          </a:p>
          <a:p>
            <a:pPr defTabSz="762000" eaLnBrk="1" hangingPunct="1"/>
            <a:r>
              <a:rPr lang="ru-RU" altLang="ru-RU" sz="1400" b="1">
                <a:solidFill>
                  <a:srgbClr val="800000"/>
                </a:solidFill>
                <a:latin typeface="Arial" pitchFamily="34" charset="0"/>
              </a:rPr>
              <a:t>        </a:t>
            </a:r>
            <a:r>
              <a:rPr lang="en-US" altLang="ru-RU" sz="1400" b="1">
                <a:solidFill>
                  <a:srgbClr val="800000"/>
                </a:solidFill>
                <a:latin typeface="Arial" pitchFamily="34" charset="0"/>
              </a:rPr>
              <a:t>                             </a:t>
            </a:r>
            <a:r>
              <a:rPr lang="en-US" altLang="ru-RU" sz="1400" b="1" i="1">
                <a:solidFill>
                  <a:srgbClr val="800000"/>
                </a:solidFill>
                <a:latin typeface="Arial" pitchFamily="34" charset="0"/>
              </a:rPr>
              <a:t>Kawachi et al., </a:t>
            </a:r>
            <a:r>
              <a:rPr lang="en-US" altLang="ru-RU" sz="1400" b="1" i="1">
                <a:solidFill>
                  <a:srgbClr val="660033"/>
                </a:solidFill>
                <a:latin typeface="Arial" pitchFamily="34" charset="0"/>
              </a:rPr>
              <a:t>Circulation, 1995; 92: 3178</a:t>
            </a:r>
          </a:p>
          <a:p>
            <a:pPr defTabSz="762000" eaLnBrk="1" hangingPunct="1"/>
            <a:endParaRPr lang="en-US" altLang="ru-RU" sz="1400" b="1">
              <a:solidFill>
                <a:srgbClr val="660033"/>
              </a:solidFill>
              <a:latin typeface="Arial" pitchFamily="34" charset="0"/>
            </a:endParaRPr>
          </a:p>
          <a:p>
            <a:pPr defTabSz="762000" eaLnBrk="1" hangingPunct="1">
              <a:buFontTx/>
              <a:buChar char="•"/>
            </a:pPr>
            <a:r>
              <a:rPr lang="ru-RU" altLang="ru-RU" sz="1400" b="1">
                <a:solidFill>
                  <a:srgbClr val="660033"/>
                </a:solidFill>
                <a:latin typeface="Arial" pitchFamily="34" charset="0"/>
              </a:rPr>
              <a:t> </a:t>
            </a:r>
            <a:r>
              <a:rPr lang="en-US" altLang="ru-RU" sz="1400" b="1">
                <a:solidFill>
                  <a:srgbClr val="660033"/>
                </a:solidFill>
                <a:latin typeface="Arial" pitchFamily="34" charset="0"/>
              </a:rPr>
              <a:t>Obesity and metabolic syndrome +</a:t>
            </a:r>
            <a:r>
              <a:rPr lang="ru-RU" altLang="ru-RU" sz="1400" b="1">
                <a:solidFill>
                  <a:srgbClr val="660033"/>
                </a:solidFill>
                <a:latin typeface="Arial" pitchFamily="34" charset="0"/>
              </a:rPr>
              <a:t> 56% </a:t>
            </a:r>
            <a:endParaRPr lang="en-US" altLang="ru-RU" sz="1400" b="1">
              <a:solidFill>
                <a:srgbClr val="660033"/>
              </a:solidFill>
              <a:latin typeface="Arial" pitchFamily="34" charset="0"/>
            </a:endParaRPr>
          </a:p>
          <a:p>
            <a:pPr defTabSz="762000" eaLnBrk="1" hangingPunct="1"/>
            <a:endParaRPr lang="ru-RU" altLang="ru-RU" sz="1400" b="1">
              <a:solidFill>
                <a:srgbClr val="660033"/>
              </a:solidFill>
              <a:latin typeface="Arial" pitchFamily="34" charset="0"/>
            </a:endParaRPr>
          </a:p>
          <a:p>
            <a:pPr defTabSz="762000" eaLnBrk="1" hangingPunct="1"/>
            <a:r>
              <a:rPr lang="en-US" altLang="ru-RU" sz="1400" b="1" i="1">
                <a:solidFill>
                  <a:srgbClr val="660033"/>
                </a:solidFill>
                <a:latin typeface="Arial" pitchFamily="34" charset="0"/>
              </a:rPr>
              <a:t>              </a:t>
            </a:r>
            <a:r>
              <a:rPr lang="ru-RU" altLang="ru-RU" sz="1400" b="1" i="1">
                <a:solidFill>
                  <a:srgbClr val="660033"/>
                </a:solidFill>
                <a:latin typeface="Arial" pitchFamily="34" charset="0"/>
              </a:rPr>
              <a:t>         </a:t>
            </a:r>
            <a:r>
              <a:rPr lang="en-US" altLang="ru-RU" sz="1400" b="1" i="1">
                <a:solidFill>
                  <a:srgbClr val="660033"/>
                </a:solidFill>
                <a:latin typeface="Arial" pitchFamily="34" charset="0"/>
              </a:rPr>
              <a:t>                           Karlsson et al., Occup. Environ. Med. 2001; 58:747</a:t>
            </a:r>
            <a:endParaRPr lang="ru-RU" altLang="ru-RU" sz="1400" b="1" i="1">
              <a:solidFill>
                <a:srgbClr val="660033"/>
              </a:solidFill>
              <a:latin typeface="Arial" pitchFamily="34" charset="0"/>
            </a:endParaRPr>
          </a:p>
          <a:p>
            <a:pPr defTabSz="762000" eaLnBrk="1" hangingPunct="1"/>
            <a:endParaRPr lang="ru-RU" altLang="ru-RU" sz="1400" b="1" i="1">
              <a:solidFill>
                <a:srgbClr val="660033"/>
              </a:solidFill>
              <a:latin typeface="Arial" pitchFamily="34" charset="0"/>
            </a:endParaRPr>
          </a:p>
          <a:p>
            <a:pPr defTabSz="762000" eaLnBrk="1" hangingPunct="1">
              <a:buFontTx/>
              <a:buChar char="•"/>
            </a:pPr>
            <a:r>
              <a:rPr lang="ru-RU" altLang="ru-RU" sz="1400" b="1">
                <a:solidFill>
                  <a:srgbClr val="660033"/>
                </a:solidFill>
                <a:latin typeface="Arial" pitchFamily="34" charset="0"/>
              </a:rPr>
              <a:t> </a:t>
            </a:r>
            <a:r>
              <a:rPr lang="en-US" altLang="ru-RU" sz="1400" b="1">
                <a:solidFill>
                  <a:srgbClr val="660033"/>
                </a:solidFill>
                <a:latin typeface="Arial" pitchFamily="34" charset="0"/>
              </a:rPr>
              <a:t>Stomach and duodenum ulcer </a:t>
            </a:r>
            <a:r>
              <a:rPr lang="ru-RU" altLang="ru-RU" sz="1400" b="1">
                <a:solidFill>
                  <a:srgbClr val="660033"/>
                </a:solidFill>
                <a:latin typeface="Arial" pitchFamily="34" charset="0"/>
              </a:rPr>
              <a:t>– 3.9 </a:t>
            </a:r>
            <a:r>
              <a:rPr lang="en-US" altLang="ru-RU" sz="1400" b="1">
                <a:solidFill>
                  <a:srgbClr val="660033"/>
                </a:solidFill>
                <a:latin typeface="Arial" pitchFamily="34" charset="0"/>
              </a:rPr>
              <a:t>times</a:t>
            </a:r>
          </a:p>
          <a:p>
            <a:pPr defTabSz="762000" eaLnBrk="1" hangingPunct="1"/>
            <a:r>
              <a:rPr lang="en-US" altLang="ru-RU" sz="1400" b="1" i="1">
                <a:solidFill>
                  <a:srgbClr val="660033"/>
                </a:solidFill>
                <a:latin typeface="Arial" pitchFamily="34" charset="0"/>
              </a:rPr>
              <a:t>                </a:t>
            </a:r>
            <a:r>
              <a:rPr lang="ru-RU" altLang="ru-RU" sz="1400" b="1" i="1">
                <a:solidFill>
                  <a:srgbClr val="660033"/>
                </a:solidFill>
                <a:latin typeface="Arial" pitchFamily="34" charset="0"/>
              </a:rPr>
              <a:t>  </a:t>
            </a:r>
            <a:r>
              <a:rPr lang="en-US" altLang="ru-RU" sz="1400" b="1" i="1">
                <a:solidFill>
                  <a:srgbClr val="660033"/>
                </a:solidFill>
                <a:latin typeface="Arial" pitchFamily="34" charset="0"/>
              </a:rPr>
              <a:t>                   Pietroiusti et al., Occup. Environ. Med. 2006; 63:773</a:t>
            </a:r>
          </a:p>
          <a:p>
            <a:pPr defTabSz="762000" eaLnBrk="1" hangingPunct="1"/>
            <a:endParaRPr lang="ru-RU" altLang="ru-RU" sz="1400" b="1">
              <a:solidFill>
                <a:srgbClr val="660033"/>
              </a:solidFill>
              <a:latin typeface="Arial" pitchFamily="34" charset="0"/>
            </a:endParaRPr>
          </a:p>
          <a:p>
            <a:pPr defTabSz="762000" eaLnBrk="1" hangingPunct="1">
              <a:buFontTx/>
              <a:buChar char="•"/>
            </a:pPr>
            <a:r>
              <a:rPr lang="en-US" altLang="ru-RU" sz="1400" b="1">
                <a:solidFill>
                  <a:srgbClr val="660033"/>
                </a:solidFill>
                <a:latin typeface="Arial" pitchFamily="34" charset="0"/>
              </a:rPr>
              <a:t> Breast and colon cancer +</a:t>
            </a:r>
            <a:r>
              <a:rPr lang="ru-RU" altLang="ru-RU" sz="1400" b="1">
                <a:solidFill>
                  <a:srgbClr val="660033"/>
                </a:solidFill>
                <a:latin typeface="Arial" pitchFamily="34" charset="0"/>
              </a:rPr>
              <a:t> 36%</a:t>
            </a:r>
            <a:r>
              <a:rPr lang="en-US" altLang="ru-RU" sz="1400" b="1">
                <a:solidFill>
                  <a:srgbClr val="660033"/>
                </a:solidFill>
                <a:latin typeface="Arial" pitchFamily="34" charset="0"/>
              </a:rPr>
              <a:t>                            </a:t>
            </a:r>
          </a:p>
          <a:p>
            <a:pPr defTabSz="762000" eaLnBrk="1" hangingPunct="1"/>
            <a:r>
              <a:rPr lang="en-US" altLang="ru-RU" sz="1400" b="1">
                <a:solidFill>
                  <a:srgbClr val="660033"/>
                </a:solidFill>
                <a:latin typeface="Arial" pitchFamily="34" charset="0"/>
              </a:rPr>
              <a:t>                                 </a:t>
            </a:r>
            <a:r>
              <a:rPr lang="en-US" altLang="ru-RU" sz="1400" b="1" i="1">
                <a:solidFill>
                  <a:srgbClr val="660033"/>
                </a:solidFill>
                <a:latin typeface="Arial" pitchFamily="34" charset="0"/>
              </a:rPr>
              <a:t>Schernhammer et al., J.Natl.Cancer Inst., 2001, 2003</a:t>
            </a:r>
          </a:p>
          <a:p>
            <a:pPr defTabSz="762000" eaLnBrk="1" hangingPunct="1">
              <a:buFontTx/>
              <a:buChar char="•"/>
            </a:pPr>
            <a:endParaRPr lang="ru-RU" altLang="ru-RU" sz="1400" b="1">
              <a:solidFill>
                <a:srgbClr val="660033"/>
              </a:solidFill>
              <a:latin typeface="Arial" pitchFamily="34" charset="0"/>
            </a:endParaRPr>
          </a:p>
          <a:p>
            <a:pPr defTabSz="762000" eaLnBrk="1" hangingPunct="1"/>
            <a:endParaRPr lang="en-US" altLang="ru-RU" sz="1400" b="1" i="1">
              <a:solidFill>
                <a:srgbClr val="660033"/>
              </a:solidFill>
              <a:latin typeface="Arial" pitchFamily="34" charset="0"/>
            </a:endParaRPr>
          </a:p>
        </p:txBody>
      </p:sp>
      <p:sp>
        <p:nvSpPr>
          <p:cNvPr id="18437" name="TextBox 4"/>
          <p:cNvSpPr txBox="1">
            <a:spLocks noChangeArrowheads="1"/>
          </p:cNvSpPr>
          <p:nvPr/>
        </p:nvSpPr>
        <p:spPr bwMode="auto">
          <a:xfrm>
            <a:off x="457200" y="5562600"/>
            <a:ext cx="8534400" cy="1077913"/>
          </a:xfrm>
          <a:prstGeom prst="rect">
            <a:avLst/>
          </a:prstGeom>
          <a:noFill/>
          <a:ln w="9525">
            <a:noFill/>
            <a:miter lim="800000"/>
            <a:headEnd/>
            <a:tailEnd/>
          </a:ln>
        </p:spPr>
        <p:txBody>
          <a:bodyPr>
            <a:spAutoFit/>
          </a:bodyPr>
          <a:lstStyle/>
          <a:p>
            <a:pPr eaLnBrk="1" hangingPunct="1"/>
            <a:r>
              <a:rPr lang="en-US" altLang="ru-RU">
                <a:solidFill>
                  <a:srgbClr val="FFFF00"/>
                </a:solidFill>
                <a:latin typeface="Arial" pitchFamily="34" charset="0"/>
              </a:rPr>
              <a:t>Mean urinary 6-SOMT level was 43% lower in night workers compared to day workers.             </a:t>
            </a:r>
          </a:p>
          <a:p>
            <a:pPr eaLnBrk="1" hangingPunct="1"/>
            <a:r>
              <a:rPr lang="en-US" altLang="ru-RU" sz="1600" b="1" i="1">
                <a:solidFill>
                  <a:srgbClr val="FFFF00"/>
                </a:solidFill>
                <a:latin typeface="Arial" pitchFamily="34" charset="0"/>
              </a:rPr>
              <a:t>                                                                                                   Papantoniou et al., 2014</a:t>
            </a:r>
            <a:endParaRPr lang="ru-RU" altLang="ru-RU" sz="1600" b="1" i="1">
              <a:solidFill>
                <a:srgbClr val="FFFF00"/>
              </a:solidFill>
              <a:latin typeface="Arial" pitchFamily="34" charset="0"/>
            </a:endParaRPr>
          </a:p>
        </p:txBody>
      </p:sp>
      <p:pic>
        <p:nvPicPr>
          <p:cNvPr id="18438" name="Picture 5" descr="D:\POOJA\JGGR\EXTRA\JGGR PPT\Untitled.png"/>
          <p:cNvPicPr>
            <a:picLocks noChangeAspect="1" noChangeArrowheads="1"/>
          </p:cNvPicPr>
          <p:nvPr/>
        </p:nvPicPr>
        <p:blipFill>
          <a:blip r:embed="rId3"/>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685800"/>
            <a:ext cx="8382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484632" indent="0" eaLnBrk="1" fontAlgn="auto" hangingPunct="1">
              <a:spcAft>
                <a:spcPts val="0"/>
              </a:spcAft>
              <a:defRPr/>
            </a:pPr>
            <a:r>
              <a:rPr lang="ru-RU" altLang="ru-RU" sz="2000" b="1" dirty="0" smtClean="0">
                <a:solidFill>
                  <a:schemeClr val="accent1">
                    <a:tint val="83000"/>
                    <a:satMod val="150000"/>
                  </a:schemeClr>
                </a:solidFill>
                <a:effectLst/>
              </a:rPr>
              <a:t/>
            </a:r>
            <a:br>
              <a:rPr lang="ru-RU" altLang="ru-RU" sz="2000" b="1" dirty="0" smtClean="0">
                <a:solidFill>
                  <a:schemeClr val="accent1">
                    <a:tint val="83000"/>
                    <a:satMod val="150000"/>
                  </a:schemeClr>
                </a:solidFill>
                <a:effectLst/>
              </a:rPr>
            </a:br>
            <a:r>
              <a:rPr lang="ru-RU" altLang="ru-RU" sz="2000" b="1" dirty="0" smtClean="0">
                <a:solidFill>
                  <a:schemeClr val="accent1">
                    <a:tint val="83000"/>
                    <a:satMod val="150000"/>
                  </a:schemeClr>
                </a:solidFill>
                <a:effectLst/>
              </a:rPr>
              <a:t/>
            </a:r>
            <a:br>
              <a:rPr lang="ru-RU" altLang="ru-RU" sz="2000" b="1" dirty="0" smtClean="0">
                <a:solidFill>
                  <a:schemeClr val="accent1">
                    <a:tint val="83000"/>
                    <a:satMod val="150000"/>
                  </a:schemeClr>
                </a:solidFill>
                <a:effectLst/>
              </a:rPr>
            </a:br>
            <a:r>
              <a:rPr lang="ru-RU" altLang="ru-RU" sz="2000" b="1" dirty="0" smtClean="0">
                <a:solidFill>
                  <a:srgbClr val="A50021"/>
                </a:solidFill>
                <a:effectLst/>
              </a:rPr>
              <a:t>Increase in breast cancer risk depends on the exposure to light at night</a:t>
            </a:r>
          </a:p>
        </p:txBody>
      </p:sp>
      <p:sp>
        <p:nvSpPr>
          <p:cNvPr id="19459" name="Text Box 3"/>
          <p:cNvSpPr txBox="1">
            <a:spLocks noChangeArrowheads="1"/>
          </p:cNvSpPr>
          <p:nvPr/>
        </p:nvSpPr>
        <p:spPr bwMode="auto">
          <a:xfrm>
            <a:off x="609600" y="1828800"/>
            <a:ext cx="7872413" cy="4362450"/>
          </a:xfrm>
          <a:prstGeom prst="rect">
            <a:avLst/>
          </a:prstGeom>
          <a:solidFill>
            <a:schemeClr val="bg2"/>
          </a:solidFill>
          <a:ln w="12700">
            <a:noFill/>
            <a:miter lim="800000"/>
            <a:headEnd type="none" w="sm" len="sm"/>
            <a:tailEnd type="none" w="sm" len="sm"/>
          </a:ln>
        </p:spPr>
        <p:txBody>
          <a:bodyPr>
            <a:spAutoFit/>
          </a:bodyPr>
          <a:lstStyle/>
          <a:p>
            <a:pPr defTabSz="762000"/>
            <a:r>
              <a:rPr lang="en-US" altLang="ru-RU" sz="2800" b="1">
                <a:latin typeface="Arial" pitchFamily="34" charset="0"/>
              </a:rPr>
              <a:t>     Life style                       Breast cancer risk</a:t>
            </a:r>
          </a:p>
          <a:p>
            <a:pPr defTabSz="762000"/>
            <a:r>
              <a:rPr lang="en-US" altLang="ru-RU" sz="2800" b="1">
                <a:latin typeface="Arial" pitchFamily="34" charset="0"/>
              </a:rPr>
              <a:t>_____________________________________</a:t>
            </a:r>
          </a:p>
          <a:p>
            <a:pPr defTabSz="762000"/>
            <a:r>
              <a:rPr lang="en-US" altLang="ru-RU" sz="2800" b="1">
                <a:latin typeface="Arial" pitchFamily="34" charset="0"/>
              </a:rPr>
              <a:t>Insomnia</a:t>
            </a:r>
          </a:p>
          <a:p>
            <a:pPr defTabSz="762000"/>
            <a:r>
              <a:rPr lang="en-US" altLang="ru-RU" sz="2800" b="1">
                <a:latin typeface="Arial" pitchFamily="34" charset="0"/>
              </a:rPr>
              <a:t>    Once a week                    1.14 (1.01 - 1.28)</a:t>
            </a:r>
          </a:p>
          <a:p>
            <a:pPr defTabSz="762000"/>
            <a:r>
              <a:rPr lang="en-US" altLang="ru-RU" sz="2800" b="1">
                <a:latin typeface="Arial" pitchFamily="34" charset="0"/>
              </a:rPr>
              <a:t>    3 times a week                 1.4   (1.0   - 2.0)</a:t>
            </a:r>
          </a:p>
          <a:p>
            <a:pPr defTabSz="762000"/>
            <a:r>
              <a:rPr lang="en-US" altLang="ru-RU" sz="2800" b="1">
                <a:latin typeface="Arial" pitchFamily="34" charset="0"/>
              </a:rPr>
              <a:t>    &gt; 4 times a week              2.3   (1.2   - 4.2)</a:t>
            </a:r>
          </a:p>
          <a:p>
            <a:pPr defTabSz="762000"/>
            <a:r>
              <a:rPr lang="en-US" altLang="ru-RU" sz="2800" b="1">
                <a:latin typeface="Arial" pitchFamily="34" charset="0"/>
              </a:rPr>
              <a:t>   </a:t>
            </a:r>
          </a:p>
          <a:p>
            <a:pPr defTabSz="762000"/>
            <a:r>
              <a:rPr lang="en-US" altLang="ru-RU" sz="2800" b="1">
                <a:latin typeface="Arial" pitchFamily="34" charset="0"/>
              </a:rPr>
              <a:t>Bright light in bedroom       1.4  (0.8 - 2.6)</a:t>
            </a:r>
          </a:p>
          <a:p>
            <a:pPr defTabSz="762000"/>
            <a:endParaRPr lang="en-US" altLang="ru-RU" sz="2800" b="1">
              <a:latin typeface="Arial" pitchFamily="34" charset="0"/>
            </a:endParaRPr>
          </a:p>
          <a:p>
            <a:pPr defTabSz="762000"/>
            <a:r>
              <a:rPr lang="en-US" altLang="ru-RU" sz="2800" b="1">
                <a:latin typeface="Arial" pitchFamily="34" charset="0"/>
              </a:rPr>
              <a:t>Shift work                              1.6  (1.0 -2.5)</a:t>
            </a:r>
          </a:p>
        </p:txBody>
      </p:sp>
      <p:sp>
        <p:nvSpPr>
          <p:cNvPr id="49156" name="Text Box 4"/>
          <p:cNvSpPr txBox="1">
            <a:spLocks noChangeArrowheads="1"/>
          </p:cNvSpPr>
          <p:nvPr/>
        </p:nvSpPr>
        <p:spPr bwMode="auto">
          <a:xfrm>
            <a:off x="5811838" y="6324600"/>
            <a:ext cx="2312987" cy="369888"/>
          </a:xfrm>
          <a:prstGeom prst="rect">
            <a:avLst/>
          </a:prstGeom>
          <a:solidFill>
            <a:schemeClr val="bg2"/>
          </a:solidFill>
          <a:ln w="12700">
            <a:noFill/>
            <a:miter lim="800000"/>
            <a:headEnd type="none" w="sm" len="sm"/>
            <a:tailEnd type="none" w="sm" len="sm"/>
          </a:ln>
        </p:spPr>
        <p:txBody>
          <a:bodyPr wrap="none">
            <a:spAutoFit/>
          </a:bodyPr>
          <a:lstStyle/>
          <a:p>
            <a:pPr defTabSz="762000">
              <a:defRPr/>
            </a:pPr>
            <a:r>
              <a:rPr lang="ru-RU" sz="1800" b="1" i="1" dirty="0" err="1">
                <a:solidFill>
                  <a:srgbClr val="FFFF66"/>
                </a:solidFill>
                <a:latin typeface="+mj-lt"/>
              </a:rPr>
              <a:t>Davis</a:t>
            </a:r>
            <a:r>
              <a:rPr lang="ru-RU" sz="1800" b="1" i="1" dirty="0">
                <a:solidFill>
                  <a:srgbClr val="FFFF66"/>
                </a:solidFill>
                <a:latin typeface="+mj-lt"/>
              </a:rPr>
              <a:t> S. </a:t>
            </a:r>
            <a:r>
              <a:rPr lang="en-US" sz="1800" b="1" i="1" dirty="0">
                <a:solidFill>
                  <a:srgbClr val="FFFF66"/>
                </a:solidFill>
                <a:latin typeface="+mj-lt"/>
              </a:rPr>
              <a:t>et</a:t>
            </a:r>
            <a:r>
              <a:rPr lang="ru-RU" sz="1800" b="1" i="1" dirty="0">
                <a:solidFill>
                  <a:srgbClr val="FFFF66"/>
                </a:solidFill>
                <a:latin typeface="+mj-lt"/>
              </a:rPr>
              <a:t> </a:t>
            </a:r>
            <a:r>
              <a:rPr lang="en-US" sz="1800" b="1" i="1" dirty="0">
                <a:solidFill>
                  <a:srgbClr val="FFFF66"/>
                </a:solidFill>
                <a:latin typeface="+mj-lt"/>
              </a:rPr>
              <a:t>al</a:t>
            </a:r>
            <a:r>
              <a:rPr lang="ru-RU" sz="1800" b="1" i="1" dirty="0">
                <a:solidFill>
                  <a:srgbClr val="FFFF66"/>
                </a:solidFill>
                <a:latin typeface="+mj-lt"/>
              </a:rPr>
              <a:t>., 2001</a:t>
            </a:r>
            <a:endParaRPr lang="en-US" sz="1800" b="1" dirty="0">
              <a:latin typeface="+mj-lt"/>
            </a:endParaRPr>
          </a:p>
        </p:txBody>
      </p:sp>
      <p:pic>
        <p:nvPicPr>
          <p:cNvPr id="19461" name="Picture 5" descr="D:\POOJA\JGGR\EXTRA\JGGR PPT\Untitled.png"/>
          <p:cNvPicPr>
            <a:picLocks noChangeAspect="1" noChangeArrowheads="1"/>
          </p:cNvPicPr>
          <p:nvPr/>
        </p:nvPicPr>
        <p:blipFill>
          <a:blip r:embed="rId2"/>
          <a:srcRect/>
          <a:stretch>
            <a:fillRect/>
          </a:stretch>
        </p:blipFill>
        <p:spPr bwMode="auto">
          <a:xfrm>
            <a:off x="0" y="0"/>
            <a:ext cx="9144000" cy="125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5498</TotalTime>
  <Words>1977</Words>
  <Application>Microsoft Office PowerPoint</Application>
  <PresentationFormat>On-screen Show (4:3)</PresentationFormat>
  <Paragraphs>418</Paragraphs>
  <Slides>38</Slides>
  <Notes>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38</vt:i4>
      </vt:variant>
    </vt:vector>
  </HeadingPairs>
  <TitlesOfParts>
    <vt:vector size="43" baseType="lpstr">
      <vt:lpstr>Verve</vt:lpstr>
      <vt:lpstr>Microsoft Excel 97-2003 Worksheet</vt:lpstr>
      <vt:lpstr>Photo Editor Photo</vt:lpstr>
      <vt:lpstr>Диаграмма</vt:lpstr>
      <vt:lpstr>Worksheet</vt:lpstr>
      <vt:lpstr>PowerPoint Presentation</vt:lpstr>
      <vt:lpstr>PowerPoint Presentation</vt:lpstr>
      <vt:lpstr>PowerPoint Presentation</vt:lpstr>
      <vt:lpstr>Pineal gland, aging and cancer</vt:lpstr>
      <vt:lpstr>PowerPoint Presentation</vt:lpstr>
      <vt:lpstr> Survival of hamsters bearing tau-mutation in the circadian oscillator of hypothalamic SCN</vt:lpstr>
      <vt:lpstr>PowerPoint Presentation</vt:lpstr>
      <vt:lpstr>PowerPoint Presentation</vt:lpstr>
      <vt:lpstr>  Increase in breast cancer risk depends on the exposure to light at night</vt:lpstr>
      <vt:lpstr>  Relative risk of breast cancer in shift-worker nurses   </vt:lpstr>
      <vt:lpstr>PowerPoint Presentation</vt:lpstr>
      <vt:lpstr>Breast cancer mortality in inuites of Alaska increased 3 times since 1969 due to unknown reason.                                 Kelly et al., 2006</vt:lpstr>
      <vt:lpstr>PowerPoint Presentation</vt:lpstr>
      <vt:lpstr>PowerPoint Presentation</vt:lpstr>
      <vt:lpstr>Mutations in clock genes: main effects</vt:lpstr>
      <vt:lpstr>Suppression of clock genes in human tumors</vt:lpstr>
      <vt:lpstr>Effect of light regimen on life span and spontaneous tumorigenesis in rats</vt:lpstr>
      <vt:lpstr>PowerPoint Presentation</vt:lpstr>
      <vt:lpstr>PowerPoint Presentation</vt:lpstr>
      <vt:lpstr> Metabolic syndrome in rats exposed to constant or natural illumination  </vt:lpstr>
      <vt:lpstr>PowerPoint Presentation</vt:lpstr>
      <vt:lpstr>PowerPoint Presentation</vt:lpstr>
      <vt:lpstr>PowerPoint Presentation</vt:lpstr>
      <vt:lpstr> Effect of constant illumination  and melatonin on mammary carcinogenesis in transgenic HER-2/neu mice </vt:lpstr>
      <vt:lpstr>Effect of light regime on 1,2-dimethylhydrazine-induced colon carcinogenesis in rats</vt:lpstr>
      <vt:lpstr>Melatonin inhibits 1,2-dimethylhydrazine-induced colon carcinogenenesis in rats  (Anisimov et al., Carcinogenesis, 1987)</vt:lpstr>
      <vt:lpstr>PowerPoint Presentation</vt:lpstr>
      <vt:lpstr>Effect of melatonin on benzo(a)pyrene-induced  skin carcinogenesis in mice</vt:lpstr>
      <vt:lpstr>PowerPoint Presentation</vt:lpstr>
      <vt:lpstr>Melatonin, aging and cancer</vt:lpstr>
      <vt:lpstr>Effect of melatonin on life span, spontaneous tumorigenesis and gene expression in mice</vt:lpstr>
      <vt:lpstr>Effect of melatonin on life span of mice</vt:lpstr>
      <vt:lpstr>PowerPoint Presentation</vt:lpstr>
      <vt:lpstr>On the basis of ‘limited evidence in humans for the carcinogenicity of shift-work that involves nightwork”, and  “sufficient evidence in experimental animals for the carcinogenicity of light during the daily dark period (biological night)”  the Working Group concluded that “shift-work that involves circadian disruption is probably carcinogenic to humans” (Group 2A).                                             Straif K. et al. Lancet Oncol. 2007; 8: 1065</vt:lpstr>
      <vt:lpstr>Pineal, aging &amp; cancer: Conclusions</vt:lpstr>
      <vt:lpstr>PowerPoint Presentation</vt:lpstr>
      <vt:lpstr>PowerPoint Presentation</vt:lpstr>
      <vt:lpstr>PowerPoint Presentation</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Mounika Nakkina</cp:lastModifiedBy>
  <cp:revision>720</cp:revision>
  <dcterms:created xsi:type="dcterms:W3CDTF">2001-05-16T16:09:51Z</dcterms:created>
  <dcterms:modified xsi:type="dcterms:W3CDTF">2015-10-19T09:38:21Z</dcterms:modified>
</cp:coreProperties>
</file>