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6"/>
  </p:notesMasterIdLst>
  <p:sldIdLst>
    <p:sldId id="508" r:id="rId2"/>
    <p:sldId id="509" r:id="rId3"/>
    <p:sldId id="510" r:id="rId4"/>
    <p:sldId id="500" r:id="rId5"/>
    <p:sldId id="432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477" r:id="rId14"/>
    <p:sldId id="511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83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3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8B73AC-7A2A-4540-A9EF-F7E9569BDC0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251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8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83299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183300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183301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183302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330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3305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8330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9BCF4CA5-924A-4529-84A6-AE867B125F4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3525D-6813-4715-9F7F-EFB77FCF9C5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E1199-6A39-4781-96F2-620AAE12CC6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A0126CD-E0D0-4D65-96B6-A1C961030A8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F41172-A87B-4F6B-A7E7-C43C97C0EA4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60D67-CAEC-49AE-83BB-9C6164FAB0F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CA13B-C1E9-4B80-A427-0FBCCD01DB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7E21E-2D4A-4379-B138-C783BE2D13E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AED4D-0BCB-4D9A-A1CF-8A391F352F8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BF670-2E54-41B2-A4B1-B25218A9038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A43FB-A42A-41F7-BE02-3925FCDFA6F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AC8E2-3438-4D20-95DD-1417D5E038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8E157-F777-4892-8DBC-35EA59E6FD9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82275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182276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zh-CN" sz="2400">
                <a:latin typeface="Times New Roman" pitchFamily="18" charset="0"/>
              </a:endParaRPr>
            </a:p>
          </p:txBody>
        </p:sp>
        <p:sp>
          <p:nvSpPr>
            <p:cNvPr id="182277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22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822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zh-CN"/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52AAEC72-5498-4327-BEE2-5E9A5B7E95E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SimSun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SimSun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SimSun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SimSun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37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772392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positions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b="1" dirty="0" smtClean="0"/>
              <a:t>Journal Editorial board member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Asian Pacific Journal of Tropical Biomedicine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World journal of meta analysis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i="1" dirty="0" err="1" smtClean="0">
                <a:solidFill>
                  <a:srgbClr val="FF0000"/>
                </a:solidFill>
              </a:rPr>
              <a:t>Edorium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 Journal of Advances in Disease Diagnosis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i="1" dirty="0" smtClean="0">
                <a:solidFill>
                  <a:srgbClr val="FF0000"/>
                </a:solidFill>
              </a:rPr>
              <a:t>HSOA Journal of Cancer Biology and Treatment 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i="1" dirty="0" smtClean="0">
                <a:solidFill>
                  <a:srgbClr val="FF0000"/>
                </a:solidFill>
              </a:rPr>
              <a:t>HSOA Journal of Microbial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Pathophysiology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 and Pathogenesis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i="1" dirty="0" smtClean="0">
                <a:solidFill>
                  <a:srgbClr val="FF0000"/>
                </a:solidFill>
              </a:rPr>
              <a:t>HSOA Journal of Clinical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Immunolgy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 and Immunotherapy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2400" i="1" dirty="0" smtClean="0">
                <a:solidFill>
                  <a:srgbClr val="FF0000"/>
                </a:solidFill>
              </a:rPr>
              <a:t>Journal Club of Pharmaceutical Sciences</a:t>
            </a:r>
          </a:p>
          <a:p>
            <a:pPr>
              <a:buFont typeface="Wingdings" pitchFamily="2" charset="2"/>
              <a:buChar char="Ø"/>
            </a:pPr>
            <a:endParaRPr lang="en-US" altLang="zh-CN" sz="24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   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positions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b="1" i="1" dirty="0" smtClean="0"/>
              <a:t>F1000</a:t>
            </a:r>
            <a:r>
              <a:rPr lang="en-US" altLang="zh-CN" sz="3600" b="1" dirty="0" smtClean="0"/>
              <a:t> specialist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</a:p>
          <a:p>
            <a:endParaRPr lang="en-US" altLang="zh-CN" sz="2400" i="1" dirty="0" smtClean="0">
              <a:solidFill>
                <a:srgbClr val="FF0000"/>
              </a:solidFill>
            </a:endParaRPr>
          </a:p>
          <a:p>
            <a:r>
              <a:rPr lang="en-US" altLang="zh-CN" sz="3600" b="1" dirty="0" smtClean="0"/>
              <a:t>Asian Council of Science Editors </a:t>
            </a:r>
          </a:p>
          <a:p>
            <a:pPr>
              <a:buFont typeface="Wingdings" pitchFamily="2" charset="2"/>
              <a:buChar char="Ø"/>
            </a:pPr>
            <a:endParaRPr lang="en-US" altLang="zh-CN" sz="24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   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Peer-reviewed articles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3600" dirty="0" smtClean="0"/>
              <a:t>Dr. Wei Wang has published more than 100 peer-reviewed journals, and has a total impact factor of over 100. The articles have total cites of over 300 as shown in Web of Science and more than 400 as revealed by Google Scholar. </a:t>
            </a:r>
            <a:endParaRPr lang="en-US" altLang="zh-CN" sz="2400" i="1" dirty="0" smtClean="0"/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EE29C-47B1-4230-9B73-B72534C3D986}" type="slidenum">
              <a:rPr lang="en-US" altLang="zh-CN"/>
              <a:pPr/>
              <a:t>13</a:t>
            </a:fld>
            <a:endParaRPr lang="en-US" altLang="zh-CN"/>
          </a:p>
        </p:txBody>
      </p:sp>
      <p:pic>
        <p:nvPicPr>
          <p:cNvPr id="266244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19250" cy="1557338"/>
          </a:xfrm>
          <a:prstGeom prst="rect">
            <a:avLst/>
          </a:prstGeom>
          <a:noFill/>
        </p:spPr>
      </p:pic>
      <p:sp>
        <p:nvSpPr>
          <p:cNvPr id="266249" name="AutoShape 9" descr="C:\Documents and Settings\Administrator\Application Data\Tencent\Users\438282800\QQ\WinTemp\RichOle\$LL47}_N{VJ~9{QT`8)7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250" name="AutoShape 10" descr="C:\Documents and Settings\Administrator\Application Data\Tencent\Users\438282800\QQ\WinTemp\RichOle\$LL47}_N{VJ~9{QT`8)77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51" name="Picture 11" descr="C:\Documents and Settings\Administrator\Application Data\Tencent\Users\438282800\QQ\WinTemp\RichOle\FN86Y`QH16PS`9H4V38{_Z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0000">
            <a:off x="-175957" y="1816813"/>
            <a:ext cx="5495925" cy="3695700"/>
          </a:xfrm>
          <a:prstGeom prst="rect">
            <a:avLst/>
          </a:prstGeom>
          <a:noFill/>
        </p:spPr>
      </p:pic>
      <p:pic>
        <p:nvPicPr>
          <p:cNvPr id="266252" name="Picture 12" descr="C:\Documents and Settings\Administrator\Application Data\Tencent\Users\438282800\QQ\WinTemp\RichOle\$KP752PF1DXLAZ}AHF168[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20000">
            <a:off x="4255433" y="1895526"/>
            <a:ext cx="5181600" cy="34956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7649"/>
            <a:ext cx="8360833" cy="627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47528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"/>
            <a:ext cx="8462432" cy="63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57031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C348379-8B3F-439A-A3D4-3C14051D564A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282" y="1500174"/>
            <a:ext cx="7772400" cy="1470025"/>
          </a:xfrm>
        </p:spPr>
        <p:txBody>
          <a:bodyPr/>
          <a:lstStyle/>
          <a:p>
            <a:r>
              <a:rPr lang="en-US" altLang="zh-CN" sz="4400" b="1" dirty="0" smtClean="0"/>
              <a:t>Combating neglected tropical diseases</a:t>
            </a:r>
            <a:endParaRPr lang="zh-CN" altLang="en-US" sz="4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3357562"/>
            <a:ext cx="7929618" cy="2736850"/>
          </a:xfrm>
        </p:spPr>
        <p:txBody>
          <a:bodyPr/>
          <a:lstStyle/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      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en-US" altLang="zh-CN" sz="2800" dirty="0" smtClean="0">
                <a:ea typeface="楷体_GB2312" pitchFamily="49" charset="-122"/>
              </a:rPr>
              <a:t>Wei Wang</a:t>
            </a:r>
            <a:endParaRPr lang="en-US" altLang="zh-CN" sz="1000" dirty="0" smtClean="0">
              <a:ea typeface="楷体_GB2312" pitchFamily="49" charset="-122"/>
            </a:endParaRPr>
          </a:p>
          <a:p>
            <a:pPr algn="ctr"/>
            <a:endParaRPr lang="en-US" altLang="zh-CN" sz="2800" dirty="0" smtClean="0">
              <a:ea typeface="楷体_GB2312" pitchFamily="49" charset="-122"/>
            </a:endParaRPr>
          </a:p>
          <a:p>
            <a:pPr algn="ctr"/>
            <a:r>
              <a:rPr lang="en-US" altLang="zh-CN" sz="2800" dirty="0" smtClean="0">
                <a:ea typeface="楷体_GB2312" pitchFamily="49" charset="-122"/>
              </a:rPr>
              <a:t>Jiangsu Institute of Parasitic Diseases</a:t>
            </a:r>
          </a:p>
          <a:p>
            <a:pPr algn="ctr"/>
            <a:r>
              <a:rPr lang="en-US" altLang="zh-CN" sz="2800" dirty="0" smtClean="0">
                <a:ea typeface="楷体_GB2312" pitchFamily="49" charset="-122"/>
              </a:rPr>
              <a:t>Key Laboratory on Technology of Parasitic Disease Prevention and Control, Ministry of Health, </a:t>
            </a:r>
            <a:r>
              <a:rPr lang="en-US" altLang="zh-CN" sz="2800" dirty="0" err="1" smtClean="0">
                <a:ea typeface="楷体_GB2312" pitchFamily="49" charset="-122"/>
              </a:rPr>
              <a:t>P.R.China</a:t>
            </a:r>
            <a:endParaRPr lang="zh-CN" altLang="en-US" sz="2800" dirty="0">
              <a:ea typeface="楷体_GB2312" pitchFamily="49" charset="-122"/>
            </a:endParaRPr>
          </a:p>
          <a:p>
            <a:endParaRPr lang="en-US" altLang="zh-CN" sz="28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52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79901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interests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Epidemiology of neglected tropical diseases and emerging infectious diseases</a:t>
            </a:r>
          </a:p>
          <a:p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  <p:pic>
        <p:nvPicPr>
          <p:cNvPr id="329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975" y="3067040"/>
            <a:ext cx="5714025" cy="379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interests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Vector control</a:t>
            </a:r>
          </a:p>
          <a:p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  <p:pic>
        <p:nvPicPr>
          <p:cNvPr id="311297" name="Picture 1" descr="C:\Documents and Settings\Administrator\Application Data\Tencent\Users\438282800\QQ\WinTemp\RichOle\JX7{EK%}RB3DS{R49M7F5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2771775" cy="3152775"/>
          </a:xfrm>
          <a:prstGeom prst="rect">
            <a:avLst/>
          </a:prstGeom>
          <a:noFill/>
        </p:spPr>
      </p:pic>
      <p:pic>
        <p:nvPicPr>
          <p:cNvPr id="311298" name="Picture 2" descr="C:\Documents and Settings\Administrator\Application Data\Tencent\Users\438282800\QQ\WinTemp\RichOle\FU3K%]$J(81D1%J03}R5XX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714620"/>
            <a:ext cx="3848100" cy="31146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interests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 of novel </a:t>
            </a:r>
            <a:r>
              <a:rPr lang="en-US" altLang="zh-CN" sz="3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molluscicides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  <p:pic>
        <p:nvPicPr>
          <p:cNvPr id="342017" name="Picture 1" descr="C:\Documents and Settings\Administrator\Application Data\Tencent\Users\438282800\QQ\WinTemp\RichOle\3]5)SB(W2R[~%{YLRYHH1M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5"/>
            <a:ext cx="5505450" cy="4143375"/>
          </a:xfrm>
          <a:prstGeom prst="rect">
            <a:avLst/>
          </a:prstGeom>
          <a:noFill/>
        </p:spPr>
      </p:pic>
      <p:pic>
        <p:nvPicPr>
          <p:cNvPr id="342018" name="Picture 2" descr="C:\Documents and Settings\Administrator\Application Data\Tencent\Users\438282800\QQ\WinTemp\RichOle\M)WKU1VZ27GQ`[949SPQI5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571744"/>
            <a:ext cx="2357454" cy="372941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interests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dirty="0" smtClean="0"/>
              <a:t>Screening of novel anti-</a:t>
            </a:r>
            <a:r>
              <a:rPr lang="en-US" altLang="zh-CN" sz="3600" dirty="0" err="1" smtClean="0"/>
              <a:t>helminthetic</a:t>
            </a:r>
            <a:r>
              <a:rPr lang="en-US" altLang="zh-CN" sz="3600" dirty="0" smtClean="0"/>
              <a:t> agents</a:t>
            </a:r>
            <a:endParaRPr lang="en-US" altLang="zh-CN" sz="3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  <p:pic>
        <p:nvPicPr>
          <p:cNvPr id="340993" name="Picture 1" descr="C:\Documents and Settings\Administrator\Application Data\Tencent\Users\438282800\QQ\WinTemp\RichOle\%`A]$8JCUYJNMR`@BZ@~O[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1895475" cy="2124075"/>
          </a:xfrm>
          <a:prstGeom prst="rect">
            <a:avLst/>
          </a:prstGeom>
          <a:noFill/>
        </p:spPr>
      </p:pic>
      <p:pic>
        <p:nvPicPr>
          <p:cNvPr id="340994" name="Picture 2" descr="C:\Documents and Settings\Administrator\Application Data\Tencent\Users\438282800\QQ\WinTemp\RichOle\~5IL@_5NP51W@4JH~2LC03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643422"/>
            <a:ext cx="2640458" cy="2214578"/>
          </a:xfrm>
          <a:prstGeom prst="rect">
            <a:avLst/>
          </a:prstGeom>
          <a:noFill/>
        </p:spPr>
      </p:pic>
      <p:pic>
        <p:nvPicPr>
          <p:cNvPr id="340995" name="Picture 3" descr="C:\Documents and Settings\Administrator\Application Data\Tencent\Users\438282800\QQ\WinTemp\RichOle\4K1LSQT8R}VCN(OWS(KU`K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143116"/>
            <a:ext cx="3819525" cy="28289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interests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resistance</a:t>
            </a:r>
          </a:p>
          <a:p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  <p:pic>
        <p:nvPicPr>
          <p:cNvPr id="339969" name="Picture 1" descr="C:\Documents and Settings\Administrator\Application Data\Tencent\Users\438282800\QQ\WinTemp\RichOle\)@05S9}E72XXI7[2R7SP}H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58"/>
            <a:ext cx="5037250" cy="4214842"/>
          </a:xfrm>
          <a:prstGeom prst="rect">
            <a:avLst/>
          </a:prstGeom>
          <a:noFill/>
        </p:spPr>
      </p:pic>
      <p:pic>
        <p:nvPicPr>
          <p:cNvPr id="339970" name="Picture 2" descr="C:\Documents and Settings\Administrator\Application Data\Tencent\Users\438282800\QQ\WinTemp\RichOle\AA]TNK}91S]A3~[AX4O7W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786058"/>
            <a:ext cx="3286148" cy="38717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2D7CA-42B5-48B4-95A1-D2F17C4D3B01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Current positions</a:t>
            </a:r>
            <a:endParaRPr lang="zh-CN" altLang="en-US" sz="3600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600" b="1" dirty="0" smtClean="0"/>
              <a:t>Journal Editor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rgbClr val="FF0000"/>
                </a:solidFill>
              </a:rPr>
              <a:t>    </a:t>
            </a:r>
            <a:r>
              <a:rPr lang="en-US" altLang="zh-CN" sz="3600" i="1" dirty="0" smtClean="0">
                <a:solidFill>
                  <a:srgbClr val="FF0000"/>
                </a:solidFill>
              </a:rPr>
              <a:t>American Journal of Microbiology</a:t>
            </a:r>
          </a:p>
          <a:p>
            <a:pPr>
              <a:buFont typeface="Wingdings" pitchFamily="2" charset="2"/>
              <a:buChar char="Ø"/>
            </a:pPr>
            <a:r>
              <a:rPr lang="en-US" altLang="zh-CN" sz="3600" dirty="0" smtClean="0">
                <a:solidFill>
                  <a:srgbClr val="FF0000"/>
                </a:solidFill>
              </a:rPr>
              <a:t>    </a:t>
            </a:r>
            <a:r>
              <a:rPr lang="en-US" altLang="zh-CN" sz="3600" i="1" dirty="0" smtClean="0">
                <a:solidFill>
                  <a:srgbClr val="FF0000"/>
                </a:solidFill>
              </a:rPr>
              <a:t>Chinese Journal of </a:t>
            </a:r>
            <a:r>
              <a:rPr lang="en-US" altLang="zh-CN" sz="3600" i="1" dirty="0" err="1" smtClean="0">
                <a:solidFill>
                  <a:srgbClr val="FF0000"/>
                </a:solidFill>
              </a:rPr>
              <a:t>Schistosomiasis</a:t>
            </a:r>
            <a:r>
              <a:rPr lang="en-US" altLang="zh-CN" sz="3600" i="1" dirty="0" smtClean="0">
                <a:solidFill>
                  <a:srgbClr val="FF0000"/>
                </a:solidFill>
              </a:rPr>
              <a:t>    Control</a:t>
            </a:r>
          </a:p>
          <a:p>
            <a:pPr>
              <a:buNone/>
            </a:pPr>
            <a:r>
              <a:rPr lang="en-US" altLang="zh-CN" sz="3600" dirty="0" smtClean="0">
                <a:solidFill>
                  <a:srgbClr val="FF0000"/>
                </a:solidFill>
              </a:rPr>
              <a:t>    </a:t>
            </a:r>
            <a:endParaRPr lang="en-US" altLang="zh-CN" sz="3600" dirty="0">
              <a:solidFill>
                <a:srgbClr val="FF0000"/>
              </a:solidFill>
            </a:endParaRPr>
          </a:p>
        </p:txBody>
      </p:sp>
      <p:pic>
        <p:nvPicPr>
          <p:cNvPr id="218116" name="Picture 4" descr="透明章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19250" cy="15573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2787</TotalTime>
  <Words>198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Radial</vt:lpstr>
      <vt:lpstr>PowerPoint Presentation</vt:lpstr>
      <vt:lpstr>PowerPoint Presentation</vt:lpstr>
      <vt:lpstr>Combating neglected tropical diseases</vt:lpstr>
      <vt:lpstr>Research interests</vt:lpstr>
      <vt:lpstr>Research interests</vt:lpstr>
      <vt:lpstr>Research interests</vt:lpstr>
      <vt:lpstr>Research interests</vt:lpstr>
      <vt:lpstr>Research interests</vt:lpstr>
      <vt:lpstr>Current positions</vt:lpstr>
      <vt:lpstr>Current positions</vt:lpstr>
      <vt:lpstr>Current positions</vt:lpstr>
      <vt:lpstr>Peer-reviewed articles</vt:lpstr>
      <vt:lpstr>PowerPoint Presentation</vt:lpstr>
      <vt:lpstr>PowerPoint Presentation</vt:lpstr>
    </vt:vector>
  </TitlesOfParts>
  <Company>JIPD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医学文献检索</dc:title>
  <dc:creator>Yangkun</dc:creator>
  <cp:lastModifiedBy>Anchal Singh</cp:lastModifiedBy>
  <cp:revision>108</cp:revision>
  <dcterms:created xsi:type="dcterms:W3CDTF">2005-11-28T03:01:53Z</dcterms:created>
  <dcterms:modified xsi:type="dcterms:W3CDTF">2014-11-20T06:08:02Z</dcterms:modified>
</cp:coreProperties>
</file>