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45" r:id="rId2"/>
    <p:sldId id="346" r:id="rId3"/>
    <p:sldId id="256" r:id="rId4"/>
    <p:sldId id="257" r:id="rId5"/>
    <p:sldId id="341" r:id="rId6"/>
    <p:sldId id="260" r:id="rId7"/>
    <p:sldId id="333" r:id="rId8"/>
    <p:sldId id="334" r:id="rId9"/>
    <p:sldId id="335" r:id="rId10"/>
    <p:sldId id="342" r:id="rId11"/>
    <p:sldId id="347" r:id="rId12"/>
    <p:sldId id="348" r:id="rId13"/>
    <p:sldId id="34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4855" y="1371600"/>
            <a:ext cx="8077200" cy="3785652"/>
          </a:xfrm>
          <a:prstGeom prst="rect">
            <a:avLst/>
          </a:prstGeom>
        </p:spPr>
        <p:txBody>
          <a:bodyPr wrap="square">
            <a:spAutoFit/>
          </a:bodyPr>
          <a:lstStyle/>
          <a:p>
            <a:r>
              <a:rPr lang="en-IN" sz="2400" b="1" dirty="0"/>
              <a:t>Activation of the EGF receptor </a:t>
            </a:r>
            <a:r>
              <a:rPr lang="en-IN" sz="2400" b="1" dirty="0" err="1"/>
              <a:t>signaling</a:t>
            </a:r>
            <a:r>
              <a:rPr lang="en-IN" sz="2400" b="1" dirty="0"/>
              <a:t> pathway in human airway epithelial cells exposed to </a:t>
            </a:r>
            <a:r>
              <a:rPr lang="en-IN" sz="2400" b="1" dirty="0" smtClean="0"/>
              <a:t>metals</a:t>
            </a:r>
          </a:p>
          <a:p>
            <a:r>
              <a:rPr lang="en-US" sz="2400" dirty="0" err="1"/>
              <a:t>Weidong</a:t>
            </a:r>
            <a:r>
              <a:rPr lang="en-US" sz="2400" dirty="0"/>
              <a:t> Wu, Lee M. Graves, </a:t>
            </a:r>
            <a:r>
              <a:rPr lang="en-US" sz="2400" dirty="0" err="1"/>
              <a:t>Ilona</a:t>
            </a:r>
            <a:r>
              <a:rPr lang="en-US" sz="2400" dirty="0"/>
              <a:t> Jaspers, Robert B. Devlin, William Reed, James M. </a:t>
            </a:r>
            <a:r>
              <a:rPr lang="en-US" sz="2400" dirty="0" err="1" smtClean="0"/>
              <a:t>Samet</a:t>
            </a:r>
            <a:endParaRPr lang="en-US" sz="2400" dirty="0" smtClean="0"/>
          </a:p>
          <a:p>
            <a:endParaRPr lang="en-US" sz="2400" dirty="0"/>
          </a:p>
          <a:p>
            <a:r>
              <a:rPr lang="en-IN" sz="2400" b="1" dirty="0"/>
              <a:t>Modulation of TLR </a:t>
            </a:r>
            <a:r>
              <a:rPr lang="en-IN" sz="2400" b="1" dirty="0" err="1"/>
              <a:t>Signaling</a:t>
            </a:r>
            <a:r>
              <a:rPr lang="en-IN" sz="2400" b="1" dirty="0"/>
              <a:t> by Multiple MyD88-Interacting Partners Including </a:t>
            </a:r>
            <a:r>
              <a:rPr lang="en-IN" sz="2400" b="1" dirty="0" err="1"/>
              <a:t>Leucine</a:t>
            </a:r>
            <a:r>
              <a:rPr lang="en-IN" sz="2400" b="1" dirty="0"/>
              <a:t>-Rich Repeat </a:t>
            </a:r>
            <a:r>
              <a:rPr lang="en-IN" sz="2400" b="1" dirty="0" err="1"/>
              <a:t>Fli</a:t>
            </a:r>
            <a:r>
              <a:rPr lang="en-IN" sz="2400" b="1" dirty="0"/>
              <a:t>-I-Interacting </a:t>
            </a:r>
            <a:r>
              <a:rPr lang="en-IN" sz="2400" b="1" dirty="0" smtClean="0"/>
              <a:t>Proteins</a:t>
            </a:r>
          </a:p>
          <a:p>
            <a:r>
              <a:rPr lang="en-US" sz="2400" dirty="0" err="1"/>
              <a:t>Penggao</a:t>
            </a:r>
            <a:r>
              <a:rPr lang="en-US" sz="2400" dirty="0"/>
              <a:t> Dai </a:t>
            </a:r>
            <a:r>
              <a:rPr lang="en-US" sz="2400" dirty="0" smtClean="0"/>
              <a:t>, </a:t>
            </a:r>
            <a:r>
              <a:rPr lang="en-US" sz="2400" dirty="0"/>
              <a:t>Sun Yong </a:t>
            </a:r>
            <a:r>
              <a:rPr lang="en-US" sz="2400" dirty="0" err="1" smtClean="0"/>
              <a:t>Jeong</a:t>
            </a:r>
            <a:r>
              <a:rPr lang="en-US" sz="2400" dirty="0" smtClean="0"/>
              <a:t>, </a:t>
            </a:r>
            <a:r>
              <a:rPr lang="en-US" sz="2400" dirty="0" err="1"/>
              <a:t>Yanbao</a:t>
            </a:r>
            <a:r>
              <a:rPr lang="en-US" sz="2400" dirty="0"/>
              <a:t> </a:t>
            </a:r>
            <a:r>
              <a:rPr lang="en-US" sz="2400" dirty="0" smtClean="0"/>
              <a:t>Yu, </a:t>
            </a:r>
            <a:r>
              <a:rPr lang="en-US" sz="2400" dirty="0" err="1"/>
              <a:t>Taohua</a:t>
            </a:r>
            <a:r>
              <a:rPr lang="en-US" sz="2400" dirty="0"/>
              <a:t> </a:t>
            </a:r>
            <a:r>
              <a:rPr lang="en-US" sz="2400" dirty="0" err="1" smtClean="0"/>
              <a:t>Leng</a:t>
            </a:r>
            <a:r>
              <a:rPr lang="en-US" sz="2400" dirty="0" smtClean="0"/>
              <a:t>, </a:t>
            </a:r>
            <a:r>
              <a:rPr lang="en-US" sz="2400" dirty="0" err="1"/>
              <a:t>Weidong</a:t>
            </a:r>
            <a:r>
              <a:rPr lang="en-US" sz="2400" dirty="0"/>
              <a:t> </a:t>
            </a:r>
            <a:r>
              <a:rPr lang="en-US" sz="2400" dirty="0" smtClean="0"/>
              <a:t>Wu, </a:t>
            </a:r>
            <a:r>
              <a:rPr lang="en-US" sz="2400" dirty="0"/>
              <a:t>Ling </a:t>
            </a:r>
            <a:r>
              <a:rPr lang="en-US" sz="2400" dirty="0" smtClean="0"/>
              <a:t>Xie and </a:t>
            </a:r>
            <a:r>
              <a:rPr lang="en-US" sz="2400" dirty="0"/>
              <a:t>Xian </a:t>
            </a:r>
            <a:r>
              <a:rPr lang="en-US" sz="2400" dirty="0" smtClean="0"/>
              <a:t>Chen.</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2608535"/>
          </a:xfrm>
          <a:prstGeom prst="rect">
            <a:avLst/>
          </a:prstGeom>
        </p:spPr>
        <p:txBody>
          <a:bodyPr wrap="square">
            <a:spAutoFit/>
          </a:bodyPr>
          <a:lstStyle/>
          <a:p>
            <a:pPr>
              <a:lnSpc>
                <a:spcPct val="150000"/>
              </a:lnSpc>
            </a:pPr>
            <a:r>
              <a:rPr lang="en-IN" sz="2800" b="1" dirty="0" err="1"/>
              <a:t>Weidong</a:t>
            </a:r>
            <a:r>
              <a:rPr lang="en-IN" sz="2800" b="1" dirty="0"/>
              <a:t> Wu</a:t>
            </a:r>
          </a:p>
          <a:p>
            <a:pPr>
              <a:lnSpc>
                <a:spcPct val="150000"/>
              </a:lnSpc>
            </a:pPr>
            <a:r>
              <a:rPr lang="en-IN" sz="2800" b="1" dirty="0"/>
              <a:t>Department of </a:t>
            </a:r>
            <a:r>
              <a:rPr lang="en-IN" sz="2800" b="1" dirty="0" err="1"/>
              <a:t>Pediatrics</a:t>
            </a:r>
            <a:endParaRPr lang="en-IN" sz="2800" b="1" dirty="0"/>
          </a:p>
          <a:p>
            <a:pPr>
              <a:lnSpc>
                <a:spcPct val="150000"/>
              </a:lnSpc>
            </a:pPr>
            <a:r>
              <a:rPr lang="en-IN" sz="2800" b="1" dirty="0"/>
              <a:t>University of North Carolina</a:t>
            </a:r>
          </a:p>
          <a:p>
            <a:pPr>
              <a:lnSpc>
                <a:spcPct val="150000"/>
              </a:lnSpc>
            </a:pPr>
            <a:r>
              <a:rPr lang="en-IN" sz="2800" b="1" dirty="0"/>
              <a:t>USA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169551"/>
          </a:xfrm>
          <a:prstGeom prst="rect">
            <a:avLst/>
          </a:prstGeom>
        </p:spPr>
        <p:txBody>
          <a:bodyPr wrap="square">
            <a:spAutoFit/>
          </a:bodyPr>
          <a:lstStyle/>
          <a:p>
            <a:pPr marL="342900" indent="-342900" algn="just">
              <a:buFont typeface="Arial" pitchFamily="34" charset="0"/>
              <a:buChar char="•"/>
            </a:pPr>
            <a:r>
              <a:rPr lang="en-IN" sz="2400" dirty="0" err="1"/>
              <a:t>Weidong</a:t>
            </a:r>
            <a:r>
              <a:rPr lang="en-IN" sz="2400" dirty="0"/>
              <a:t> Wu is a </a:t>
            </a:r>
            <a:r>
              <a:rPr lang="en-IN" sz="2400" dirty="0" err="1"/>
              <a:t>Phd</a:t>
            </a:r>
            <a:r>
              <a:rPr lang="en-IN" sz="2400" dirty="0"/>
              <a:t> holder and working as a professor of  </a:t>
            </a:r>
            <a:r>
              <a:rPr lang="en-IN" sz="2400" dirty="0" err="1"/>
              <a:t>Pediatrics</a:t>
            </a:r>
            <a:r>
              <a:rPr lang="en-IN" sz="2400" dirty="0"/>
              <a:t> Department in University of North Carolina</a:t>
            </a:r>
            <a:r>
              <a:rPr lang="en-IN" sz="2400" dirty="0" smtClean="0"/>
              <a:t>.</a:t>
            </a:r>
          </a:p>
          <a:p>
            <a:pPr marL="342900" indent="-342900" algn="just">
              <a:buFont typeface="Arial" pitchFamily="34" charset="0"/>
              <a:buChar char="•"/>
            </a:pP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461665"/>
          </a:xfrm>
          <a:prstGeom prst="rect">
            <a:avLst/>
          </a:prstGeom>
        </p:spPr>
        <p:txBody>
          <a:bodyPr wrap="square">
            <a:spAutoFit/>
          </a:bodyPr>
          <a:lstStyle/>
          <a:p>
            <a:pPr marL="342900" indent="-342900" algn="just">
              <a:buFont typeface="Arial" pitchFamily="34" charset="0"/>
              <a:buChar char="•"/>
            </a:pPr>
            <a:r>
              <a:rPr lang="en-IN" sz="2400" dirty="0" err="1"/>
              <a:t>Weidong</a:t>
            </a:r>
            <a:r>
              <a:rPr lang="en-IN" sz="2400" dirty="0"/>
              <a:t> Wu research interest include Biostatistics.</a:t>
            </a:r>
            <a:r>
              <a:rPr lang="en-US"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15310" y="2086305"/>
            <a:ext cx="8371490" cy="4862870"/>
          </a:xfrm>
          <a:prstGeom prst="rect">
            <a:avLst/>
          </a:prstGeom>
        </p:spPr>
        <p:txBody>
          <a:bodyPr wrap="square">
            <a:spAutoFit/>
          </a:bodyPr>
          <a:lstStyle/>
          <a:p>
            <a:r>
              <a:rPr lang="en-IN" sz="2400" b="1" dirty="0" err="1"/>
              <a:t>Src</a:t>
            </a:r>
            <a:r>
              <a:rPr lang="en-IN" sz="2400" b="1" dirty="0"/>
              <a:t>-dependent Phosphorylation of the Epidermal Growth Factor Receptor on Tyrosine 845 Is Required for Zinc-induced </a:t>
            </a:r>
            <a:r>
              <a:rPr lang="en-IN" sz="2400" b="1" dirty="0" err="1"/>
              <a:t>Ras</a:t>
            </a:r>
            <a:r>
              <a:rPr lang="en-IN" sz="2400" b="1" dirty="0"/>
              <a:t> </a:t>
            </a:r>
            <a:r>
              <a:rPr lang="en-IN" sz="2400" b="1" dirty="0" smtClean="0"/>
              <a:t>Activation</a:t>
            </a:r>
          </a:p>
          <a:p>
            <a:r>
              <a:rPr lang="en-US" sz="2400" dirty="0" err="1"/>
              <a:t>Weidong</a:t>
            </a:r>
            <a:r>
              <a:rPr lang="en-US" sz="2400" dirty="0"/>
              <a:t> </a:t>
            </a:r>
            <a:r>
              <a:rPr lang="en-US" sz="2400" dirty="0" smtClean="0"/>
              <a:t>Wu, </a:t>
            </a:r>
            <a:r>
              <a:rPr lang="en-US" sz="2400" dirty="0"/>
              <a:t>Lee M. </a:t>
            </a:r>
            <a:r>
              <a:rPr lang="en-US" sz="2400" dirty="0" smtClean="0"/>
              <a:t>Graves, </a:t>
            </a:r>
            <a:r>
              <a:rPr lang="en-US" sz="2400" dirty="0"/>
              <a:t>Gordon N. </a:t>
            </a:r>
            <a:r>
              <a:rPr lang="en-US" sz="2400" dirty="0" smtClean="0"/>
              <a:t>Gill, </a:t>
            </a:r>
            <a:r>
              <a:rPr lang="en-US" sz="2400" dirty="0"/>
              <a:t>Sarah J. </a:t>
            </a:r>
            <a:r>
              <a:rPr lang="en-US" sz="2400" dirty="0" smtClean="0"/>
              <a:t>Parsons and </a:t>
            </a:r>
            <a:r>
              <a:rPr lang="en-US" sz="2400" dirty="0"/>
              <a:t>James M. </a:t>
            </a:r>
            <a:r>
              <a:rPr lang="en-US" sz="2400" dirty="0" err="1" smtClean="0"/>
              <a:t>Samet</a:t>
            </a:r>
            <a:r>
              <a:rPr lang="en-US" sz="2400" dirty="0" smtClean="0"/>
              <a:t>.</a:t>
            </a:r>
          </a:p>
          <a:p>
            <a:endParaRPr lang="en-US" sz="2400" b="1" dirty="0"/>
          </a:p>
          <a:p>
            <a:r>
              <a:rPr lang="en-IN" sz="2400" b="1" dirty="0"/>
              <a:t>Tyrosine Phosphatases as Targets in Metal-Induced </a:t>
            </a:r>
            <a:r>
              <a:rPr lang="en-IN" sz="2400" b="1" dirty="0" err="1"/>
              <a:t>Signaling</a:t>
            </a:r>
            <a:r>
              <a:rPr lang="en-IN" sz="2400" b="1" dirty="0"/>
              <a:t> in Human Airway Epithelial Cells</a:t>
            </a:r>
          </a:p>
          <a:p>
            <a:r>
              <a:rPr lang="en-IN" sz="2400" dirty="0" smtClean="0"/>
              <a:t>James </a:t>
            </a:r>
            <a:r>
              <a:rPr lang="en-IN" sz="2400" dirty="0"/>
              <a:t>M. </a:t>
            </a:r>
            <a:r>
              <a:rPr lang="en-IN" sz="2400" dirty="0" err="1"/>
              <a:t>Samet</a:t>
            </a:r>
            <a:r>
              <a:rPr lang="en-IN" sz="2400" dirty="0"/>
              <a:t>, Robert </a:t>
            </a:r>
            <a:r>
              <a:rPr lang="en-IN" sz="2400" dirty="0" err="1"/>
              <a:t>Silbajoris</a:t>
            </a:r>
            <a:r>
              <a:rPr lang="en-IN" sz="2400" dirty="0"/>
              <a:t>, </a:t>
            </a:r>
            <a:r>
              <a:rPr lang="en-IN" sz="2400" dirty="0" err="1"/>
              <a:t>Weidong</a:t>
            </a:r>
            <a:r>
              <a:rPr lang="en-IN" sz="2400" dirty="0"/>
              <a:t> Wu, and Lee M. Graves</a:t>
            </a:r>
            <a:r>
              <a:rPr lang="en-IN" sz="2400" dirty="0"/>
              <a:t/>
            </a:r>
            <a:br>
              <a:rPr lang="en-IN" sz="2400" dirty="0"/>
            </a:br>
            <a:r>
              <a:rPr lang="en-IN" sz="2400" dirty="0"/>
              <a:t/>
            </a:r>
            <a:br>
              <a:rPr lang="en-IN" sz="2400" dirty="0"/>
            </a:br>
            <a:r>
              <a:rPr lang="en-IN" sz="2400" dirty="0"/>
              <a:t/>
            </a:r>
            <a:br>
              <a:rPr lang="en-IN" sz="2400" dirty="0"/>
            </a:br>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7800"/>
            <a:ext cx="7772400" cy="4154984"/>
          </a:xfrm>
          <a:prstGeom prst="rect">
            <a:avLst/>
          </a:prstGeom>
        </p:spPr>
        <p:txBody>
          <a:bodyPr wrap="square">
            <a:spAutoFit/>
          </a:bodyPr>
          <a:lstStyle/>
          <a:p>
            <a:r>
              <a:rPr lang="en-IN" sz="2400" b="1" dirty="0"/>
              <a:t>Zinc-induced PTEN Protein Degradation through the Proteasome Pathway in Human Airway Epithelial </a:t>
            </a:r>
            <a:r>
              <a:rPr lang="en-IN" sz="2400" b="1" dirty="0" smtClean="0"/>
              <a:t>Cells</a:t>
            </a:r>
          </a:p>
          <a:p>
            <a:r>
              <a:rPr lang="en-US" sz="2400" dirty="0" err="1"/>
              <a:t>Weidong</a:t>
            </a:r>
            <a:r>
              <a:rPr lang="en-US" sz="2400" dirty="0"/>
              <a:t> </a:t>
            </a:r>
            <a:r>
              <a:rPr lang="en-US" sz="2400" dirty="0" smtClean="0"/>
              <a:t>Wu, </a:t>
            </a:r>
            <a:r>
              <a:rPr lang="en-US" sz="2400" dirty="0" err="1"/>
              <a:t>Xinchao</a:t>
            </a:r>
            <a:r>
              <a:rPr lang="en-US" sz="2400" dirty="0"/>
              <a:t> </a:t>
            </a:r>
            <a:r>
              <a:rPr lang="en-US" sz="2400" dirty="0" smtClean="0"/>
              <a:t>Wang, </a:t>
            </a:r>
            <a:r>
              <a:rPr lang="en-US" sz="2400" dirty="0" err="1"/>
              <a:t>Wenli</a:t>
            </a:r>
            <a:r>
              <a:rPr lang="en-US" sz="2400" dirty="0"/>
              <a:t> </a:t>
            </a:r>
            <a:r>
              <a:rPr lang="en-US" sz="2400" dirty="0" smtClean="0"/>
              <a:t>Zhang, </a:t>
            </a:r>
            <a:r>
              <a:rPr lang="en-US" sz="2400" dirty="0"/>
              <a:t>William </a:t>
            </a:r>
            <a:r>
              <a:rPr lang="en-US" sz="2400" dirty="0" smtClean="0"/>
              <a:t>Reed, </a:t>
            </a:r>
            <a:r>
              <a:rPr lang="en-US" sz="2400" dirty="0"/>
              <a:t>James M. </a:t>
            </a:r>
            <a:r>
              <a:rPr lang="en-US" sz="2400" dirty="0" err="1" smtClean="0"/>
              <a:t>Samet</a:t>
            </a:r>
            <a:r>
              <a:rPr lang="en-US" sz="2400" dirty="0" smtClean="0"/>
              <a:t>, </a:t>
            </a:r>
            <a:r>
              <a:rPr lang="en-US" sz="2400" dirty="0"/>
              <a:t>Young E. </a:t>
            </a:r>
            <a:r>
              <a:rPr lang="en-US" sz="2400" dirty="0" err="1" smtClean="0"/>
              <a:t>Whang</a:t>
            </a:r>
            <a:r>
              <a:rPr lang="en-US" sz="2400" dirty="0"/>
              <a:t> </a:t>
            </a:r>
            <a:r>
              <a:rPr lang="en-US" sz="2400" dirty="0" smtClean="0"/>
              <a:t>and </a:t>
            </a:r>
            <a:r>
              <a:rPr lang="en-US" sz="2400" dirty="0"/>
              <a:t>Andrew J. </a:t>
            </a:r>
            <a:r>
              <a:rPr lang="en-US" sz="2400" dirty="0" err="1" smtClean="0"/>
              <a:t>Ghio</a:t>
            </a:r>
            <a:r>
              <a:rPr lang="en-US" sz="2400" dirty="0" smtClean="0"/>
              <a:t>.</a:t>
            </a:r>
            <a:endParaRPr lang="en-US" sz="2400" dirty="0" smtClean="0"/>
          </a:p>
          <a:p>
            <a:endParaRPr lang="en-US" sz="2400" dirty="0"/>
          </a:p>
          <a:p>
            <a:r>
              <a:rPr lang="en-IN" sz="2400" b="1" dirty="0"/>
              <a:t>Mechanisms of Zn2+-induced signal initiation through the epidermal growth factor </a:t>
            </a:r>
            <a:r>
              <a:rPr lang="en-IN" sz="2400" b="1" dirty="0" smtClean="0"/>
              <a:t>receptor</a:t>
            </a:r>
            <a:r>
              <a:rPr lang="en-US" sz="2400" b="1" dirty="0" smtClean="0"/>
              <a:t>.</a:t>
            </a:r>
          </a:p>
          <a:p>
            <a:r>
              <a:rPr lang="en-US" sz="2400" dirty="0"/>
              <a:t>James M </a:t>
            </a:r>
            <a:r>
              <a:rPr lang="en-US" sz="2400" dirty="0" err="1" smtClean="0"/>
              <a:t>Samet</a:t>
            </a:r>
            <a:r>
              <a:rPr lang="en-US" sz="2400" dirty="0" smtClean="0"/>
              <a:t>, Brian </a:t>
            </a:r>
            <a:r>
              <a:rPr lang="en-US" sz="2400" dirty="0"/>
              <a:t>J </a:t>
            </a:r>
            <a:r>
              <a:rPr lang="en-US" sz="2400" dirty="0" smtClean="0"/>
              <a:t>Dewar, </a:t>
            </a:r>
            <a:r>
              <a:rPr lang="en-US" sz="2400" dirty="0" err="1"/>
              <a:t>Weidong</a:t>
            </a:r>
            <a:r>
              <a:rPr lang="en-US" sz="2400" dirty="0"/>
              <a:t> </a:t>
            </a:r>
            <a:r>
              <a:rPr lang="en-US" sz="2400" dirty="0" smtClean="0"/>
              <a:t>Wu, </a:t>
            </a:r>
            <a:r>
              <a:rPr lang="en-US" sz="2400" dirty="0"/>
              <a:t>Lee M </a:t>
            </a:r>
            <a:r>
              <a:rPr lang="en-US" sz="2400" dirty="0" err="1" smtClean="0"/>
              <a:t>Gravesc</a:t>
            </a:r>
            <a:r>
              <a:rPr lang="en-US" sz="2400" dirty="0"/>
              <a:t>.</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154984"/>
          </a:xfrm>
          <a:prstGeom prst="rect">
            <a:avLst/>
          </a:prstGeom>
          <a:noFill/>
        </p:spPr>
        <p:txBody>
          <a:bodyPr wrap="square" rtlCol="0">
            <a:spAutoFit/>
          </a:bodyPr>
          <a:lstStyle/>
          <a:p>
            <a:r>
              <a:rPr lang="en-IN" sz="2400" b="1" dirty="0"/>
              <a:t>ACTIVATION OF EGF RECEPTORS MEDIATES PULMONARY VASOCONSTRICTION INDUCED BY RESIDUAL OIL FLY </a:t>
            </a:r>
            <a:r>
              <a:rPr lang="en-IN" sz="2400" b="1" dirty="0" smtClean="0"/>
              <a:t>ASH</a:t>
            </a:r>
          </a:p>
          <a:p>
            <a:r>
              <a:rPr lang="en-US" sz="2400" dirty="0" err="1"/>
              <a:t>Yuh</a:t>
            </a:r>
            <a:r>
              <a:rPr lang="en-US" sz="2400" dirty="0"/>
              <a:t>-Chin T. </a:t>
            </a:r>
            <a:r>
              <a:rPr lang="en-US" sz="2400" dirty="0" smtClean="0"/>
              <a:t>Huang, </a:t>
            </a:r>
            <a:r>
              <a:rPr lang="en-US" sz="2400" dirty="0" err="1"/>
              <a:t>Weidong</a:t>
            </a:r>
            <a:r>
              <a:rPr lang="en-US" sz="2400" dirty="0"/>
              <a:t> </a:t>
            </a:r>
            <a:r>
              <a:rPr lang="en-US" sz="2400" dirty="0" smtClean="0"/>
              <a:t>Wu, </a:t>
            </a:r>
            <a:r>
              <a:rPr lang="en-US" sz="2400" dirty="0"/>
              <a:t>Andrew J. </a:t>
            </a:r>
            <a:r>
              <a:rPr lang="en-US" sz="2400" dirty="0" err="1" smtClean="0"/>
              <a:t>Ghio</a:t>
            </a:r>
            <a:r>
              <a:rPr lang="en-US" sz="2400" dirty="0" smtClean="0"/>
              <a:t>, </a:t>
            </a:r>
            <a:r>
              <a:rPr lang="en-US" sz="2400" dirty="0"/>
              <a:t>Jacqueline D. </a:t>
            </a:r>
            <a:r>
              <a:rPr lang="en-US" sz="2400" dirty="0" smtClean="0"/>
              <a:t>Carter, </a:t>
            </a:r>
            <a:r>
              <a:rPr lang="en-US" sz="2400" dirty="0"/>
              <a:t>Robert </a:t>
            </a:r>
            <a:r>
              <a:rPr lang="en-US" sz="2400" dirty="0" err="1" smtClean="0"/>
              <a:t>Silbajoris</a:t>
            </a:r>
            <a:r>
              <a:rPr lang="en-US" sz="2400" dirty="0" smtClean="0"/>
              <a:t>, </a:t>
            </a:r>
            <a:r>
              <a:rPr lang="en-US" sz="2400" dirty="0"/>
              <a:t>Robert B. </a:t>
            </a:r>
            <a:r>
              <a:rPr lang="en-US" sz="2400" dirty="0" smtClean="0"/>
              <a:t>Devlin </a:t>
            </a:r>
            <a:r>
              <a:rPr lang="en-US" sz="2400" dirty="0"/>
              <a:t>&amp; James M. </a:t>
            </a:r>
            <a:r>
              <a:rPr lang="en-US" sz="2400" dirty="0" err="1" smtClean="0"/>
              <a:t>Samet</a:t>
            </a:r>
            <a:r>
              <a:rPr lang="en-US" sz="2400" dirty="0" smtClean="0"/>
              <a:t>.</a:t>
            </a:r>
            <a:endParaRPr lang="en-US" sz="2400" dirty="0"/>
          </a:p>
          <a:p>
            <a:endParaRPr lang="en-US" sz="2400" dirty="0"/>
          </a:p>
          <a:p>
            <a:r>
              <a:rPr lang="en-IN" sz="2400" b="1" dirty="0"/>
              <a:t>In vivo γ-</a:t>
            </a:r>
            <a:r>
              <a:rPr lang="en-IN" sz="2400" b="1" dirty="0" err="1"/>
              <a:t>tocopherol</a:t>
            </a:r>
            <a:r>
              <a:rPr lang="en-IN" sz="2400" b="1" dirty="0"/>
              <a:t> supplementation decreases systemic oxidative stress and cytokine responses of human monocytes in normal and asthmatic </a:t>
            </a:r>
            <a:r>
              <a:rPr lang="en-IN" sz="2400" b="1" dirty="0" smtClean="0"/>
              <a:t>subjects</a:t>
            </a:r>
          </a:p>
          <a:p>
            <a:r>
              <a:rPr lang="en-US" sz="2400" dirty="0"/>
              <a:t>Jessica </a:t>
            </a:r>
            <a:r>
              <a:rPr lang="en-US" sz="2400" dirty="0" smtClean="0"/>
              <a:t>Wiser , </a:t>
            </a:r>
            <a:r>
              <a:rPr lang="en-US" sz="2400" dirty="0"/>
              <a:t>Neil E. </a:t>
            </a:r>
            <a:r>
              <a:rPr lang="en-US" sz="2400" dirty="0" smtClean="0"/>
              <a:t>Alexis, </a:t>
            </a:r>
            <a:r>
              <a:rPr lang="en-US" sz="2400" dirty="0"/>
              <a:t>Qing </a:t>
            </a:r>
            <a:r>
              <a:rPr lang="en-US" sz="2400" dirty="0" smtClean="0"/>
              <a:t>Jiang, </a:t>
            </a:r>
            <a:r>
              <a:rPr lang="en-US" sz="2400" dirty="0" err="1"/>
              <a:t>Weidong</a:t>
            </a:r>
            <a:r>
              <a:rPr lang="en-US" sz="2400" dirty="0"/>
              <a:t> </a:t>
            </a:r>
            <a:r>
              <a:rPr lang="en-US" sz="2400" dirty="0" smtClean="0"/>
              <a:t>Wu, </a:t>
            </a:r>
            <a:r>
              <a:rPr lang="en-US" sz="2400" dirty="0"/>
              <a:t>Carole </a:t>
            </a:r>
            <a:r>
              <a:rPr lang="en-US" sz="2400" dirty="0" smtClean="0"/>
              <a:t>Robinette, </a:t>
            </a:r>
            <a:r>
              <a:rPr lang="en-US" sz="2400" dirty="0"/>
              <a:t>Robert </a:t>
            </a:r>
            <a:r>
              <a:rPr lang="en-US" sz="2400" dirty="0" err="1" smtClean="0"/>
              <a:t>Roubey</a:t>
            </a:r>
            <a:r>
              <a:rPr lang="en-US" sz="2400" dirty="0" smtClean="0"/>
              <a:t>, </a:t>
            </a:r>
            <a:r>
              <a:rPr lang="en-US" sz="2400" dirty="0"/>
              <a:t>David B. </a:t>
            </a:r>
            <a:r>
              <a:rPr lang="en-US" sz="2400" dirty="0" err="1" smtClean="0"/>
              <a:t>Peden</a:t>
            </a:r>
            <a:r>
              <a:rPr lang="en-US" sz="2400" dirty="0" smtClean="0"/>
              <a:t>.</a:t>
            </a:r>
            <a:endParaRPr lang="en-US" sz="2400" dirty="0"/>
          </a:p>
          <a:p>
            <a:endParaRPr lang="en-US" sz="2400" dirty="0"/>
          </a:p>
        </p:txBody>
      </p:sp>
      <p:sp>
        <p:nvSpPr>
          <p:cNvPr id="7" name="TextBox 6"/>
          <p:cNvSpPr txBox="1"/>
          <p:nvPr/>
        </p:nvSpPr>
        <p:spPr>
          <a:xfrm>
            <a:off x="3581400" y="4373104"/>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066800"/>
            <a:ext cx="7239000" cy="6186309"/>
          </a:xfrm>
          <a:prstGeom prst="rect">
            <a:avLst/>
          </a:prstGeom>
          <a:noFill/>
        </p:spPr>
        <p:txBody>
          <a:bodyPr wrap="square" rtlCol="0">
            <a:spAutoFit/>
          </a:bodyPr>
          <a:lstStyle/>
          <a:p>
            <a:r>
              <a:rPr lang="en-US" sz="2400" b="1" dirty="0"/>
              <a:t> </a:t>
            </a:r>
            <a:endParaRPr lang="en-IN" sz="2400" b="1" dirty="0"/>
          </a:p>
          <a:p>
            <a:r>
              <a:rPr lang="en-IN" sz="2400" b="1" dirty="0"/>
              <a:t>Phosphorylation of p65 Is Required for Zinc Oxide Nanoparticle–Induced Interleukin 8 Expression in Human Bronchial Epithelial </a:t>
            </a:r>
            <a:r>
              <a:rPr lang="en-IN" sz="2400" b="1" dirty="0" smtClean="0"/>
              <a:t>Cells</a:t>
            </a:r>
          </a:p>
          <a:p>
            <a:r>
              <a:rPr lang="en-IN" sz="2400" dirty="0" err="1"/>
              <a:t>Weidong</a:t>
            </a:r>
            <a:r>
              <a:rPr lang="en-IN" sz="2400" dirty="0"/>
              <a:t> Wu, James M. </a:t>
            </a:r>
            <a:r>
              <a:rPr lang="en-IN" sz="2400" dirty="0" err="1"/>
              <a:t>Samet</a:t>
            </a:r>
            <a:r>
              <a:rPr lang="en-IN" sz="2400" dirty="0"/>
              <a:t>, David B. </a:t>
            </a:r>
            <a:r>
              <a:rPr lang="en-IN" sz="2400" dirty="0" err="1"/>
              <a:t>Peden</a:t>
            </a:r>
            <a:r>
              <a:rPr lang="en-IN" sz="2400" dirty="0"/>
              <a:t> and Philip A. </a:t>
            </a:r>
            <a:r>
              <a:rPr lang="en-IN" sz="2400" dirty="0" smtClean="0"/>
              <a:t>Bromberg.</a:t>
            </a:r>
            <a:endParaRPr lang="en-US" sz="2400" dirty="0" smtClean="0"/>
          </a:p>
          <a:p>
            <a:endParaRPr lang="en-US" sz="2400" dirty="0"/>
          </a:p>
          <a:p>
            <a:r>
              <a:rPr lang="en-IN" sz="2400" b="1" dirty="0"/>
              <a:t>Heparin-Binding Epidermal Growth Factor Cleavage Mediates Zinc-Induced Epidermal Growth Factor Receptor Phosphorylation</a:t>
            </a:r>
          </a:p>
          <a:p>
            <a:r>
              <a:rPr lang="en-IN" sz="2400" dirty="0" err="1" smtClean="0"/>
              <a:t>Weidong</a:t>
            </a:r>
            <a:r>
              <a:rPr lang="en-IN" sz="2400" dirty="0" smtClean="0"/>
              <a:t> </a:t>
            </a:r>
            <a:r>
              <a:rPr lang="en-IN" sz="2400" dirty="0"/>
              <a:t>Wu, James M. </a:t>
            </a:r>
            <a:r>
              <a:rPr lang="en-IN" sz="2400" dirty="0" err="1"/>
              <a:t>Samet</a:t>
            </a:r>
            <a:r>
              <a:rPr lang="en-IN" sz="2400" dirty="0"/>
              <a:t>, Robert </a:t>
            </a:r>
            <a:r>
              <a:rPr lang="en-IN" sz="2400" dirty="0" err="1"/>
              <a:t>Silbajoris</a:t>
            </a:r>
            <a:r>
              <a:rPr lang="en-IN" sz="2400" dirty="0"/>
              <a:t>, Lisa A. Dailey, Dean Sheppard, Philip A. Bromberg, and Lee M. Graves</a:t>
            </a:r>
            <a:r>
              <a:rPr lang="en-IN" sz="2400" dirty="0"/>
              <a:t/>
            </a:r>
            <a:br>
              <a:rPr lang="en-IN" sz="2400" dirty="0"/>
            </a:br>
            <a:r>
              <a:rPr lang="en-IN" sz="2400" dirty="0"/>
              <a:t/>
            </a:r>
            <a:br>
              <a:rPr lang="en-IN" sz="2400" dirty="0"/>
            </a:br>
            <a:r>
              <a:rPr lang="en-IN" sz="2400" dirty="0"/>
              <a:t/>
            </a:r>
            <a:br>
              <a:rPr lang="en-IN" sz="2400" dirty="0"/>
            </a:br>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927</TotalTime>
  <Words>668</Words>
  <Application>Microsoft Office PowerPoint</Application>
  <PresentationFormat>On-screen Show (4:3)</PresentationFormat>
  <Paragraphs>61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76</cp:revision>
  <dcterms:created xsi:type="dcterms:W3CDTF">2014-10-01T07:08:05Z</dcterms:created>
  <dcterms:modified xsi:type="dcterms:W3CDTF">2015-12-04T08:13:19Z</dcterms:modified>
</cp:coreProperties>
</file>