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9" r:id="rId3"/>
    <p:sldId id="258" r:id="rId4"/>
    <p:sldId id="260" r:id="rId5"/>
    <p:sldId id="267" r:id="rId6"/>
    <p:sldId id="268" r:id="rId7"/>
    <p:sldId id="269" r:id="rId8"/>
    <p:sldId id="270" r:id="rId9"/>
    <p:sldId id="271" r:id="rId10"/>
    <p:sldId id="272" r:id="rId11"/>
    <p:sldId id="273" r:id="rId12"/>
    <p:sldId id="274" r:id="rId13"/>
    <p:sldId id="261" r:id="rId14"/>
    <p:sldId id="262" r:id="rId15"/>
    <p:sldId id="275" r:id="rId16"/>
    <p:sldId id="276" r:id="rId17"/>
    <p:sldId id="277" r:id="rId18"/>
    <p:sldId id="278" r:id="rId19"/>
    <p:sldId id="279" r:id="rId20"/>
    <p:sldId id="263" r:id="rId21"/>
    <p:sldId id="280" r:id="rId22"/>
    <p:sldId id="283" r:id="rId23"/>
    <p:sldId id="284" r:id="rId24"/>
    <p:sldId id="28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10/19/2015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10/19/2015</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10/19/2015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10/19/2015</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10/19/2015</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10/19/2015</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10/19/2015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ieem-conf.org/index.htm" TargetMode="External"/><Relationship Id="rId2" Type="http://schemas.openxmlformats.org/officeDocument/2006/relationships/hyperlink" Target="http://www.isssie.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sesr.org/Home.aspx" TargetMode="External"/><Relationship Id="rId2" Type="http://schemas.openxmlformats.org/officeDocument/2006/relationships/hyperlink" Target="http://thescienceone.com/icit/index.php"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2825" y="2742047"/>
            <a:ext cx="5562600" cy="461665"/>
          </a:xfrm>
          <a:prstGeom prst="rect">
            <a:avLst/>
          </a:prstGeom>
        </p:spPr>
        <p:txBody>
          <a:bodyPr wrap="square">
            <a:spAutoFit/>
          </a:bodyPr>
          <a:lstStyle/>
          <a:p>
            <a:r>
              <a:rPr lang="de-DE" sz="2400" b="1" dirty="0">
                <a:solidFill>
                  <a:srgbClr val="7030A0"/>
                </a:solidFill>
                <a:latin typeface="Times New Roman" pitchFamily="18" charset="0"/>
                <a:cs typeface="Times New Roman" pitchFamily="18" charset="0"/>
              </a:rPr>
              <a:t>Wen-Tsai Sung</a:t>
            </a:r>
            <a:endParaRPr lang="en-US" sz="2400" b="1" dirty="0">
              <a:solidFill>
                <a:srgbClr val="7030A0"/>
              </a:solidFill>
              <a:latin typeface="Times New Roman" pitchFamily="18" charset="0"/>
              <a:cs typeface="Times New Roman" pitchFamily="18" charset="0"/>
            </a:endParaRPr>
          </a:p>
        </p:txBody>
      </p:sp>
      <p:sp>
        <p:nvSpPr>
          <p:cNvPr id="6" name="Rectangle 5"/>
          <p:cNvSpPr/>
          <p:nvPr/>
        </p:nvSpPr>
        <p:spPr>
          <a:xfrm>
            <a:off x="3552825" y="3352800"/>
            <a:ext cx="5438775" cy="1015663"/>
          </a:xfrm>
          <a:prstGeom prst="rect">
            <a:avLst/>
          </a:prstGeom>
        </p:spPr>
        <p:txBody>
          <a:bodyPr wrap="square">
            <a:spAutoFit/>
          </a:bodyPr>
          <a:lstStyle/>
          <a:p>
            <a:r>
              <a:rPr lang="en-US" sz="2000" dirty="0">
                <a:solidFill>
                  <a:srgbClr val="7030A0"/>
                </a:solidFill>
                <a:latin typeface="Times New Roman" pitchFamily="18" charset="0"/>
                <a:cs typeface="Times New Roman" pitchFamily="18" charset="0"/>
              </a:rPr>
              <a:t>Professor </a:t>
            </a:r>
            <a:endParaRPr lang="en-US" sz="2000" dirty="0" smtClean="0">
              <a:solidFill>
                <a:srgbClr val="7030A0"/>
              </a:solidFill>
              <a:latin typeface="Times New Roman" pitchFamily="18" charset="0"/>
              <a:cs typeface="Times New Roman" pitchFamily="18" charset="0"/>
            </a:endParaRPr>
          </a:p>
          <a:p>
            <a:r>
              <a:rPr lang="en-US" sz="2000" dirty="0" smtClean="0">
                <a:solidFill>
                  <a:srgbClr val="7030A0"/>
                </a:solidFill>
                <a:latin typeface="Times New Roman" pitchFamily="18" charset="0"/>
                <a:cs typeface="Times New Roman" pitchFamily="18" charset="0"/>
              </a:rPr>
              <a:t>National </a:t>
            </a:r>
            <a:r>
              <a:rPr lang="en-US" sz="2000" dirty="0">
                <a:solidFill>
                  <a:srgbClr val="7030A0"/>
                </a:solidFill>
                <a:latin typeface="Times New Roman" pitchFamily="18" charset="0"/>
                <a:cs typeface="Times New Roman" pitchFamily="18" charset="0"/>
              </a:rPr>
              <a:t>Chin-Yi University of Technology </a:t>
            </a:r>
          </a:p>
          <a:p>
            <a:r>
              <a:rPr lang="en-US" sz="2000" dirty="0">
                <a:solidFill>
                  <a:srgbClr val="7030A0"/>
                </a:solidFill>
                <a:latin typeface="Times New Roman" pitchFamily="18" charset="0"/>
                <a:cs typeface="Times New Roman" pitchFamily="18" charset="0"/>
              </a:rPr>
              <a:t>Department of Electrical Engineering </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5999"/>
            <a:ext cx="2438400" cy="314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657599" y="152400"/>
            <a:ext cx="4755107" cy="1569660"/>
          </a:xfrm>
          <a:prstGeom prst="rect">
            <a:avLst/>
          </a:prstGeom>
        </p:spPr>
        <p:txBody>
          <a:bodyPr wrap="square">
            <a:spAutoFit/>
          </a:bodyPr>
          <a:lstStyle/>
          <a:p>
            <a:pPr algn="ctr"/>
            <a:r>
              <a:rPr lang="en-US" sz="3200" dirty="0">
                <a:solidFill>
                  <a:srgbClr val="185FA1"/>
                </a:solidFill>
                <a:latin typeface="Times New Roman"/>
              </a:rPr>
              <a:t>International Journal of Sensor Networks and Data Communications</a:t>
            </a:r>
            <a:endParaRPr lang="en-US" sz="3200" b="0" i="0" dirty="0">
              <a:solidFill>
                <a:srgbClr val="185FA1"/>
              </a:solidFill>
              <a:effectLst/>
              <a:latin typeface="Times New Roman"/>
            </a:endParaRPr>
          </a:p>
        </p:txBody>
      </p:sp>
      <p:pic>
        <p:nvPicPr>
          <p:cNvPr id="7" name="Picture 2" descr="OMICS Internat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79333"/>
            <a:ext cx="2857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469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96203"/>
            <a:ext cx="8458200" cy="5262979"/>
          </a:xfrm>
          <a:prstGeom prst="rect">
            <a:avLst/>
          </a:prstGeom>
        </p:spPr>
        <p:txBody>
          <a:bodyPr wrap="square">
            <a:spAutoFit/>
          </a:bodyPr>
          <a:lstStyle/>
          <a:p>
            <a:pPr>
              <a:lnSpc>
                <a:spcPct val="200000"/>
              </a:lnSpc>
            </a:pPr>
            <a:r>
              <a:rPr lang="en-US" sz="2400" b="1" dirty="0">
                <a:solidFill>
                  <a:srgbClr val="0070C0"/>
                </a:solidFill>
                <a:latin typeface="Times New Roman" pitchFamily="18" charset="0"/>
                <a:cs typeface="Times New Roman" pitchFamily="18" charset="0"/>
              </a:rPr>
              <a:t>General Committee Chairs</a:t>
            </a:r>
          </a:p>
          <a:p>
            <a:pPr lvl="0">
              <a:lnSpc>
                <a:spcPct val="200000"/>
              </a:lnSpc>
            </a:pPr>
            <a:r>
              <a:rPr lang="en-US" b="1" dirty="0">
                <a:latin typeface="Times New Roman" pitchFamily="18" charset="0"/>
                <a:cs typeface="Times New Roman" pitchFamily="18" charset="0"/>
              </a:rPr>
              <a:t>2014 International Symposium on Smart Sensors and Information Engineering (ISSSIE 2014) will be held on August 16-17, 2014 in Dalian, China. ISSSIE 2014 will be co-held with ICAICTE 2014 (2014 2nd International Conference on Advanced ICT for Education).</a:t>
            </a:r>
            <a:r>
              <a:rPr lang="en-US" dirty="0">
                <a:latin typeface="Times New Roman" pitchFamily="18" charset="0"/>
                <a:cs typeface="Times New Roman" pitchFamily="18" charset="0"/>
              </a:rPr>
              <a:t> </a:t>
            </a:r>
            <a:r>
              <a:rPr lang="en-US" u="sng" dirty="0">
                <a:latin typeface="Times New Roman" pitchFamily="18" charset="0"/>
                <a:cs typeface="Times New Roman" pitchFamily="18" charset="0"/>
                <a:hlinkClick r:id="rId2"/>
              </a:rPr>
              <a:t>http://www.isssie.org</a:t>
            </a:r>
            <a:r>
              <a:rPr lang="en-US" u="sng" dirty="0" smtClean="0">
                <a:latin typeface="Times New Roman" pitchFamily="18" charset="0"/>
                <a:cs typeface="Times New Roman" pitchFamily="18" charset="0"/>
                <a:hlinkClick r:id="rId2"/>
              </a:rPr>
              <a:t>/</a:t>
            </a:r>
            <a:endParaRPr lang="en-US" u="sng" dirty="0" smtClean="0">
              <a:latin typeface="Times New Roman" pitchFamily="18" charset="0"/>
              <a:cs typeface="Times New Roman" pitchFamily="18" charset="0"/>
            </a:endParaRPr>
          </a:p>
          <a:p>
            <a:pPr lvl="0">
              <a:lnSpc>
                <a:spcPct val="200000"/>
              </a:lnSpc>
            </a:pPr>
            <a:endParaRPr lang="en-US" dirty="0">
              <a:latin typeface="Times New Roman" pitchFamily="18" charset="0"/>
              <a:cs typeface="Times New Roman" pitchFamily="18" charset="0"/>
            </a:endParaRPr>
          </a:p>
          <a:p>
            <a:pPr lvl="0">
              <a:lnSpc>
                <a:spcPct val="200000"/>
              </a:lnSpc>
            </a:pPr>
            <a:r>
              <a:rPr lang="en-US" b="1" dirty="0">
                <a:latin typeface="Times New Roman" pitchFamily="18" charset="0"/>
                <a:cs typeface="Times New Roman" pitchFamily="18" charset="0"/>
              </a:rPr>
              <a:t>2014 International Conference on Industrial Engineering and Engineering Management (IEEM 2014) will be held on November 15-16, 2014, Guangzhou, China.</a:t>
            </a:r>
            <a:r>
              <a:rPr lang="en-US" dirty="0">
                <a:latin typeface="Times New Roman" pitchFamily="18" charset="0"/>
                <a:cs typeface="Times New Roman" pitchFamily="18" charset="0"/>
              </a:rPr>
              <a:t> </a:t>
            </a:r>
            <a:r>
              <a:rPr lang="en-US" dirty="0">
                <a:latin typeface="Times New Roman" pitchFamily="18" charset="0"/>
                <a:cs typeface="Times New Roman" pitchFamily="18" charset="0"/>
                <a:hlinkClick r:id="rId3"/>
              </a:rPr>
              <a:t>http://www.ieem-conf.org/index.htm</a:t>
            </a:r>
            <a:endParaRPr lang="en-US" dirty="0">
              <a:latin typeface="Times New Roman" pitchFamily="18" charset="0"/>
              <a:cs typeface="Times New Roman" pitchFamily="18" charset="0"/>
            </a:endParaRPr>
          </a:p>
        </p:txBody>
      </p:sp>
      <p:sp>
        <p:nvSpPr>
          <p:cNvPr id="3" name="Rectangle 2"/>
          <p:cNvSpPr/>
          <p:nvPr/>
        </p:nvSpPr>
        <p:spPr>
          <a:xfrm>
            <a:off x="411707" y="152400"/>
            <a:ext cx="8001000" cy="1077218"/>
          </a:xfrm>
          <a:prstGeom prst="rect">
            <a:avLst/>
          </a:prstGeom>
        </p:spPr>
        <p:txBody>
          <a:bodyPr wrap="square">
            <a:spAutoFit/>
          </a:bodyPr>
          <a:lstStyle/>
          <a:p>
            <a:pPr algn="ctr"/>
            <a:r>
              <a:rPr lang="en-US" sz="3200" dirty="0">
                <a:solidFill>
                  <a:srgbClr val="185FA1"/>
                </a:solidFill>
                <a:latin typeface="Times New Roman"/>
              </a:rPr>
              <a:t>International Journal of Sensor Networks and Data Communications</a:t>
            </a:r>
            <a:endParaRPr lang="en-US" sz="3200" b="0" i="0" dirty="0">
              <a:solidFill>
                <a:srgbClr val="185FA1"/>
              </a:solidFill>
              <a:effectLst/>
              <a:latin typeface="Times New Roman"/>
            </a:endParaRPr>
          </a:p>
        </p:txBody>
      </p:sp>
    </p:spTree>
    <p:extLst>
      <p:ext uri="{BB962C8B-B14F-4D97-AF65-F5344CB8AC3E}">
        <p14:creationId xmlns:p14="http://schemas.microsoft.com/office/powerpoint/2010/main" val="240648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296"/>
            <a:ext cx="9144000" cy="6309420"/>
          </a:xfrm>
          <a:prstGeom prst="rect">
            <a:avLst/>
          </a:prstGeom>
        </p:spPr>
        <p:txBody>
          <a:bodyPr wrap="square">
            <a:spAutoFit/>
          </a:bodyPr>
          <a:lstStyle/>
          <a:p>
            <a:pPr>
              <a:lnSpc>
                <a:spcPct val="200000"/>
              </a:lnSpc>
            </a:pPr>
            <a:r>
              <a:rPr lang="en-US" sz="2000" b="1" dirty="0">
                <a:solidFill>
                  <a:srgbClr val="0070C0"/>
                </a:solidFill>
              </a:rPr>
              <a:t>International Program Committee or Chair</a:t>
            </a:r>
          </a:p>
          <a:p>
            <a:pPr>
              <a:lnSpc>
                <a:spcPct val="200000"/>
              </a:lnSpc>
            </a:pPr>
            <a:r>
              <a:rPr lang="en-US" sz="1400" dirty="0"/>
              <a:t>1.[ICIT 2015], The 3rd </a:t>
            </a:r>
            <a:r>
              <a:rPr lang="en-US" sz="1400" dirty="0" err="1"/>
              <a:t>ScienceOne</a:t>
            </a:r>
            <a:r>
              <a:rPr lang="en-US" sz="1400" dirty="0"/>
              <a:t> International Conference on Information Technology, which will be held in the glamorous city of Dubai on January 21-23, 2015. </a:t>
            </a:r>
            <a:r>
              <a:rPr lang="en-US" sz="1400" dirty="0">
                <a:hlinkClick r:id="rId2"/>
              </a:rPr>
              <a:t>http://thescienceone.com/icit/index.php</a:t>
            </a:r>
            <a:endParaRPr lang="en-US" sz="1400" dirty="0"/>
          </a:p>
          <a:p>
            <a:pPr>
              <a:lnSpc>
                <a:spcPct val="200000"/>
              </a:lnSpc>
            </a:pPr>
            <a:r>
              <a:rPr lang="en-US" sz="1400" dirty="0"/>
              <a:t>2. [SESR 2014] 2014 International Conference on System Engineering and Science Research (SESR 2014) will be held from October 24-25, 2014, in Chicago, Illinois, USA. </a:t>
            </a:r>
            <a:r>
              <a:rPr lang="en-US" sz="1400" dirty="0">
                <a:hlinkClick r:id="rId3"/>
              </a:rPr>
              <a:t>http://www.sesr.org/Home.aspx</a:t>
            </a:r>
            <a:endParaRPr lang="en-US" sz="1400" dirty="0"/>
          </a:p>
          <a:p>
            <a:pPr>
              <a:lnSpc>
                <a:spcPct val="200000"/>
              </a:lnSpc>
            </a:pPr>
            <a:r>
              <a:rPr lang="en-US" sz="1400" dirty="0"/>
              <a:t>3. [ICCEA2014] The 2014 International Conference on Control Engineering and Automation  aims to bring researchers, engineers, and students to the areas of Control Engineering and Automation. November 29-30, 2014 • Chongqing, China http://www.iccea2014.org/index.html</a:t>
            </a:r>
          </a:p>
          <a:p>
            <a:pPr>
              <a:lnSpc>
                <a:spcPct val="200000"/>
              </a:lnSpc>
            </a:pPr>
            <a:r>
              <a:rPr lang="en-US" sz="1400" dirty="0"/>
              <a:t>4. [ICAMDM 2014] 2014 The 3rd International Conference on Advanced Materials Design and Mechanics (ICAMDM2014)-- May 23-24,2014 Singapore</a:t>
            </a:r>
          </a:p>
          <a:p>
            <a:pPr>
              <a:lnSpc>
                <a:spcPct val="200000"/>
              </a:lnSpc>
            </a:pPr>
            <a:r>
              <a:rPr lang="en-US" sz="1400" dirty="0"/>
              <a:t>5. [IS3C 2014] IEEE IS3C2014 is the International Symposium on Computer, Consumer and Control (IS3C2014)-- June 10-12,2014 Taiwan.</a:t>
            </a:r>
          </a:p>
          <a:p>
            <a:pPr>
              <a:lnSpc>
                <a:spcPct val="200000"/>
              </a:lnSpc>
            </a:pPr>
            <a:r>
              <a:rPr lang="en-US" sz="1400" dirty="0"/>
              <a:t>6. [ACTA 2014] The International Conference on Automatic Control Theory and Application (ACTA 2014) will be held from June 17th-19th, 2014, Bangkok, Thailand</a:t>
            </a:r>
            <a:r>
              <a:rPr lang="en-US" sz="1400" dirty="0" smtClean="0"/>
              <a:t>.</a:t>
            </a:r>
            <a:endParaRPr lang="en-US" sz="1400" dirty="0"/>
          </a:p>
        </p:txBody>
      </p:sp>
    </p:spTree>
    <p:extLst>
      <p:ext uri="{BB962C8B-B14F-4D97-AF65-F5344CB8AC3E}">
        <p14:creationId xmlns:p14="http://schemas.microsoft.com/office/powerpoint/2010/main" val="3512689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067800" cy="6740307"/>
          </a:xfrm>
          <a:prstGeom prst="rect">
            <a:avLst/>
          </a:prstGeom>
        </p:spPr>
        <p:txBody>
          <a:bodyPr wrap="square">
            <a:spAutoFit/>
          </a:bodyPr>
          <a:lstStyle/>
          <a:p>
            <a:pPr>
              <a:lnSpc>
                <a:spcPct val="150000"/>
              </a:lnSpc>
            </a:pPr>
            <a:r>
              <a:rPr lang="en-US" sz="1600" dirty="0">
                <a:latin typeface="Times New Roman" pitchFamily="18" charset="0"/>
                <a:cs typeface="Times New Roman" pitchFamily="18" charset="0"/>
              </a:rPr>
              <a:t>7.[SESR 2014] 2014 International Conference on System Engineering and Science Research (SESR 2014) will be held from October 25-26, 2014, in Indianapolis, Indiana, USA.</a:t>
            </a:r>
          </a:p>
          <a:p>
            <a:pPr>
              <a:lnSpc>
                <a:spcPct val="150000"/>
              </a:lnSpc>
            </a:pPr>
            <a:r>
              <a:rPr lang="en-US" sz="1600" dirty="0">
                <a:latin typeface="Times New Roman" pitchFamily="18" charset="0"/>
                <a:cs typeface="Times New Roman" pitchFamily="18" charset="0"/>
              </a:rPr>
              <a:t>8. [ICAMDM 2013] 2013 the 2nd International Conference on Advanced Materials Design and Mechanics (ICAMDM2013)-- May 17-18, 2013  Kuala </a:t>
            </a:r>
            <a:r>
              <a:rPr lang="en-US" sz="1600" dirty="0" err="1">
                <a:latin typeface="Times New Roman" pitchFamily="18" charset="0"/>
                <a:cs typeface="Times New Roman" pitchFamily="18" charset="0"/>
              </a:rPr>
              <a:t>Lumpur,Malaysia</a:t>
            </a:r>
            <a:endParaRPr lang="en-US" sz="1600" dirty="0">
              <a:latin typeface="Times New Roman" pitchFamily="18" charset="0"/>
              <a:cs typeface="Times New Roman" pitchFamily="18" charset="0"/>
            </a:endParaRPr>
          </a:p>
          <a:p>
            <a:pPr>
              <a:lnSpc>
                <a:spcPct val="150000"/>
              </a:lnSpc>
            </a:pPr>
            <a:r>
              <a:rPr lang="en-US" sz="1600" dirty="0">
                <a:latin typeface="Times New Roman" pitchFamily="18" charset="0"/>
                <a:cs typeface="Times New Roman" pitchFamily="18" charset="0"/>
              </a:rPr>
              <a:t>9. [WICCN 2013] 2013 International Conference of Communications and Networks</a:t>
            </a:r>
            <a:r>
              <a:rPr lang="zh-TW" altLang="en-US" sz="1600" dirty="0">
                <a:latin typeface="Times New Roman" pitchFamily="18" charset="0"/>
                <a:cs typeface="Times New Roman" pitchFamily="18" charset="0"/>
              </a:rPr>
              <a:t>（</a:t>
            </a:r>
            <a:r>
              <a:rPr lang="en-US" sz="1600" dirty="0">
                <a:latin typeface="Times New Roman" pitchFamily="18" charset="0"/>
                <a:cs typeface="Times New Roman" pitchFamily="18" charset="0"/>
              </a:rPr>
              <a:t>WICCN2013</a:t>
            </a:r>
            <a:r>
              <a:rPr lang="zh-TW" altLang="en-US" sz="1600" dirty="0">
                <a:latin typeface="Times New Roman" pitchFamily="18" charset="0"/>
                <a:cs typeface="Times New Roman" pitchFamily="18" charset="0"/>
              </a:rPr>
              <a:t>）</a:t>
            </a:r>
            <a:r>
              <a:rPr lang="en-US" sz="1600" dirty="0">
                <a:latin typeface="Times New Roman" pitchFamily="18" charset="0"/>
                <a:cs typeface="Times New Roman" pitchFamily="18" charset="0"/>
              </a:rPr>
              <a:t> -December 13-15, 2013, in </a:t>
            </a:r>
            <a:r>
              <a:rPr lang="en-US" sz="1600" dirty="0" err="1">
                <a:latin typeface="Times New Roman" pitchFamily="18" charset="0"/>
                <a:cs typeface="Times New Roman" pitchFamily="18" charset="0"/>
              </a:rPr>
              <a:t>Sanya</a:t>
            </a:r>
            <a:r>
              <a:rPr lang="en-US" sz="1600" dirty="0">
                <a:latin typeface="Times New Roman" pitchFamily="18" charset="0"/>
                <a:cs typeface="Times New Roman" pitchFamily="18" charset="0"/>
              </a:rPr>
              <a:t>, Hainan, China.</a:t>
            </a:r>
          </a:p>
          <a:p>
            <a:pPr>
              <a:lnSpc>
                <a:spcPct val="150000"/>
              </a:lnSpc>
            </a:pPr>
            <a:r>
              <a:rPr lang="en-US" sz="1600" dirty="0">
                <a:latin typeface="Times New Roman" pitchFamily="18" charset="0"/>
                <a:cs typeface="Times New Roman" pitchFamily="18" charset="0"/>
              </a:rPr>
              <a:t>10. [ICA3M 2013] 2013 3rd International Conference on Applied Mechanics, Materials and Manufacturing (ICA3M 2013) will take place in Dalian, China, August 24-25, 2013.</a:t>
            </a:r>
          </a:p>
          <a:p>
            <a:pPr>
              <a:lnSpc>
                <a:spcPct val="150000"/>
              </a:lnSpc>
            </a:pPr>
            <a:r>
              <a:rPr lang="en-US" sz="1600" dirty="0">
                <a:latin typeface="Times New Roman" pitchFamily="18" charset="0"/>
                <a:cs typeface="Times New Roman" pitchFamily="18" charset="0"/>
              </a:rPr>
              <a:t>11.[Energy 2013] 2013 International Conference on Energy (Energy 2013)-- 27-29 June,2013, </a:t>
            </a:r>
            <a:r>
              <a:rPr lang="en-US" sz="1600" dirty="0" err="1">
                <a:latin typeface="Times New Roman" pitchFamily="18" charset="0"/>
                <a:cs typeface="Times New Roman" pitchFamily="18" charset="0"/>
              </a:rPr>
              <a:t>Nanyue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Hengshan</a:t>
            </a:r>
            <a:r>
              <a:rPr lang="en-US" sz="1600" dirty="0">
                <a:latin typeface="Times New Roman" pitchFamily="18" charset="0"/>
                <a:cs typeface="Times New Roman" pitchFamily="18" charset="0"/>
              </a:rPr>
              <a:t>, China</a:t>
            </a:r>
          </a:p>
          <a:p>
            <a:pPr>
              <a:lnSpc>
                <a:spcPct val="150000"/>
              </a:lnSpc>
            </a:pPr>
            <a:r>
              <a:rPr lang="en-US" sz="1600" dirty="0">
                <a:latin typeface="Times New Roman" pitchFamily="18" charset="0"/>
                <a:cs typeface="Times New Roman" pitchFamily="18" charset="0"/>
              </a:rPr>
              <a:t>12.[ICCCI 2013] The 2013 International Conference on Computer Communication and Informatics (ICCCI 2013)—09-11,Jan. Coimbatore, INDIA.</a:t>
            </a:r>
          </a:p>
          <a:p>
            <a:pPr>
              <a:lnSpc>
                <a:spcPct val="150000"/>
              </a:lnSpc>
            </a:pPr>
            <a:r>
              <a:rPr lang="en-US" sz="1600" dirty="0">
                <a:latin typeface="Times New Roman" pitchFamily="18" charset="0"/>
                <a:cs typeface="Times New Roman" pitchFamily="18" charset="0"/>
              </a:rPr>
              <a:t>13.[ICAMAR 2013] 2013 international Conference on Applied Mechatronics and Android Robotics (ICAMAR2013)—13,July,Taipei,Taiwan.</a:t>
            </a:r>
          </a:p>
          <a:p>
            <a:pPr>
              <a:lnSpc>
                <a:spcPct val="150000"/>
              </a:lnSpc>
            </a:pPr>
            <a:r>
              <a:rPr lang="en-US" sz="1600" dirty="0">
                <a:latin typeface="Times New Roman" pitchFamily="18" charset="0"/>
                <a:cs typeface="Times New Roman" pitchFamily="18" charset="0"/>
              </a:rPr>
              <a:t>14. [ICAMDM 2012] 2012 International Conference on Advanced Materials Design and Mechanics (ICAMDM 2012)-- 5-7 June,2012, Xiamen, China.</a:t>
            </a:r>
          </a:p>
          <a:p>
            <a:pPr>
              <a:lnSpc>
                <a:spcPct val="150000"/>
              </a:lnSpc>
            </a:pPr>
            <a:r>
              <a:rPr lang="en-US" sz="1600" dirty="0">
                <a:latin typeface="Times New Roman" pitchFamily="18" charset="0"/>
                <a:cs typeface="Times New Roman" pitchFamily="18" charset="0"/>
              </a:rPr>
              <a:t>15.[SCET 2012] 2012 Spring World Congress on Engineering and Technology (SCET), to be held on May.27-30, 2012, in Xi'an China</a:t>
            </a:r>
          </a:p>
        </p:txBody>
      </p:sp>
    </p:spTree>
    <p:extLst>
      <p:ext uri="{BB962C8B-B14F-4D97-AF65-F5344CB8AC3E}">
        <p14:creationId xmlns:p14="http://schemas.microsoft.com/office/powerpoint/2010/main" val="2522028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72" y="87868"/>
            <a:ext cx="9144000" cy="6878806"/>
          </a:xfrm>
          <a:prstGeom prst="rect">
            <a:avLst/>
          </a:prstGeom>
        </p:spPr>
        <p:txBody>
          <a:bodyPr wrap="square">
            <a:spAutoFit/>
          </a:bodyPr>
          <a:lstStyle/>
          <a:p>
            <a:pPr>
              <a:lnSpc>
                <a:spcPct val="150000"/>
              </a:lnSpc>
            </a:pPr>
            <a:r>
              <a:rPr lang="en-US" sz="1400" dirty="0">
                <a:latin typeface="Times New Roman" pitchFamily="18" charset="0"/>
                <a:cs typeface="Times New Roman" pitchFamily="18" charset="0"/>
              </a:rPr>
              <a:t> </a:t>
            </a:r>
          </a:p>
          <a:p>
            <a:pPr lvl="0">
              <a:lnSpc>
                <a:spcPct val="150000"/>
              </a:lnSpc>
            </a:pPr>
            <a:r>
              <a:rPr lang="en-US" sz="1400" b="1" u="sng" dirty="0">
                <a:latin typeface="Times New Roman" pitchFamily="18" charset="0"/>
                <a:cs typeface="Times New Roman" pitchFamily="18" charset="0"/>
              </a:rPr>
              <a:t>Wen-Tsai Sung*</a:t>
            </a:r>
            <a:r>
              <a:rPr lang="en-US" sz="1400" dirty="0">
                <a:latin typeface="Times New Roman" pitchFamily="18" charset="0"/>
                <a:cs typeface="Times New Roman" pitchFamily="18" charset="0"/>
              </a:rPr>
              <a:t>,</a:t>
            </a:r>
            <a:r>
              <a:rPr lang="en-US" sz="1400" b="1" dirty="0">
                <a:latin typeface="Times New Roman" pitchFamily="18" charset="0"/>
                <a:cs typeface="Times New Roman" pitchFamily="18" charset="0"/>
              </a:rPr>
              <a:t> </a:t>
            </a:r>
            <a:r>
              <a:rPr lang="en-US" sz="1400" dirty="0" err="1">
                <a:latin typeface="Times New Roman" pitchFamily="18" charset="0"/>
                <a:cs typeface="Times New Roman" pitchFamily="18" charset="0"/>
              </a:rPr>
              <a:t>Kuo</a:t>
            </a:r>
            <a:r>
              <a:rPr lang="en-US" sz="1400" dirty="0">
                <a:latin typeface="Times New Roman" pitchFamily="18" charset="0"/>
                <a:cs typeface="Times New Roman" pitchFamily="18" charset="0"/>
              </a:rPr>
              <a:t>-Yi Chang, “Health parameter monitoring via a novel wireless system”, </a:t>
            </a:r>
            <a:r>
              <a:rPr lang="en-US" sz="1400" b="1" dirty="0">
                <a:latin typeface="Times New Roman" pitchFamily="18" charset="0"/>
                <a:cs typeface="Times New Roman" pitchFamily="18" charset="0"/>
              </a:rPr>
              <a:t>Applied Soft Computing</a:t>
            </a:r>
            <a:r>
              <a:rPr lang="en-US" sz="1400" dirty="0">
                <a:latin typeface="Times New Roman" pitchFamily="18" charset="0"/>
                <a:cs typeface="Times New Roman" pitchFamily="18" charset="0"/>
              </a:rPr>
              <a:t>, Elsevier Company. , Volume 22, September 2014, Pages 667-680, </a:t>
            </a:r>
            <a:r>
              <a:rPr lang="en-US" sz="1400" b="1" dirty="0">
                <a:latin typeface="Times New Roman" pitchFamily="18" charset="0"/>
                <a:cs typeface="Times New Roman" pitchFamily="18" charset="0"/>
              </a:rPr>
              <a:t>(SCIE/EI) IF: 2.679. Ranking: 14/102</a:t>
            </a:r>
            <a:endParaRPr lang="en-US" sz="1400" dirty="0">
              <a:latin typeface="Times New Roman" pitchFamily="18" charset="0"/>
              <a:cs typeface="Times New Roman" pitchFamily="18" charset="0"/>
            </a:endParaRPr>
          </a:p>
          <a:p>
            <a:pPr lvl="0">
              <a:lnSpc>
                <a:spcPct val="150000"/>
              </a:lnSpc>
            </a:pPr>
            <a:r>
              <a:rPr lang="en-US" sz="1400" b="1" u="sng" dirty="0">
                <a:latin typeface="Times New Roman" pitchFamily="18" charset="0"/>
                <a:cs typeface="Times New Roman" pitchFamily="18" charset="0"/>
              </a:rPr>
              <a:t>Wen-Tsai Sung*</a:t>
            </a:r>
            <a:r>
              <a:rPr lang="en-US" sz="1400" b="1" dirty="0">
                <a:latin typeface="Times New Roman" pitchFamily="18" charset="0"/>
                <a:cs typeface="Times New Roman" pitchFamily="18" charset="0"/>
              </a:rPr>
              <a:t>, </a:t>
            </a:r>
            <a:r>
              <a:rPr lang="en-US" sz="1400" dirty="0">
                <a:latin typeface="Times New Roman" pitchFamily="18" charset="0"/>
                <a:cs typeface="Times New Roman" pitchFamily="18" charset="0"/>
              </a:rPr>
              <a:t>Hung-Yuan Chung, “A distributed energy monitoring network system based on data fusion via improved PSO”, </a:t>
            </a:r>
            <a:r>
              <a:rPr lang="en-US" sz="1400" b="1" dirty="0">
                <a:latin typeface="Times New Roman" pitchFamily="18" charset="0"/>
                <a:cs typeface="Times New Roman" pitchFamily="18" charset="0"/>
              </a:rPr>
              <a:t>Measurement</a:t>
            </a:r>
            <a:r>
              <a:rPr lang="en-US" sz="1400" dirty="0">
                <a:latin typeface="Times New Roman" pitchFamily="18" charset="0"/>
                <a:cs typeface="Times New Roman" pitchFamily="18" charset="0"/>
              </a:rPr>
              <a:t>, Elsevier Company. Volume 55, September 2014, Pages 362-374 </a:t>
            </a:r>
            <a:r>
              <a:rPr lang="en-US" sz="1400" b="1" dirty="0">
                <a:latin typeface="Times New Roman" pitchFamily="18" charset="0"/>
                <a:cs typeface="Times New Roman" pitchFamily="18" charset="0"/>
              </a:rPr>
              <a:t>(SCIE/EI) IF: 1.130. Ranking: 28/90.</a:t>
            </a:r>
            <a:endParaRPr lang="en-US" sz="1400" dirty="0">
              <a:latin typeface="Times New Roman" pitchFamily="18" charset="0"/>
              <a:cs typeface="Times New Roman" pitchFamily="18" charset="0"/>
            </a:endParaRPr>
          </a:p>
          <a:p>
            <a:pPr lvl="0">
              <a:lnSpc>
                <a:spcPct val="150000"/>
              </a:lnSpc>
            </a:pPr>
            <a:r>
              <a:rPr lang="en-US" sz="1400" b="1" u="sng" dirty="0">
                <a:latin typeface="Times New Roman" pitchFamily="18" charset="0"/>
                <a:cs typeface="Times New Roman" pitchFamily="18" charset="0"/>
              </a:rPr>
              <a:t>Wen-Tsai Sung*</a:t>
            </a:r>
            <a:r>
              <a:rPr lang="en-US" sz="1400" b="1" dirty="0">
                <a:latin typeface="Times New Roman" pitchFamily="18" charset="0"/>
                <a:cs typeface="Times New Roman" pitchFamily="18" charset="0"/>
              </a:rPr>
              <a:t>, </a:t>
            </a:r>
            <a:r>
              <a:rPr lang="en-US" sz="1400" dirty="0">
                <a:latin typeface="Times New Roman" pitchFamily="18" charset="0"/>
                <a:cs typeface="Times New Roman" pitchFamily="18" charset="0"/>
              </a:rPr>
              <a:t>Hung-Yuan Chung,</a:t>
            </a:r>
            <a:r>
              <a:rPr lang="en-US" sz="1400" b="1" dirty="0">
                <a:latin typeface="Times New Roman" pitchFamily="18" charset="0"/>
                <a:cs typeface="Times New Roman" pitchFamily="18" charset="0"/>
              </a:rPr>
              <a:t> </a:t>
            </a:r>
            <a:r>
              <a:rPr lang="en-US" sz="1400" dirty="0" err="1">
                <a:latin typeface="Times New Roman" pitchFamily="18" charset="0"/>
                <a:cs typeface="Times New Roman" pitchFamily="18" charset="0"/>
              </a:rPr>
              <a:t>Kuo</a:t>
            </a:r>
            <a:r>
              <a:rPr lang="en-US" sz="1400" dirty="0">
                <a:latin typeface="Times New Roman" pitchFamily="18" charset="0"/>
                <a:cs typeface="Times New Roman" pitchFamily="18" charset="0"/>
              </a:rPr>
              <a:t>-Yi Chang, “Agricultural Monitoring System Based on Ant Colony Algorithm with Center Data Aggregation”, </a:t>
            </a:r>
            <a:r>
              <a:rPr lang="en-US" sz="1400" b="1" dirty="0">
                <a:latin typeface="Times New Roman" pitchFamily="18" charset="0"/>
                <a:cs typeface="Times New Roman" pitchFamily="18" charset="0"/>
              </a:rPr>
              <a:t>IET Communications</a:t>
            </a:r>
            <a:r>
              <a:rPr lang="en-US" sz="1400" dirty="0">
                <a:latin typeface="Times New Roman" pitchFamily="18" charset="0"/>
                <a:cs typeface="Times New Roman" pitchFamily="18" charset="0"/>
              </a:rPr>
              <a:t>, Volume 8, Issue 7 2014, </a:t>
            </a:r>
            <a:r>
              <a:rPr lang="en-US" sz="1400" dirty="0" err="1">
                <a:latin typeface="Times New Roman" pitchFamily="18" charset="0"/>
                <a:cs typeface="Times New Roman" pitchFamily="18" charset="0"/>
              </a:rPr>
              <a:t>pp</a:t>
            </a:r>
            <a:r>
              <a:rPr lang="en-US" sz="1400" dirty="0">
                <a:latin typeface="Times New Roman" pitchFamily="18" charset="0"/>
                <a:cs typeface="Times New Roman" pitchFamily="18" charset="0"/>
              </a:rPr>
              <a:t> 1132 - 1140, </a:t>
            </a:r>
            <a:r>
              <a:rPr lang="en-US" sz="1400" b="1" dirty="0">
                <a:latin typeface="Times New Roman" pitchFamily="18" charset="0"/>
                <a:cs typeface="Times New Roman" pitchFamily="18" charset="0"/>
              </a:rPr>
              <a:t>(SCIE/EI) IF: 0.720. Ranking: 175/247.</a:t>
            </a:r>
            <a:endParaRPr lang="en-US" sz="1400" dirty="0">
              <a:latin typeface="Times New Roman" pitchFamily="18" charset="0"/>
              <a:cs typeface="Times New Roman" pitchFamily="18" charset="0"/>
            </a:endParaRPr>
          </a:p>
          <a:p>
            <a:pPr lvl="0">
              <a:lnSpc>
                <a:spcPct val="150000"/>
              </a:lnSpc>
            </a:pPr>
            <a:r>
              <a:rPr lang="en-US" sz="1400" dirty="0" err="1">
                <a:latin typeface="Times New Roman" pitchFamily="18" charset="0"/>
                <a:cs typeface="Times New Roman" pitchFamily="18" charset="0"/>
              </a:rPr>
              <a:t>Jui</a:t>
            </a:r>
            <a:r>
              <a:rPr lang="en-US" sz="1400" dirty="0">
                <a:latin typeface="Times New Roman" pitchFamily="18" charset="0"/>
                <a:cs typeface="Times New Roman" pitchFamily="18" charset="0"/>
              </a:rPr>
              <a:t>-Ho Chen, </a:t>
            </a:r>
            <a:r>
              <a:rPr lang="en-US" sz="1400" b="1" u="sng" dirty="0">
                <a:latin typeface="Times New Roman" pitchFamily="18" charset="0"/>
                <a:cs typeface="Times New Roman" pitchFamily="18" charset="0"/>
              </a:rPr>
              <a:t>Wen-Tsai Sung*</a:t>
            </a:r>
            <a:r>
              <a:rPr lang="en-US" sz="1400" dirty="0">
                <a:latin typeface="Times New Roman" pitchFamily="18" charset="0"/>
                <a:cs typeface="Times New Roman" pitchFamily="18" charset="0"/>
              </a:rPr>
              <a:t>, and </a:t>
            </a:r>
            <a:r>
              <a:rPr lang="en-US" sz="1400" dirty="0" err="1">
                <a:latin typeface="Times New Roman" pitchFamily="18" charset="0"/>
                <a:cs typeface="Times New Roman" pitchFamily="18" charset="0"/>
              </a:rPr>
              <a:t>Hsi</a:t>
            </a:r>
            <a:r>
              <a:rPr lang="en-US" sz="1400" dirty="0">
                <a:latin typeface="Times New Roman" pitchFamily="18" charset="0"/>
                <a:cs typeface="Times New Roman" pitchFamily="18" charset="0"/>
              </a:rPr>
              <a:t>-Chun Wang, “Employing RFID for an Equipment Management System via Wireless Sensor Network”, </a:t>
            </a:r>
            <a:r>
              <a:rPr lang="en-US" sz="1400" b="1" dirty="0">
                <a:latin typeface="Times New Roman" pitchFamily="18" charset="0"/>
                <a:cs typeface="Times New Roman" pitchFamily="18" charset="0"/>
              </a:rPr>
              <a:t>Mathematical Problems in Engineering</a:t>
            </a:r>
            <a:r>
              <a:rPr lang="en-US" sz="1400" dirty="0">
                <a:latin typeface="Times New Roman" pitchFamily="18" charset="0"/>
                <a:cs typeface="Times New Roman" pitchFamily="18" charset="0"/>
              </a:rPr>
              <a:t>. Volume 2014 (2014), Article ID 245839, 11 pages (</a:t>
            </a:r>
            <a:r>
              <a:rPr lang="en-US" sz="1400" b="1" dirty="0">
                <a:latin typeface="Times New Roman" pitchFamily="18" charset="0"/>
                <a:cs typeface="Times New Roman" pitchFamily="18" charset="0"/>
              </a:rPr>
              <a:t>SCIE/EI) IF: 1.082.</a:t>
            </a:r>
            <a:endParaRPr lang="en-US" sz="1400" dirty="0">
              <a:latin typeface="Times New Roman" pitchFamily="18" charset="0"/>
              <a:cs typeface="Times New Roman" pitchFamily="18" charset="0"/>
            </a:endParaRPr>
          </a:p>
          <a:p>
            <a:pPr lvl="0">
              <a:lnSpc>
                <a:spcPct val="150000"/>
              </a:lnSpc>
            </a:pPr>
            <a:r>
              <a:rPr lang="en-US" sz="1400" b="1" u="sng" dirty="0">
                <a:latin typeface="Times New Roman" pitchFamily="18" charset="0"/>
                <a:cs typeface="Times New Roman" pitchFamily="18" charset="0"/>
              </a:rPr>
              <a:t>Wen-Tsai Sung*</a:t>
            </a:r>
            <a:r>
              <a:rPr lang="en-US" sz="1400" b="1" dirty="0">
                <a:latin typeface="Times New Roman" pitchFamily="18" charset="0"/>
                <a:cs typeface="Times New Roman" pitchFamily="18" charset="0"/>
              </a:rPr>
              <a:t>, </a:t>
            </a:r>
            <a:r>
              <a:rPr lang="en-US" sz="1400" dirty="0">
                <a:latin typeface="Times New Roman" pitchFamily="18" charset="0"/>
                <a:cs typeface="Times New Roman" pitchFamily="18" charset="0"/>
              </a:rPr>
              <a:t>Hung-Yuan Chung,</a:t>
            </a:r>
            <a:r>
              <a:rPr lang="en-US" sz="1400" b="1" dirty="0">
                <a:latin typeface="Times New Roman" pitchFamily="18" charset="0"/>
                <a:cs typeface="Times New Roman" pitchFamily="18" charset="0"/>
              </a:rPr>
              <a:t> </a:t>
            </a:r>
            <a:r>
              <a:rPr lang="en-US" sz="1400" dirty="0" err="1">
                <a:latin typeface="Times New Roman" pitchFamily="18" charset="0"/>
                <a:cs typeface="Times New Roman" pitchFamily="18" charset="0"/>
              </a:rPr>
              <a:t>Kuo</a:t>
            </a:r>
            <a:r>
              <a:rPr lang="en-US" sz="1400" dirty="0">
                <a:latin typeface="Times New Roman" pitchFamily="18" charset="0"/>
                <a:cs typeface="Times New Roman" pitchFamily="18" charset="0"/>
              </a:rPr>
              <a:t>-Yi Chang, “Agricultural Monitoring System Based on Ant Colony Algorithm with Center Data Aggregation”, IET Communications, Volume 8, Issue 7 2014, </a:t>
            </a:r>
            <a:r>
              <a:rPr lang="en-US" sz="1400" dirty="0" err="1">
                <a:latin typeface="Times New Roman" pitchFamily="18" charset="0"/>
                <a:cs typeface="Times New Roman" pitchFamily="18" charset="0"/>
              </a:rPr>
              <a:t>pp</a:t>
            </a:r>
            <a:r>
              <a:rPr lang="en-US" sz="1400" dirty="0">
                <a:latin typeface="Times New Roman" pitchFamily="18" charset="0"/>
                <a:cs typeface="Times New Roman" pitchFamily="18" charset="0"/>
              </a:rPr>
              <a:t> 1132 - 1140, </a:t>
            </a:r>
            <a:r>
              <a:rPr lang="en-US" sz="1400" b="1" dirty="0">
                <a:latin typeface="Times New Roman" pitchFamily="18" charset="0"/>
                <a:cs typeface="Times New Roman" pitchFamily="18" charset="0"/>
              </a:rPr>
              <a:t>(SCIE/EI) IF: 0.720.</a:t>
            </a:r>
            <a:r>
              <a:rPr lang="en-US" sz="1400" dirty="0">
                <a:latin typeface="Times New Roman" pitchFamily="18" charset="0"/>
                <a:cs typeface="Times New Roman" pitchFamily="18" charset="0"/>
              </a:rPr>
              <a:t> </a:t>
            </a:r>
            <a:r>
              <a:rPr lang="en-US" sz="1400" b="1" dirty="0">
                <a:latin typeface="Times New Roman" pitchFamily="18" charset="0"/>
                <a:cs typeface="Times New Roman" pitchFamily="18" charset="0"/>
              </a:rPr>
              <a:t>Ranking: 175/247</a:t>
            </a:r>
            <a:endParaRPr lang="en-US" sz="1400" dirty="0">
              <a:latin typeface="Times New Roman" pitchFamily="18" charset="0"/>
              <a:cs typeface="Times New Roman" pitchFamily="18" charset="0"/>
            </a:endParaRPr>
          </a:p>
          <a:p>
            <a:pPr lvl="0">
              <a:lnSpc>
                <a:spcPct val="150000"/>
              </a:lnSpc>
            </a:pPr>
            <a:r>
              <a:rPr lang="en-US" sz="1400" dirty="0">
                <a:latin typeface="Times New Roman" pitchFamily="18" charset="0"/>
                <a:cs typeface="Times New Roman" pitchFamily="18" charset="0"/>
              </a:rPr>
              <a:t>Kuang-Yow </a:t>
            </a:r>
            <a:r>
              <a:rPr lang="en-US" sz="1400" dirty="0" err="1">
                <a:latin typeface="Times New Roman" pitchFamily="18" charset="0"/>
                <a:cs typeface="Times New Roman" pitchFamily="18" charset="0"/>
              </a:rPr>
              <a:t>Lian</a:t>
            </a:r>
            <a:r>
              <a:rPr lang="en-US" sz="1400" dirty="0">
                <a:latin typeface="Times New Roman" pitchFamily="18" charset="0"/>
                <a:cs typeface="Times New Roman" pitchFamily="18" charset="0"/>
              </a:rPr>
              <a:t> , Sung-Jung Hsiao,</a:t>
            </a:r>
            <a:r>
              <a:rPr lang="en-US" sz="1400" b="1" u="sng" dirty="0">
                <a:latin typeface="Times New Roman" pitchFamily="18" charset="0"/>
                <a:cs typeface="Times New Roman" pitchFamily="18" charset="0"/>
              </a:rPr>
              <a:t> Wen-Tsai Sung*</a:t>
            </a:r>
            <a:r>
              <a:rPr lang="en-US" sz="1400" dirty="0">
                <a:latin typeface="Times New Roman" pitchFamily="18" charset="0"/>
                <a:cs typeface="Times New Roman" pitchFamily="18" charset="0"/>
              </a:rPr>
              <a:t>, “Smart Home Safety Handwriting Pattern Recognition with Innovative Technology”, Computers &amp; Electrical Engineering, Elsevier Company.  Volume 40, Issue 4,Pages 1123–1142 </a:t>
            </a:r>
            <a:r>
              <a:rPr lang="en-US" sz="1400" b="1" dirty="0">
                <a:latin typeface="Times New Roman" pitchFamily="18" charset="0"/>
                <a:cs typeface="Times New Roman" pitchFamily="18" charset="0"/>
              </a:rPr>
              <a:t>(SCIE/EI) IF: 0.992.</a:t>
            </a:r>
            <a:r>
              <a:rPr lang="en-US" sz="1400" dirty="0">
                <a:latin typeface="Times New Roman" pitchFamily="18" charset="0"/>
                <a:cs typeface="Times New Roman" pitchFamily="18" charset="0"/>
              </a:rPr>
              <a:t> </a:t>
            </a:r>
            <a:r>
              <a:rPr lang="en-US" sz="1400" b="1" dirty="0">
                <a:latin typeface="Times New Roman" pitchFamily="18" charset="0"/>
                <a:cs typeface="Times New Roman" pitchFamily="18" charset="0"/>
              </a:rPr>
              <a:t>Ranking: 26/50 </a:t>
            </a:r>
            <a:endParaRPr lang="en-US" sz="1400" dirty="0">
              <a:latin typeface="Times New Roman" pitchFamily="18" charset="0"/>
              <a:cs typeface="Times New Roman" pitchFamily="18" charset="0"/>
            </a:endParaRPr>
          </a:p>
          <a:p>
            <a:pPr lvl="0">
              <a:lnSpc>
                <a:spcPct val="150000"/>
              </a:lnSpc>
            </a:pPr>
            <a:r>
              <a:rPr lang="en-US" sz="1400" b="1" u="sng" dirty="0">
                <a:latin typeface="Times New Roman" pitchFamily="18" charset="0"/>
                <a:cs typeface="Times New Roman" pitchFamily="18" charset="0"/>
              </a:rPr>
              <a:t>Wen-Tsai Sung*</a:t>
            </a:r>
            <a:r>
              <a:rPr lang="en-US" sz="1400" b="1" dirty="0">
                <a:latin typeface="Times New Roman" pitchFamily="18" charset="0"/>
                <a:cs typeface="Times New Roman" pitchFamily="18" charset="0"/>
              </a:rPr>
              <a:t>, </a:t>
            </a:r>
            <a:r>
              <a:rPr lang="en-US" sz="1400" dirty="0" err="1">
                <a:latin typeface="Times New Roman" pitchFamily="18" charset="0"/>
                <a:cs typeface="Times New Roman" pitchFamily="18" charset="0"/>
              </a:rPr>
              <a:t>Jui</a:t>
            </a:r>
            <a:r>
              <a:rPr lang="en-US" sz="1400" dirty="0">
                <a:latin typeface="Times New Roman" pitchFamily="18" charset="0"/>
                <a:cs typeface="Times New Roman" pitchFamily="18" charset="0"/>
              </a:rPr>
              <a:t>-Ho Chen, </a:t>
            </a:r>
            <a:r>
              <a:rPr lang="en-US" sz="1400" dirty="0" err="1">
                <a:latin typeface="Times New Roman" pitchFamily="18" charset="0"/>
                <a:cs typeface="Times New Roman" pitchFamily="18" charset="0"/>
              </a:rPr>
              <a:t>Chrng</a:t>
            </a:r>
            <a:r>
              <a:rPr lang="en-US" sz="1400" dirty="0">
                <a:latin typeface="Times New Roman" pitchFamily="18" charset="0"/>
                <a:cs typeface="Times New Roman" pitchFamily="18" charset="0"/>
              </a:rPr>
              <a:t>-Li Hsiao “Data Fusion for PT100 Temperature Sensing System Heating Control Model”, Measurement, Elsevier Company.  Volume 52, Issue June 2014,Pages 94–101 </a:t>
            </a:r>
            <a:r>
              <a:rPr lang="en-US" sz="1400" b="1" dirty="0">
                <a:latin typeface="Times New Roman" pitchFamily="18" charset="0"/>
                <a:cs typeface="Times New Roman" pitchFamily="18" charset="0"/>
              </a:rPr>
              <a:t>(SCIE/EI) IF: 1.130.</a:t>
            </a:r>
            <a:r>
              <a:rPr lang="en-US" sz="1400" dirty="0">
                <a:latin typeface="Times New Roman" pitchFamily="18" charset="0"/>
                <a:cs typeface="Times New Roman" pitchFamily="18" charset="0"/>
              </a:rPr>
              <a:t> </a:t>
            </a:r>
            <a:r>
              <a:rPr lang="en-US" sz="1400" b="1" dirty="0">
                <a:latin typeface="Times New Roman" pitchFamily="18" charset="0"/>
                <a:cs typeface="Times New Roman" pitchFamily="18" charset="0"/>
              </a:rPr>
              <a:t>Ranking: 28/90 </a:t>
            </a:r>
            <a:endParaRPr lang="en-US" sz="1400" dirty="0">
              <a:latin typeface="Times New Roman" pitchFamily="18" charset="0"/>
              <a:cs typeface="Times New Roman" pitchFamily="18" charset="0"/>
            </a:endParaRPr>
          </a:p>
          <a:p>
            <a:pPr>
              <a:lnSpc>
                <a:spcPct val="150000"/>
              </a:lnSpc>
            </a:pP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3" name="Rectangle 2"/>
          <p:cNvSpPr/>
          <p:nvPr/>
        </p:nvSpPr>
        <p:spPr>
          <a:xfrm>
            <a:off x="152400" y="87868"/>
            <a:ext cx="4126130" cy="369332"/>
          </a:xfrm>
          <a:prstGeom prst="rect">
            <a:avLst/>
          </a:prstGeom>
        </p:spPr>
        <p:txBody>
          <a:bodyPr wrap="none">
            <a:spAutoFit/>
          </a:bodyPr>
          <a:lstStyle/>
          <a:p>
            <a:r>
              <a:rPr lang="en-US" b="1" dirty="0">
                <a:solidFill>
                  <a:srgbClr val="0070C0"/>
                </a:solidFill>
                <a:latin typeface="Times New Roman" pitchFamily="18" charset="0"/>
                <a:cs typeface="Times New Roman" pitchFamily="18" charset="0"/>
              </a:rPr>
              <a:t>Peer reviewed and Indexed Publications</a:t>
            </a:r>
          </a:p>
        </p:txBody>
      </p:sp>
    </p:spTree>
    <p:extLst>
      <p:ext uri="{BB962C8B-B14F-4D97-AF65-F5344CB8AC3E}">
        <p14:creationId xmlns:p14="http://schemas.microsoft.com/office/powerpoint/2010/main" val="1521422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6" y="47767"/>
            <a:ext cx="8610600" cy="6001643"/>
          </a:xfrm>
          <a:prstGeom prst="rect">
            <a:avLst/>
          </a:prstGeom>
        </p:spPr>
        <p:txBody>
          <a:bodyPr wrap="square">
            <a:spAutoFit/>
          </a:bodyPr>
          <a:lstStyle/>
          <a:p>
            <a:pPr marL="285750" lvl="0" indent="-285750" hangingPunct="0">
              <a:lnSpc>
                <a:spcPct val="150000"/>
              </a:lnSpc>
              <a:buFont typeface="Wingdings" pitchFamily="2" charset="2"/>
              <a:buChar char="ü"/>
            </a:pPr>
            <a:r>
              <a:rPr lang="en-US" sz="1600" u="sng" dirty="0">
                <a:latin typeface="Times New Roman" pitchFamily="18" charset="0"/>
                <a:cs typeface="Times New Roman" pitchFamily="18" charset="0"/>
              </a:rPr>
              <a:t>Wen-Tsai Sung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Jui</a:t>
            </a:r>
            <a:r>
              <a:rPr lang="en-US" sz="1600" dirty="0">
                <a:latin typeface="Times New Roman" pitchFamily="18" charset="0"/>
                <a:cs typeface="Times New Roman" pitchFamily="18" charset="0"/>
              </a:rPr>
              <a:t>-Ho Chen, Kung-Wei Chang, “Mobile Physiological Measurement Platform with Cloud and Analysis Functions Implemented via IPSO”, IEEE Sensors Journal, Volume:14 , Issue: 1,pp 111 – 123, Jan. 2014 (SCIE/EI) IF: 1.852. Ranking: </a:t>
            </a:r>
            <a:r>
              <a:rPr lang="en-US" sz="1600" dirty="0" smtClean="0">
                <a:latin typeface="Times New Roman" pitchFamily="18" charset="0"/>
                <a:cs typeface="Times New Roman" pitchFamily="18" charset="0"/>
              </a:rPr>
              <a:t>13/57</a:t>
            </a:r>
            <a:endParaRPr lang="en-US" sz="1600" dirty="0">
              <a:latin typeface="Times New Roman" pitchFamily="18" charset="0"/>
              <a:cs typeface="Times New Roman" pitchFamily="18" charset="0"/>
            </a:endParaRPr>
          </a:p>
          <a:p>
            <a:pPr marL="285750" lvl="0" indent="-285750" hangingPunct="0">
              <a:lnSpc>
                <a:spcPct val="150000"/>
              </a:lnSpc>
              <a:buFont typeface="Wingdings" pitchFamily="2" charset="2"/>
              <a:buChar char="ü"/>
            </a:pPr>
            <a:r>
              <a:rPr lang="en-US" sz="1600" u="sng" dirty="0" smtClean="0">
                <a:latin typeface="Times New Roman" pitchFamily="18" charset="0"/>
                <a:cs typeface="Times New Roman" pitchFamily="18" charset="0"/>
              </a:rPr>
              <a:t>Wen-Tsai </a:t>
            </a:r>
            <a:r>
              <a:rPr lang="en-US" sz="1600" u="sng" dirty="0">
                <a:latin typeface="Times New Roman" pitchFamily="18" charset="0"/>
                <a:cs typeface="Times New Roman" pitchFamily="18" charset="0"/>
              </a:rPr>
              <a:t>Sung</a:t>
            </a:r>
            <a:r>
              <a:rPr lang="en-US" sz="1600" dirty="0">
                <a:latin typeface="Times New Roman" pitchFamily="18" charset="0"/>
                <a:cs typeface="Times New Roman" pitchFamily="18" charset="0"/>
              </a:rPr>
              <a:t>*, Chia-Cheng Hsu, “Intelligent Environment Monitoring System Based on Innovative Integration Technology via </a:t>
            </a:r>
            <a:r>
              <a:rPr lang="en-US" sz="1600" dirty="0" err="1">
                <a:latin typeface="Times New Roman" pitchFamily="18" charset="0"/>
                <a:cs typeface="Times New Roman" pitchFamily="18" charset="0"/>
              </a:rPr>
              <a:t>PSoC</a:t>
            </a:r>
            <a:r>
              <a:rPr lang="en-US" sz="1600" dirty="0">
                <a:latin typeface="Times New Roman" pitchFamily="18" charset="0"/>
                <a:cs typeface="Times New Roman" pitchFamily="18" charset="0"/>
              </a:rPr>
              <a:t> Platform and </a:t>
            </a:r>
            <a:r>
              <a:rPr lang="en-US" sz="1600" dirty="0" err="1">
                <a:latin typeface="Times New Roman" pitchFamily="18" charset="0"/>
                <a:cs typeface="Times New Roman" pitchFamily="18" charset="0"/>
              </a:rPr>
              <a:t>ZigBee</a:t>
            </a:r>
            <a:r>
              <a:rPr lang="en-US" sz="1600" dirty="0">
                <a:latin typeface="Times New Roman" pitchFamily="18" charset="0"/>
                <a:cs typeface="Times New Roman" pitchFamily="18" charset="0"/>
              </a:rPr>
              <a:t> Network”, IET Communications, Volume 7, Issue 16, 05 November 2013, </a:t>
            </a:r>
            <a:r>
              <a:rPr lang="en-US" sz="1600" dirty="0" err="1">
                <a:latin typeface="Times New Roman" pitchFamily="18" charset="0"/>
                <a:cs typeface="Times New Roman" pitchFamily="18" charset="0"/>
              </a:rPr>
              <a:t>pp</a:t>
            </a:r>
            <a:r>
              <a:rPr lang="en-US" sz="1600" dirty="0">
                <a:latin typeface="Times New Roman" pitchFamily="18" charset="0"/>
                <a:cs typeface="Times New Roman" pitchFamily="18" charset="0"/>
              </a:rPr>
              <a:t> 1789 – 1801, (SCIE/EI) IF: 0.720. Ranking: 175/247</a:t>
            </a:r>
          </a:p>
          <a:p>
            <a:pPr marL="285750" lvl="0" indent="-285750" hangingPunct="0">
              <a:lnSpc>
                <a:spcPct val="150000"/>
              </a:lnSpc>
              <a:buFont typeface="Wingdings" pitchFamily="2" charset="2"/>
              <a:buChar char="ü"/>
            </a:pPr>
            <a:r>
              <a:rPr lang="en-US" sz="1600" dirty="0" smtClean="0">
                <a:latin typeface="Times New Roman" pitchFamily="18" charset="0"/>
                <a:cs typeface="Times New Roman" pitchFamily="18" charset="0"/>
              </a:rPr>
              <a:t>Kuang-Yow </a:t>
            </a:r>
            <a:r>
              <a:rPr lang="en-US" sz="1600" dirty="0" err="1">
                <a:latin typeface="Times New Roman" pitchFamily="18" charset="0"/>
                <a:cs typeface="Times New Roman" pitchFamily="18" charset="0"/>
              </a:rPr>
              <a:t>Lian</a:t>
            </a:r>
            <a:r>
              <a:rPr lang="en-US" sz="1600" dirty="0">
                <a:latin typeface="Times New Roman" pitchFamily="18" charset="0"/>
                <a:cs typeface="Times New Roman" pitchFamily="18" charset="0"/>
              </a:rPr>
              <a:t> , Sung-Jung Hsiao, </a:t>
            </a:r>
            <a:r>
              <a:rPr lang="en-US" sz="1600" u="sng" dirty="0">
                <a:latin typeface="Times New Roman" pitchFamily="18" charset="0"/>
                <a:cs typeface="Times New Roman" pitchFamily="18" charset="0"/>
              </a:rPr>
              <a:t>Wen-Tsai Sung</a:t>
            </a:r>
            <a:r>
              <a:rPr lang="en-US" sz="1600" dirty="0">
                <a:latin typeface="Times New Roman" pitchFamily="18" charset="0"/>
                <a:cs typeface="Times New Roman" pitchFamily="18" charset="0"/>
              </a:rPr>
              <a:t>*, “Mobile Monitoring and Embedded Control System for Factory Environment”, Sensors, Volume 13, issue. 12:pp 17379-413. (SCIE/EI) IF: 2.048. Ranking: 10/57</a:t>
            </a:r>
          </a:p>
          <a:p>
            <a:pPr marL="285750" lvl="0" indent="-285750" hangingPunct="0">
              <a:lnSpc>
                <a:spcPct val="150000"/>
              </a:lnSpc>
              <a:buFont typeface="Wingdings" pitchFamily="2" charset="2"/>
              <a:buChar char="ü"/>
            </a:pPr>
            <a:r>
              <a:rPr lang="en-US" sz="1600" u="sng" dirty="0" smtClean="0">
                <a:latin typeface="Times New Roman" pitchFamily="18" charset="0"/>
                <a:cs typeface="Times New Roman" pitchFamily="18" charset="0"/>
              </a:rPr>
              <a:t>Wen-Tsai </a:t>
            </a:r>
            <a:r>
              <a:rPr lang="en-US" sz="1600" u="sng" dirty="0">
                <a:latin typeface="Times New Roman" pitchFamily="18" charset="0"/>
                <a:cs typeface="Times New Roman" pitchFamily="18" charset="0"/>
              </a:rPr>
              <a:t>Sung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Jia-Syun</a:t>
            </a:r>
            <a:r>
              <a:rPr lang="en-US" sz="1600" dirty="0">
                <a:latin typeface="Times New Roman" pitchFamily="18" charset="0"/>
                <a:cs typeface="Times New Roman" pitchFamily="18" charset="0"/>
              </a:rPr>
              <a:t> Lin, “Design and Implementation of a Smart LED Lighting System Using a Self Adaptive Weighted Data Fusion Algorithm”, Sensors, Volume 13, issue. 12: pp.16915-16939. (SCIE/EI) IF: 2.048. Ranking: 10/57 </a:t>
            </a:r>
          </a:p>
          <a:p>
            <a:pPr marL="285750" lvl="0" indent="-285750" hangingPunct="0">
              <a:lnSpc>
                <a:spcPct val="150000"/>
              </a:lnSpc>
              <a:buFont typeface="Wingdings" pitchFamily="2" charset="2"/>
              <a:buChar char="ü"/>
            </a:pPr>
            <a:r>
              <a:rPr lang="en-US" sz="1600" u="sng" dirty="0" smtClean="0">
                <a:latin typeface="Times New Roman" pitchFamily="18" charset="0"/>
                <a:cs typeface="Times New Roman" pitchFamily="18" charset="0"/>
              </a:rPr>
              <a:t>Wen-Tsai </a:t>
            </a:r>
            <a:r>
              <a:rPr lang="en-US" sz="1600" u="sng" dirty="0">
                <a:latin typeface="Times New Roman" pitchFamily="18" charset="0"/>
                <a:cs typeface="Times New Roman" pitchFamily="18" charset="0"/>
              </a:rPr>
              <a:t>Sung</a:t>
            </a:r>
            <a:r>
              <a:rPr lang="en-US" sz="1600" dirty="0">
                <a:latin typeface="Times New Roman" pitchFamily="18" charset="0"/>
                <a:cs typeface="Times New Roman" pitchFamily="18" charset="0"/>
              </a:rPr>
              <a:t>*, Sung-Jung Hsiao “Implementation of Enhanced Fractionally Spaced Algorithm for Blind Equalization Technology in WSNs”, Ad Hoc Networks, Elsevier Company. Volume 14, Issue March 2014, Pages 26–34 (SCIE/EI) IF: 1.943. Ranking: 22/135 </a:t>
            </a:r>
          </a:p>
        </p:txBody>
      </p:sp>
    </p:spTree>
    <p:extLst>
      <p:ext uri="{BB962C8B-B14F-4D97-AF65-F5344CB8AC3E}">
        <p14:creationId xmlns:p14="http://schemas.microsoft.com/office/powerpoint/2010/main" val="949069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8" y="457200"/>
            <a:ext cx="8610600" cy="5859553"/>
          </a:xfrm>
          <a:prstGeom prst="rect">
            <a:avLst/>
          </a:prstGeom>
        </p:spPr>
        <p:txBody>
          <a:bodyPr wrap="square">
            <a:spAutoFit/>
          </a:bodyPr>
          <a:lstStyle/>
          <a:p>
            <a:pPr marL="285750" lvl="0" indent="-285750" hangingPunct="0">
              <a:lnSpc>
                <a:spcPct val="150000"/>
              </a:lnSpc>
              <a:buFont typeface="Wingdings" pitchFamily="2" charset="2"/>
              <a:buChar char="ü"/>
            </a:pPr>
            <a:r>
              <a:rPr lang="en-US" u="sng" dirty="0" smtClean="0">
                <a:latin typeface="Times New Roman" pitchFamily="18" charset="0"/>
                <a:cs typeface="Times New Roman" pitchFamily="18" charset="0"/>
              </a:rPr>
              <a:t>Wen-Tsai </a:t>
            </a:r>
            <a:r>
              <a:rPr lang="en-US" u="sng" dirty="0">
                <a:latin typeface="Times New Roman" pitchFamily="18" charset="0"/>
                <a:cs typeface="Times New Roman" pitchFamily="18" charset="0"/>
              </a:rPr>
              <a:t>Sung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Jui</a:t>
            </a:r>
            <a:r>
              <a:rPr lang="en-US" dirty="0">
                <a:latin typeface="Times New Roman" pitchFamily="18" charset="0"/>
                <a:cs typeface="Times New Roman" pitchFamily="18" charset="0"/>
              </a:rPr>
              <a:t>-Ho Chen, </a:t>
            </a:r>
            <a:r>
              <a:rPr lang="en-US" dirty="0" err="1">
                <a:latin typeface="Times New Roman" pitchFamily="18" charset="0"/>
                <a:cs typeface="Times New Roman" pitchFamily="18" charset="0"/>
              </a:rPr>
              <a:t>Kuo</a:t>
            </a:r>
            <a:r>
              <a:rPr lang="en-US" dirty="0">
                <a:latin typeface="Times New Roman" pitchFamily="18" charset="0"/>
                <a:cs typeface="Times New Roman" pitchFamily="18" charset="0"/>
              </a:rPr>
              <a:t>-Yi Chang “Trust Function for Multi-Physiological Signals Fusion”, Measurement, Elsevier Company.  Volume 47, Issue January 2014,Pages 827–840 (SCIE/EI) IF: 1.526. Ranking: 19/87</a:t>
            </a:r>
          </a:p>
          <a:p>
            <a:pPr marL="285750" lvl="0" indent="-285750" hangingPunct="0">
              <a:lnSpc>
                <a:spcPct val="150000"/>
              </a:lnSpc>
              <a:buFont typeface="Wingdings" pitchFamily="2" charset="2"/>
              <a:buChar char="ü"/>
            </a:pPr>
            <a:r>
              <a:rPr lang="en-US" u="sng" dirty="0" smtClean="0">
                <a:latin typeface="Times New Roman" pitchFamily="18" charset="0"/>
                <a:cs typeface="Times New Roman" pitchFamily="18" charset="0"/>
              </a:rPr>
              <a:t>Wen-Tsai </a:t>
            </a:r>
            <a:r>
              <a:rPr lang="en-US" u="sng" dirty="0">
                <a:latin typeface="Times New Roman" pitchFamily="18" charset="0"/>
                <a:cs typeface="Times New Roman" pitchFamily="18" charset="0"/>
              </a:rPr>
              <a:t>Sung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Kuo</a:t>
            </a:r>
            <a:r>
              <a:rPr lang="en-US" dirty="0">
                <a:latin typeface="Times New Roman" pitchFamily="18" charset="0"/>
                <a:cs typeface="Times New Roman" pitchFamily="18" charset="0"/>
              </a:rPr>
              <a:t>-Yi Chang, “Evidence-based Multi-Sensor Information Fusion for Remote Health Care Systems”, Sensors and Actuators A: Physical, Elsevier Company., Volume 204, Issue 15 December 2013,Pages 1-19 (SCIE/EI) IF: 1.943. Ranking: 12/57 </a:t>
            </a:r>
          </a:p>
          <a:p>
            <a:pPr marL="285750" lvl="0" indent="-285750" hangingPunct="0">
              <a:lnSpc>
                <a:spcPct val="150000"/>
              </a:lnSpc>
              <a:buFont typeface="Wingdings" pitchFamily="2" charset="2"/>
              <a:buChar char="ü"/>
            </a:pPr>
            <a:r>
              <a:rPr lang="en-US" u="sng" dirty="0" smtClean="0">
                <a:latin typeface="Times New Roman" pitchFamily="18" charset="0"/>
                <a:cs typeface="Times New Roman" pitchFamily="18" charset="0"/>
              </a:rPr>
              <a:t>Wen-Tsai </a:t>
            </a:r>
            <a:r>
              <a:rPr lang="en-US" u="sng" dirty="0">
                <a:latin typeface="Times New Roman" pitchFamily="18" charset="0"/>
                <a:cs typeface="Times New Roman" pitchFamily="18" charset="0"/>
              </a:rPr>
              <a:t>Sung</a:t>
            </a:r>
            <a:r>
              <a:rPr lang="en-US" dirty="0">
                <a:latin typeface="Times New Roman" pitchFamily="18" charset="0"/>
                <a:cs typeface="Times New Roman" pitchFamily="18" charset="0"/>
              </a:rPr>
              <a:t>*, Yu-Feng Liu, “Neural Network Approaches to Data Fusion Calculation and Correction in Wireless Sensor Network - A Case Study Comparison between BPN, RBFN and GRNN”, International Journal of Nonlinear Sciences and Numerical Simulation, Volume 14, Issue 6, Pages 395–411, September 2013 (SCIE/EI) IF: 0.453. Ranking: 69/87 </a:t>
            </a:r>
          </a:p>
          <a:p>
            <a:pPr marL="285750" lvl="0" indent="-285750" hangingPunct="0">
              <a:lnSpc>
                <a:spcPct val="150000"/>
              </a:lnSpc>
              <a:buFont typeface="Wingdings" pitchFamily="2" charset="2"/>
              <a:buChar char="ü"/>
            </a:pPr>
            <a:r>
              <a:rPr lang="en-US" u="sng" dirty="0" smtClean="0">
                <a:latin typeface="Times New Roman" pitchFamily="18" charset="0"/>
                <a:cs typeface="Times New Roman" pitchFamily="18" charset="0"/>
              </a:rPr>
              <a:t>Wen-Tsai </a:t>
            </a:r>
            <a:r>
              <a:rPr lang="en-US" u="sng" dirty="0">
                <a:latin typeface="Times New Roman" pitchFamily="18" charset="0"/>
                <a:cs typeface="Times New Roman" pitchFamily="18" charset="0"/>
              </a:rPr>
              <a:t>Sung</a:t>
            </a:r>
            <a:r>
              <a:rPr lang="en-US" dirty="0">
                <a:latin typeface="Times New Roman" pitchFamily="18" charset="0"/>
                <a:cs typeface="Times New Roman" pitchFamily="18" charset="0"/>
              </a:rPr>
              <a:t>*, Chia-Cheng Hsu, “IOT System Environmental Monitoring using IPSO Weight Factor Estimation”, Sensor Review. Volume 33 issue 3 pp.246 - 256 (SCIE/EI) IF: 0.616. Ranking: 43/57 </a:t>
            </a:r>
          </a:p>
        </p:txBody>
      </p:sp>
    </p:spTree>
    <p:extLst>
      <p:ext uri="{BB962C8B-B14F-4D97-AF65-F5344CB8AC3E}">
        <p14:creationId xmlns:p14="http://schemas.microsoft.com/office/powerpoint/2010/main" val="2590798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153400" cy="6001643"/>
          </a:xfrm>
          <a:prstGeom prst="rect">
            <a:avLst/>
          </a:prstGeom>
        </p:spPr>
        <p:txBody>
          <a:bodyPr wrap="square">
            <a:spAutoFit/>
          </a:bodyPr>
          <a:lstStyle/>
          <a:p>
            <a:pPr marL="285750" lvl="0" indent="-285750">
              <a:lnSpc>
                <a:spcPct val="150000"/>
              </a:lnSpc>
              <a:buFont typeface="Wingdings" pitchFamily="2" charset="2"/>
              <a:buChar char="ü"/>
            </a:pPr>
            <a:r>
              <a:rPr lang="en-US" sz="1600" b="1" u="sng" dirty="0">
                <a:latin typeface="Times New Roman" pitchFamily="18" charset="0"/>
                <a:cs typeface="Times New Roman" pitchFamily="18" charset="0"/>
              </a:rPr>
              <a:t>Wen-Tsai Sung*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Jui</a:t>
            </a:r>
            <a:r>
              <a:rPr lang="en-US" sz="1600" dirty="0">
                <a:latin typeface="Times New Roman" pitchFamily="18" charset="0"/>
                <a:cs typeface="Times New Roman" pitchFamily="18" charset="0"/>
              </a:rPr>
              <a:t>-Ho Chen, </a:t>
            </a:r>
            <a:r>
              <a:rPr lang="en-US" sz="1600" dirty="0" err="1">
                <a:latin typeface="Times New Roman" pitchFamily="18" charset="0"/>
                <a:cs typeface="Times New Roman" pitchFamily="18" charset="0"/>
              </a:rPr>
              <a:t>Hsi</a:t>
            </a:r>
            <a:r>
              <a:rPr lang="en-US" sz="1600" dirty="0">
                <a:latin typeface="Times New Roman" pitchFamily="18" charset="0"/>
                <a:cs typeface="Times New Roman" pitchFamily="18" charset="0"/>
              </a:rPr>
              <a:t>-Chun Wang “Optimization Data Fusion Approaches for Intelligent House System”, Applied Mathematics &amp; Information Sciences, Vol.7, No.2L ,pp. 441-447.. June 2013, </a:t>
            </a:r>
            <a:r>
              <a:rPr lang="en-US" sz="1600" b="1" dirty="0">
                <a:latin typeface="Times New Roman" pitchFamily="18" charset="0"/>
                <a:cs typeface="Times New Roman" pitchFamily="18" charset="0"/>
              </a:rPr>
              <a:t>(SCIE/EI) IF: 1.232.</a:t>
            </a: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Ranking: 53/250</a:t>
            </a:r>
            <a:endParaRPr lang="en-US" sz="1600" dirty="0">
              <a:latin typeface="Times New Roman" pitchFamily="18" charset="0"/>
              <a:cs typeface="Times New Roman" pitchFamily="18" charset="0"/>
            </a:endParaRPr>
          </a:p>
          <a:p>
            <a:pPr marL="285750" lvl="0" indent="-285750">
              <a:lnSpc>
                <a:spcPct val="150000"/>
              </a:lnSpc>
              <a:buFont typeface="Wingdings" pitchFamily="2" charset="2"/>
              <a:buChar char="ü"/>
            </a:pPr>
            <a:r>
              <a:rPr lang="en-US" sz="1600" b="1" u="sng" dirty="0">
                <a:latin typeface="Times New Roman" pitchFamily="18" charset="0"/>
                <a:cs typeface="Times New Roman" pitchFamily="18" charset="0"/>
              </a:rPr>
              <a:t>Wen-Tsai Sung*</a:t>
            </a:r>
            <a:r>
              <a:rPr lang="en-US" sz="1600" b="1" dirty="0">
                <a:latin typeface="Times New Roman" pitchFamily="18" charset="0"/>
                <a:cs typeface="Times New Roman" pitchFamily="18" charset="0"/>
              </a:rPr>
              <a:t>, </a:t>
            </a:r>
            <a:r>
              <a:rPr lang="en-US" sz="1600" dirty="0" err="1">
                <a:latin typeface="Times New Roman" pitchFamily="18" charset="0"/>
                <a:cs typeface="Times New Roman" pitchFamily="18" charset="0"/>
              </a:rPr>
              <a:t>Jui</a:t>
            </a:r>
            <a:r>
              <a:rPr lang="en-US" sz="1600" dirty="0">
                <a:latin typeface="Times New Roman" pitchFamily="18" charset="0"/>
                <a:cs typeface="Times New Roman" pitchFamily="18" charset="0"/>
              </a:rPr>
              <a:t>-Ho Chen, Kung-Wei Chang, “Study on a Real-Time BEAM System for Diagnosis Assistance based on System on Chips Design”, Sensors, , 2013, Volume 13,issue 5,pp. 6552-6577 </a:t>
            </a:r>
            <a:r>
              <a:rPr lang="en-US" sz="1600" b="1" dirty="0">
                <a:latin typeface="Times New Roman" pitchFamily="18" charset="0"/>
                <a:cs typeface="Times New Roman" pitchFamily="18" charset="0"/>
              </a:rPr>
              <a:t>(SCIE/EI) IF: 2.048. Ranking: 10/57</a:t>
            </a:r>
            <a:endParaRPr lang="en-US" sz="1600" dirty="0">
              <a:latin typeface="Times New Roman" pitchFamily="18" charset="0"/>
              <a:cs typeface="Times New Roman" pitchFamily="18" charset="0"/>
            </a:endParaRPr>
          </a:p>
          <a:p>
            <a:pPr marL="285750" lvl="0" indent="-285750">
              <a:lnSpc>
                <a:spcPct val="150000"/>
              </a:lnSpc>
              <a:buFont typeface="Wingdings" pitchFamily="2" charset="2"/>
              <a:buChar char="ü"/>
            </a:pPr>
            <a:r>
              <a:rPr lang="en-US" sz="1600" b="1" u="sng" dirty="0">
                <a:latin typeface="Times New Roman" pitchFamily="18" charset="0"/>
                <a:cs typeface="Times New Roman" pitchFamily="18" charset="0"/>
              </a:rPr>
              <a:t>Wen-Tsai Sung*</a:t>
            </a:r>
            <a:r>
              <a:rPr lang="en-US" sz="1600" dirty="0">
                <a:latin typeface="Times New Roman" pitchFamily="18" charset="0"/>
                <a:cs typeface="Times New Roman" pitchFamily="18" charset="0"/>
              </a:rPr>
              <a:t>, “Wireless Sensing Network Transmission System with Improved Constant Modulus Algorithm”, EURASIP Journal on Wireless Communications and Networking, </a:t>
            </a:r>
            <a:r>
              <a:rPr lang="en-US" sz="1600" b="1" dirty="0">
                <a:latin typeface="Times New Roman" pitchFamily="18" charset="0"/>
                <a:cs typeface="Times New Roman" pitchFamily="18" charset="0"/>
              </a:rPr>
              <a:t>2013,</a:t>
            </a:r>
            <a:r>
              <a:rPr lang="en-US" sz="1600" dirty="0">
                <a:latin typeface="Times New Roman" pitchFamily="18" charset="0"/>
                <a:cs typeface="Times New Roman" pitchFamily="18" charset="0"/>
              </a:rPr>
              <a:t> Springer Company,</a:t>
            </a:r>
            <a:r>
              <a:rPr lang="en-US" sz="1600" b="1" dirty="0">
                <a:latin typeface="Times New Roman" pitchFamily="18" charset="0"/>
                <a:cs typeface="Times New Roman" pitchFamily="18" charset="0"/>
              </a:rPr>
              <a:t> 2013:101 (15 April 2013)</a:t>
            </a: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(SCIE/EI) IF: 0.805.</a:t>
            </a: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Ranking: 165/247</a:t>
            </a:r>
            <a:endParaRPr lang="en-US" sz="1600" dirty="0">
              <a:latin typeface="Times New Roman" pitchFamily="18" charset="0"/>
              <a:cs typeface="Times New Roman" pitchFamily="18" charset="0"/>
            </a:endParaRPr>
          </a:p>
          <a:p>
            <a:pPr marL="285750" lvl="0" indent="-285750">
              <a:lnSpc>
                <a:spcPct val="150000"/>
              </a:lnSpc>
              <a:buFont typeface="Wingdings" pitchFamily="2" charset="2"/>
              <a:buChar char="ü"/>
            </a:pPr>
            <a:r>
              <a:rPr lang="en-US" sz="1600" b="1" u="sng" dirty="0">
                <a:latin typeface="Times New Roman" pitchFamily="18" charset="0"/>
                <a:cs typeface="Times New Roman" pitchFamily="18" charset="0"/>
              </a:rPr>
              <a:t>Wen-Tsai Sung*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Chrng</a:t>
            </a:r>
            <a:r>
              <a:rPr lang="en-US" sz="1600" dirty="0">
                <a:latin typeface="Times New Roman" pitchFamily="18" charset="0"/>
                <a:cs typeface="Times New Roman" pitchFamily="18" charset="0"/>
              </a:rPr>
              <a:t>-Li Hsiao, “IHPG Algorithm for Efficient Information Fusion in Multi-Sensor Network via Smoothing Parameter Optimization”, INFORMATICA, Volume 24, Issue 2,Pages 219-230 </a:t>
            </a:r>
            <a:r>
              <a:rPr lang="en-US" sz="1600" b="1" dirty="0">
                <a:latin typeface="Times New Roman" pitchFamily="18" charset="0"/>
                <a:cs typeface="Times New Roman" pitchFamily="18" charset="0"/>
              </a:rPr>
              <a:t>(SCIE/EI) IF: 0.901.</a:t>
            </a: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Ranking: 98/250 </a:t>
            </a:r>
            <a:endParaRPr lang="en-US" sz="1600" dirty="0">
              <a:latin typeface="Times New Roman" pitchFamily="18" charset="0"/>
              <a:cs typeface="Times New Roman" pitchFamily="18" charset="0"/>
            </a:endParaRPr>
          </a:p>
          <a:p>
            <a:pPr marL="285750" lvl="0" indent="-285750">
              <a:lnSpc>
                <a:spcPct val="150000"/>
              </a:lnSpc>
              <a:buFont typeface="Wingdings" pitchFamily="2" charset="2"/>
              <a:buChar char="ü"/>
            </a:pPr>
            <a:r>
              <a:rPr lang="en-US" sz="1600" dirty="0">
                <a:latin typeface="Times New Roman" pitchFamily="18" charset="0"/>
                <a:cs typeface="Times New Roman" pitchFamily="18" charset="0"/>
              </a:rPr>
              <a:t>Kuang-Yow </a:t>
            </a:r>
            <a:r>
              <a:rPr lang="en-US" sz="1600" dirty="0" err="1">
                <a:latin typeface="Times New Roman" pitchFamily="18" charset="0"/>
                <a:cs typeface="Times New Roman" pitchFamily="18" charset="0"/>
              </a:rPr>
              <a:t>Lian</a:t>
            </a:r>
            <a:r>
              <a:rPr lang="en-US" sz="1600" dirty="0">
                <a:latin typeface="Times New Roman" pitchFamily="18" charset="0"/>
                <a:cs typeface="Times New Roman" pitchFamily="18" charset="0"/>
              </a:rPr>
              <a:t> , Sung-Jung Hsiao,</a:t>
            </a:r>
            <a:r>
              <a:rPr lang="en-US" sz="1600" b="1" u="sng" dirty="0">
                <a:latin typeface="Times New Roman" pitchFamily="18" charset="0"/>
                <a:cs typeface="Times New Roman" pitchFamily="18" charset="0"/>
              </a:rPr>
              <a:t> Wen-Tsai Sung*</a:t>
            </a:r>
            <a:r>
              <a:rPr lang="en-US" sz="1600" dirty="0">
                <a:latin typeface="Times New Roman" pitchFamily="18" charset="0"/>
                <a:cs typeface="Times New Roman" pitchFamily="18" charset="0"/>
              </a:rPr>
              <a:t> “Intelligent Multi-Sensor Control System Based on Innovative Technology Integration via </a:t>
            </a:r>
            <a:r>
              <a:rPr lang="en-US" sz="1600" dirty="0" err="1">
                <a:latin typeface="Times New Roman" pitchFamily="18" charset="0"/>
                <a:cs typeface="Times New Roman" pitchFamily="18" charset="0"/>
              </a:rPr>
              <a:t>ZigBee</a:t>
            </a:r>
            <a:r>
              <a:rPr lang="en-US" sz="1600" dirty="0">
                <a:latin typeface="Times New Roman" pitchFamily="18" charset="0"/>
                <a:cs typeface="Times New Roman" pitchFamily="18" charset="0"/>
              </a:rPr>
              <a:t> and Wi-Fi Network”, Journal of Network and Computer Applications, Elsevier Company. Volume 36, Issue 2, March 2013, Pages 756–767.  </a:t>
            </a:r>
            <a:r>
              <a:rPr lang="en-US" sz="1600" b="1" dirty="0">
                <a:latin typeface="Times New Roman" pitchFamily="18" charset="0"/>
                <a:cs typeface="Times New Roman" pitchFamily="18" charset="0"/>
              </a:rPr>
              <a:t>(SCIE/EI) IF: 1.772.</a:t>
            </a: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Ranking: 16/105 </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787400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153400" cy="6124754"/>
          </a:xfrm>
          <a:prstGeom prst="rect">
            <a:avLst/>
          </a:prstGeom>
        </p:spPr>
        <p:txBody>
          <a:bodyPr wrap="square">
            <a:spAutoFit/>
          </a:bodyPr>
          <a:lstStyle/>
          <a:p>
            <a:pPr marL="285750" lvl="0" indent="-285750">
              <a:buFont typeface="Wingdings" pitchFamily="2" charset="2"/>
              <a:buChar char="ü"/>
            </a:pPr>
            <a:r>
              <a:rPr lang="en-US" sz="1600" b="1" u="sng" dirty="0">
                <a:latin typeface="Times New Roman" pitchFamily="18" charset="0"/>
                <a:cs typeface="Times New Roman" pitchFamily="18" charset="0"/>
              </a:rPr>
              <a:t>Wen-Tsai Sung*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Jui</a:t>
            </a:r>
            <a:r>
              <a:rPr lang="en-US" sz="1600" dirty="0">
                <a:latin typeface="Times New Roman" pitchFamily="18" charset="0"/>
                <a:cs typeface="Times New Roman" pitchFamily="18" charset="0"/>
              </a:rPr>
              <a:t>-Ho Chen, </a:t>
            </a:r>
            <a:r>
              <a:rPr lang="en-US" sz="1600" dirty="0" err="1">
                <a:latin typeface="Times New Roman" pitchFamily="18" charset="0"/>
                <a:cs typeface="Times New Roman" pitchFamily="18" charset="0"/>
              </a:rPr>
              <a:t>Kuo</a:t>
            </a:r>
            <a:r>
              <a:rPr lang="en-US" sz="1600" dirty="0">
                <a:latin typeface="Times New Roman" pitchFamily="18" charset="0"/>
                <a:cs typeface="Times New Roman" pitchFamily="18" charset="0"/>
              </a:rPr>
              <a:t>-Yi Chang, “</a:t>
            </a:r>
            <a:r>
              <a:rPr lang="en-US" sz="1600" dirty="0" err="1">
                <a:latin typeface="Times New Roman" pitchFamily="18" charset="0"/>
                <a:cs typeface="Times New Roman" pitchFamily="18" charset="0"/>
              </a:rPr>
              <a:t>ZigBee</a:t>
            </a:r>
            <a:r>
              <a:rPr lang="en-US" sz="1600" dirty="0">
                <a:latin typeface="Times New Roman" pitchFamily="18" charset="0"/>
                <a:cs typeface="Times New Roman" pitchFamily="18" charset="0"/>
              </a:rPr>
              <a:t> based multi-purpose electronic score design and implementation using EOG”, Sensors and Actuators A: Physical, Elsevier Company. Volume 190, Issue 1, February 2013, Pages 141–152 </a:t>
            </a:r>
            <a:r>
              <a:rPr lang="en-US" sz="1600" b="1" dirty="0">
                <a:latin typeface="Times New Roman" pitchFamily="18" charset="0"/>
                <a:cs typeface="Times New Roman" pitchFamily="18" charset="0"/>
              </a:rPr>
              <a:t>(SCIE/EI) IF: 1.943.</a:t>
            </a: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Ranking: 12/57 </a:t>
            </a:r>
            <a:endParaRPr lang="en-US" sz="1600" dirty="0">
              <a:latin typeface="Times New Roman" pitchFamily="18" charset="0"/>
              <a:cs typeface="Times New Roman" pitchFamily="18" charset="0"/>
            </a:endParaRPr>
          </a:p>
          <a:p>
            <a:pPr marL="285750" lvl="0" indent="-285750">
              <a:buFont typeface="Wingdings" pitchFamily="2" charset="2"/>
              <a:buChar char="ü"/>
            </a:pPr>
            <a:r>
              <a:rPr lang="en-US" sz="1600" b="1" u="sng" dirty="0">
                <a:latin typeface="Times New Roman" pitchFamily="18" charset="0"/>
                <a:cs typeface="Times New Roman" pitchFamily="18" charset="0"/>
              </a:rPr>
              <a:t>Wen-Tsai Sung</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Hung-Yuan Chung “Employing Reduced Order Approach for Computing Protein Folding via </a:t>
            </a:r>
            <a:r>
              <a:rPr lang="en-US" sz="1600" dirty="0" err="1">
                <a:latin typeface="Times New Roman" pitchFamily="18" charset="0"/>
                <a:cs typeface="Times New Roman" pitchFamily="18" charset="0"/>
              </a:rPr>
              <a:t>Langevin</a:t>
            </a:r>
            <a:r>
              <a:rPr lang="en-US" sz="1600" dirty="0">
                <a:latin typeface="Times New Roman" pitchFamily="18" charset="0"/>
                <a:cs typeface="Times New Roman" pitchFamily="18" charset="0"/>
              </a:rPr>
              <a:t> Equation and </a:t>
            </a:r>
            <a:r>
              <a:rPr lang="en-US" sz="1600" dirty="0" err="1">
                <a:latin typeface="Times New Roman" pitchFamily="18" charset="0"/>
                <a:cs typeface="Times New Roman" pitchFamily="18" charset="0"/>
              </a:rPr>
              <a:t>Lyapunov</a:t>
            </a:r>
            <a:r>
              <a:rPr lang="en-US" sz="1600" dirty="0">
                <a:latin typeface="Times New Roman" pitchFamily="18" charset="0"/>
                <a:cs typeface="Times New Roman" pitchFamily="18" charset="0"/>
              </a:rPr>
              <a:t> Theorem”, International Journal of Innovative Computing, Information and Control, Vol.8, No.6, pp.4319-4332. June.2012, </a:t>
            </a:r>
            <a:r>
              <a:rPr lang="en-US" sz="1600" b="1" dirty="0">
                <a:latin typeface="Times New Roman" pitchFamily="18" charset="0"/>
                <a:cs typeface="Times New Roman" pitchFamily="18" charset="0"/>
              </a:rPr>
              <a:t>(SCIE/EI)</a:t>
            </a: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IF: 1.667,</a:t>
            </a: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Ranking: 7/53 </a:t>
            </a:r>
            <a:endParaRPr lang="en-US" sz="1600" dirty="0">
              <a:latin typeface="Times New Roman" pitchFamily="18" charset="0"/>
              <a:cs typeface="Times New Roman" pitchFamily="18" charset="0"/>
            </a:endParaRPr>
          </a:p>
          <a:p>
            <a:pPr marL="285750" lvl="0" indent="-285750">
              <a:buFont typeface="Wingdings" pitchFamily="2" charset="2"/>
              <a:buChar char="ü"/>
            </a:pPr>
            <a:r>
              <a:rPr lang="en-US" sz="1600" b="1" u="sng" dirty="0">
                <a:latin typeface="Times New Roman" pitchFamily="18" charset="0"/>
                <a:cs typeface="Times New Roman" pitchFamily="18" charset="0"/>
              </a:rPr>
              <a:t>Wen-Tsai Sung*</a:t>
            </a:r>
            <a:r>
              <a:rPr lang="en-US" sz="1600" dirty="0">
                <a:latin typeface="Times New Roman" pitchFamily="18" charset="0"/>
                <a:cs typeface="Times New Roman" pitchFamily="18" charset="0"/>
              </a:rPr>
              <a:t>, Ming-Han Tsai, “Data Fusion of Multi-Sensor for IOT Precise Measurement Based on Improved PSO Algorithms”, Computers and Mathematics with Applications, Elsevier Company. Volume 64, Issue 5, September 2012, Pages 1450–1461 </a:t>
            </a:r>
            <a:r>
              <a:rPr lang="en-US" sz="1600" b="1" dirty="0">
                <a:latin typeface="Times New Roman" pitchFamily="18" charset="0"/>
                <a:cs typeface="Times New Roman" pitchFamily="18" charset="0"/>
              </a:rPr>
              <a:t>(SCIE/EI) IF: 1.996.</a:t>
            </a: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Ranking: 17/250 </a:t>
            </a:r>
            <a:endParaRPr lang="en-US" sz="1600" dirty="0">
              <a:latin typeface="Times New Roman" pitchFamily="18" charset="0"/>
              <a:cs typeface="Times New Roman" pitchFamily="18" charset="0"/>
            </a:endParaRPr>
          </a:p>
          <a:p>
            <a:pPr marL="285750" lvl="0" indent="-285750">
              <a:buFont typeface="Wingdings" pitchFamily="2" charset="2"/>
              <a:buChar char="ü"/>
            </a:pPr>
            <a:r>
              <a:rPr lang="en-US" sz="1600" b="1" u="sng" dirty="0">
                <a:latin typeface="Times New Roman" pitchFamily="18" charset="0"/>
                <a:cs typeface="Times New Roman" pitchFamily="18" charset="0"/>
              </a:rPr>
              <a:t>Wen-Tsai Sung*</a:t>
            </a:r>
            <a:r>
              <a:rPr lang="en-US" sz="1600" dirty="0">
                <a:latin typeface="Times New Roman" pitchFamily="18" charset="0"/>
                <a:cs typeface="Times New Roman" pitchFamily="18" charset="0"/>
              </a:rPr>
              <a:t>, Yen-Chun Chiang “Improved Particle Swarm Optimization Algorithm for Android Medical Care IOT using Modified Parameters”, Journal of Medical Systems, Springer Company. Vol.36 Number 6,pp.3755-3763.. 2012, </a:t>
            </a:r>
            <a:r>
              <a:rPr lang="en-US" sz="1600" b="1" dirty="0">
                <a:latin typeface="Times New Roman" pitchFamily="18" charset="0"/>
                <a:cs typeface="Times New Roman" pitchFamily="18" charset="0"/>
              </a:rPr>
              <a:t>(SCIE/EI) IF: 1.372. Ranking: 14/25 </a:t>
            </a:r>
            <a:endParaRPr lang="en-US" sz="1600" dirty="0">
              <a:latin typeface="Times New Roman" pitchFamily="18" charset="0"/>
              <a:cs typeface="Times New Roman" pitchFamily="18" charset="0"/>
            </a:endParaRPr>
          </a:p>
          <a:p>
            <a:pPr marL="285750" lvl="0" indent="-285750">
              <a:buFont typeface="Wingdings" pitchFamily="2" charset="2"/>
              <a:buChar char="ü"/>
            </a:pPr>
            <a:r>
              <a:rPr lang="en-US" sz="1600" b="1" u="sng" dirty="0">
                <a:latin typeface="Times New Roman" pitchFamily="18" charset="0"/>
                <a:cs typeface="Times New Roman" pitchFamily="18" charset="0"/>
              </a:rPr>
              <a:t>Wen-Tsai Sung</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Guan-Yu Chen “Employ </a:t>
            </a:r>
            <a:r>
              <a:rPr lang="en-US" sz="1600" dirty="0" err="1">
                <a:latin typeface="Times New Roman" pitchFamily="18" charset="0"/>
                <a:cs typeface="Times New Roman" pitchFamily="18" charset="0"/>
              </a:rPr>
              <a:t>DaVinci</a:t>
            </a:r>
            <a:r>
              <a:rPr lang="en-US" sz="1600" dirty="0">
                <a:latin typeface="Times New Roman" pitchFamily="18" charset="0"/>
                <a:cs typeface="Times New Roman" pitchFamily="18" charset="0"/>
              </a:rPr>
              <a:t> DM6446 Platform for H.264 Video Processing Analysis and Case Discussion”, International Journal of Innovative Computing, Information and Control, Vol.8, No.3(A), pp. 1849-1866. Mar.2012, </a:t>
            </a:r>
            <a:r>
              <a:rPr lang="en-US" sz="1600" b="1" dirty="0">
                <a:latin typeface="Times New Roman" pitchFamily="18" charset="0"/>
                <a:cs typeface="Times New Roman" pitchFamily="18" charset="0"/>
              </a:rPr>
              <a:t>(SCIE/EI)</a:t>
            </a: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IF: 1.667.</a:t>
            </a: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Ranking: 12/60 </a:t>
            </a:r>
            <a:endParaRPr lang="en-US" sz="1600" dirty="0">
              <a:latin typeface="Times New Roman" pitchFamily="18" charset="0"/>
              <a:cs typeface="Times New Roman" pitchFamily="18" charset="0"/>
            </a:endParaRPr>
          </a:p>
          <a:p>
            <a:pPr marL="285750" lvl="0" indent="-285750">
              <a:buFont typeface="Wingdings" pitchFamily="2" charset="2"/>
              <a:buChar char="ü"/>
            </a:pPr>
            <a:r>
              <a:rPr lang="en-US" sz="1600" dirty="0" err="1">
                <a:latin typeface="Times New Roman" pitchFamily="18" charset="0"/>
                <a:cs typeface="Times New Roman" pitchFamily="18" charset="0"/>
              </a:rPr>
              <a:t>Ing-Jiunn</a:t>
            </a:r>
            <a:r>
              <a:rPr lang="en-US" sz="1600" dirty="0">
                <a:latin typeface="Times New Roman" pitchFamily="18" charset="0"/>
                <a:cs typeface="Times New Roman" pitchFamily="18" charset="0"/>
              </a:rPr>
              <a:t> Su, Chia-</a:t>
            </a:r>
            <a:r>
              <a:rPr lang="en-US" sz="1600" dirty="0" err="1">
                <a:latin typeface="Times New Roman" pitchFamily="18" charset="0"/>
                <a:cs typeface="Times New Roman" pitchFamily="18" charset="0"/>
              </a:rPr>
              <a:t>Chih</a:t>
            </a:r>
            <a:r>
              <a:rPr lang="en-US" sz="1600" dirty="0">
                <a:latin typeface="Times New Roman" pitchFamily="18" charset="0"/>
                <a:cs typeface="Times New Roman" pitchFamily="18" charset="0"/>
              </a:rPr>
              <a:t> Tsai, </a:t>
            </a:r>
            <a:r>
              <a:rPr lang="en-US" sz="1600" b="1" u="sng" dirty="0">
                <a:latin typeface="Times New Roman" pitchFamily="18" charset="0"/>
                <a:cs typeface="Times New Roman" pitchFamily="18" charset="0"/>
              </a:rPr>
              <a:t>Wen-Tsai Sung*</a:t>
            </a:r>
            <a:r>
              <a:rPr lang="en-US" sz="1600" dirty="0">
                <a:latin typeface="Times New Roman" pitchFamily="18" charset="0"/>
                <a:cs typeface="Times New Roman" pitchFamily="18" charset="0"/>
              </a:rPr>
              <a:t> “Area temperature system monitoring and computing based on adaptive fuzzy logic in wireless sensor networks”, Applied Soft Computing, Elsevier Company. , Volume 12, Issue 5. pp. 1532–1541.May. 2012, </a:t>
            </a:r>
            <a:r>
              <a:rPr lang="en-US" sz="1600" b="1" dirty="0">
                <a:latin typeface="Times New Roman" pitchFamily="18" charset="0"/>
                <a:cs typeface="Times New Roman" pitchFamily="18" charset="0"/>
              </a:rPr>
              <a:t>(SCIE/EI) IF: 2.679.</a:t>
            </a: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Ranking: 14/102 </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205356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153400" cy="6001643"/>
          </a:xfrm>
          <a:prstGeom prst="rect">
            <a:avLst/>
          </a:prstGeom>
        </p:spPr>
        <p:txBody>
          <a:bodyPr wrap="square">
            <a:spAutoFit/>
          </a:bodyPr>
          <a:lstStyle/>
          <a:p>
            <a:pPr marL="285750" lvl="0" indent="-285750">
              <a:lnSpc>
                <a:spcPct val="150000"/>
              </a:lnSpc>
              <a:buFont typeface="Wingdings" pitchFamily="2" charset="2"/>
              <a:buChar char="ü"/>
            </a:pPr>
            <a:r>
              <a:rPr lang="en-US" sz="1600" b="1" u="sng" dirty="0">
                <a:latin typeface="Times New Roman" pitchFamily="18" charset="0"/>
                <a:cs typeface="Times New Roman" pitchFamily="18" charset="0"/>
              </a:rPr>
              <a:t>Wen-Tsai Sung*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Jui</a:t>
            </a:r>
            <a:r>
              <a:rPr lang="en-US" sz="1600" dirty="0">
                <a:latin typeface="Times New Roman" pitchFamily="18" charset="0"/>
                <a:cs typeface="Times New Roman" pitchFamily="18" charset="0"/>
              </a:rPr>
              <a:t>-Ho Chen, </a:t>
            </a:r>
            <a:r>
              <a:rPr lang="en-US" sz="1600" dirty="0" err="1">
                <a:latin typeface="Times New Roman" pitchFamily="18" charset="0"/>
                <a:cs typeface="Times New Roman" pitchFamily="18" charset="0"/>
              </a:rPr>
              <a:t>Hsi</a:t>
            </a:r>
            <a:r>
              <a:rPr lang="en-US" sz="1600" dirty="0">
                <a:latin typeface="Times New Roman" pitchFamily="18" charset="0"/>
                <a:cs typeface="Times New Roman" pitchFamily="18" charset="0"/>
              </a:rPr>
              <a:t>-Chun Wang “Optimization Data Fusion Approaches for Intelligent House System”, Applied Mathematics &amp; Information Sciences, Vol.7, No.2L ,pp. 441-447.. June 2013, </a:t>
            </a:r>
            <a:r>
              <a:rPr lang="en-US" sz="1600" b="1" dirty="0">
                <a:latin typeface="Times New Roman" pitchFamily="18" charset="0"/>
                <a:cs typeface="Times New Roman" pitchFamily="18" charset="0"/>
              </a:rPr>
              <a:t>(SCIE/EI) IF: 1.232.</a:t>
            </a: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Ranking: 53/250</a:t>
            </a:r>
            <a:endParaRPr lang="en-US" sz="1600" dirty="0">
              <a:latin typeface="Times New Roman" pitchFamily="18" charset="0"/>
              <a:cs typeface="Times New Roman" pitchFamily="18" charset="0"/>
            </a:endParaRPr>
          </a:p>
          <a:p>
            <a:pPr marL="285750" lvl="0" indent="-285750">
              <a:lnSpc>
                <a:spcPct val="150000"/>
              </a:lnSpc>
              <a:buFont typeface="Wingdings" pitchFamily="2" charset="2"/>
              <a:buChar char="ü"/>
            </a:pPr>
            <a:r>
              <a:rPr lang="en-US" sz="1600" b="1" u="sng" dirty="0">
                <a:latin typeface="Times New Roman" pitchFamily="18" charset="0"/>
                <a:cs typeface="Times New Roman" pitchFamily="18" charset="0"/>
              </a:rPr>
              <a:t>Wen-Tsai Sung*</a:t>
            </a:r>
            <a:r>
              <a:rPr lang="en-US" sz="1600" b="1" dirty="0">
                <a:latin typeface="Times New Roman" pitchFamily="18" charset="0"/>
                <a:cs typeface="Times New Roman" pitchFamily="18" charset="0"/>
              </a:rPr>
              <a:t>, </a:t>
            </a:r>
            <a:r>
              <a:rPr lang="en-US" sz="1600" dirty="0" err="1">
                <a:latin typeface="Times New Roman" pitchFamily="18" charset="0"/>
                <a:cs typeface="Times New Roman" pitchFamily="18" charset="0"/>
              </a:rPr>
              <a:t>Jui</a:t>
            </a:r>
            <a:r>
              <a:rPr lang="en-US" sz="1600" dirty="0">
                <a:latin typeface="Times New Roman" pitchFamily="18" charset="0"/>
                <a:cs typeface="Times New Roman" pitchFamily="18" charset="0"/>
              </a:rPr>
              <a:t>-Ho Chen, Kung-Wei Chang, “Study on a Real-Time BEAM System for Diagnosis Assistance based on System on Chips Design”, Sensors, , 2013, Volume 13,issue 5,pp. 6552-6577 </a:t>
            </a:r>
            <a:r>
              <a:rPr lang="en-US" sz="1600" b="1" dirty="0">
                <a:latin typeface="Times New Roman" pitchFamily="18" charset="0"/>
                <a:cs typeface="Times New Roman" pitchFamily="18" charset="0"/>
              </a:rPr>
              <a:t>(SCIE/EI) IF: 2.048. Ranking: 10/57</a:t>
            </a:r>
            <a:endParaRPr lang="en-US" sz="1600" dirty="0">
              <a:latin typeface="Times New Roman" pitchFamily="18" charset="0"/>
              <a:cs typeface="Times New Roman" pitchFamily="18" charset="0"/>
            </a:endParaRPr>
          </a:p>
          <a:p>
            <a:pPr marL="285750" lvl="0" indent="-285750">
              <a:lnSpc>
                <a:spcPct val="150000"/>
              </a:lnSpc>
              <a:buFont typeface="Wingdings" pitchFamily="2" charset="2"/>
              <a:buChar char="ü"/>
            </a:pPr>
            <a:r>
              <a:rPr lang="en-US" sz="1600" b="1" u="sng" dirty="0">
                <a:latin typeface="Times New Roman" pitchFamily="18" charset="0"/>
                <a:cs typeface="Times New Roman" pitchFamily="18" charset="0"/>
              </a:rPr>
              <a:t>Wen-Tsai Sung*</a:t>
            </a:r>
            <a:r>
              <a:rPr lang="en-US" sz="1600" dirty="0">
                <a:latin typeface="Times New Roman" pitchFamily="18" charset="0"/>
                <a:cs typeface="Times New Roman" pitchFamily="18" charset="0"/>
              </a:rPr>
              <a:t>, “Wireless Sensing Network Transmission System with Improved Constant Modulus Algorithm”, EURASIP Journal on Wireless Communications and Networking, </a:t>
            </a:r>
            <a:r>
              <a:rPr lang="en-US" sz="1600" b="1" dirty="0">
                <a:latin typeface="Times New Roman" pitchFamily="18" charset="0"/>
                <a:cs typeface="Times New Roman" pitchFamily="18" charset="0"/>
              </a:rPr>
              <a:t>2013,</a:t>
            </a:r>
            <a:r>
              <a:rPr lang="en-US" sz="1600" dirty="0">
                <a:latin typeface="Times New Roman" pitchFamily="18" charset="0"/>
                <a:cs typeface="Times New Roman" pitchFamily="18" charset="0"/>
              </a:rPr>
              <a:t> Springer Company,</a:t>
            </a:r>
            <a:r>
              <a:rPr lang="en-US" sz="1600" b="1" dirty="0">
                <a:latin typeface="Times New Roman" pitchFamily="18" charset="0"/>
                <a:cs typeface="Times New Roman" pitchFamily="18" charset="0"/>
              </a:rPr>
              <a:t> 2013:101 (15 April 2013)</a:t>
            </a: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(SCIE/EI) IF: 0.805.</a:t>
            </a: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Ranking: 165/247</a:t>
            </a:r>
            <a:endParaRPr lang="en-US" sz="1600" dirty="0">
              <a:latin typeface="Times New Roman" pitchFamily="18" charset="0"/>
              <a:cs typeface="Times New Roman" pitchFamily="18" charset="0"/>
            </a:endParaRPr>
          </a:p>
          <a:p>
            <a:pPr marL="285750" lvl="0" indent="-285750">
              <a:lnSpc>
                <a:spcPct val="150000"/>
              </a:lnSpc>
              <a:buFont typeface="Wingdings" pitchFamily="2" charset="2"/>
              <a:buChar char="ü"/>
            </a:pPr>
            <a:r>
              <a:rPr lang="en-US" sz="1600" b="1" u="sng" dirty="0">
                <a:latin typeface="Times New Roman" pitchFamily="18" charset="0"/>
                <a:cs typeface="Times New Roman" pitchFamily="18" charset="0"/>
              </a:rPr>
              <a:t>Wen-Tsai Sung*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Chrng</a:t>
            </a:r>
            <a:r>
              <a:rPr lang="en-US" sz="1600" dirty="0">
                <a:latin typeface="Times New Roman" pitchFamily="18" charset="0"/>
                <a:cs typeface="Times New Roman" pitchFamily="18" charset="0"/>
              </a:rPr>
              <a:t>-Li Hsiao, “IHPG Algorithm for Efficient Information Fusion in Multi-Sensor Network via Smoothing Parameter Optimization”, INFORMATICA, Volume 24, Issue 2,Pages 219-230 </a:t>
            </a:r>
            <a:r>
              <a:rPr lang="en-US" sz="1600" b="1" dirty="0">
                <a:latin typeface="Times New Roman" pitchFamily="18" charset="0"/>
                <a:cs typeface="Times New Roman" pitchFamily="18" charset="0"/>
              </a:rPr>
              <a:t>(SCIE/EI) IF: 0.901.</a:t>
            </a: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Ranking: 98/250 </a:t>
            </a:r>
            <a:endParaRPr lang="en-US" sz="1600" dirty="0">
              <a:latin typeface="Times New Roman" pitchFamily="18" charset="0"/>
              <a:cs typeface="Times New Roman" pitchFamily="18" charset="0"/>
            </a:endParaRPr>
          </a:p>
          <a:p>
            <a:pPr marL="285750" lvl="0" indent="-285750">
              <a:lnSpc>
                <a:spcPct val="150000"/>
              </a:lnSpc>
              <a:buFont typeface="Wingdings" pitchFamily="2" charset="2"/>
              <a:buChar char="ü"/>
            </a:pPr>
            <a:r>
              <a:rPr lang="en-US" sz="1600" dirty="0">
                <a:latin typeface="Times New Roman" pitchFamily="18" charset="0"/>
                <a:cs typeface="Times New Roman" pitchFamily="18" charset="0"/>
              </a:rPr>
              <a:t>Kuang-Yow </a:t>
            </a:r>
            <a:r>
              <a:rPr lang="en-US" sz="1600" dirty="0" err="1">
                <a:latin typeface="Times New Roman" pitchFamily="18" charset="0"/>
                <a:cs typeface="Times New Roman" pitchFamily="18" charset="0"/>
              </a:rPr>
              <a:t>Lian</a:t>
            </a:r>
            <a:r>
              <a:rPr lang="en-US" sz="1600" dirty="0">
                <a:latin typeface="Times New Roman" pitchFamily="18" charset="0"/>
                <a:cs typeface="Times New Roman" pitchFamily="18" charset="0"/>
              </a:rPr>
              <a:t> , Sung-Jung Hsiao,</a:t>
            </a:r>
            <a:r>
              <a:rPr lang="en-US" sz="1600" b="1" u="sng" dirty="0">
                <a:latin typeface="Times New Roman" pitchFamily="18" charset="0"/>
                <a:cs typeface="Times New Roman" pitchFamily="18" charset="0"/>
              </a:rPr>
              <a:t> Wen-Tsai Sung*</a:t>
            </a:r>
            <a:r>
              <a:rPr lang="en-US" sz="1600" dirty="0">
                <a:latin typeface="Times New Roman" pitchFamily="18" charset="0"/>
                <a:cs typeface="Times New Roman" pitchFamily="18" charset="0"/>
              </a:rPr>
              <a:t> “Intelligent Multi-Sensor Control System Based on Innovative Technology Integration via </a:t>
            </a:r>
            <a:r>
              <a:rPr lang="en-US" sz="1600" dirty="0" err="1">
                <a:latin typeface="Times New Roman" pitchFamily="18" charset="0"/>
                <a:cs typeface="Times New Roman" pitchFamily="18" charset="0"/>
              </a:rPr>
              <a:t>ZigBee</a:t>
            </a:r>
            <a:r>
              <a:rPr lang="en-US" sz="1600" dirty="0">
                <a:latin typeface="Times New Roman" pitchFamily="18" charset="0"/>
                <a:cs typeface="Times New Roman" pitchFamily="18" charset="0"/>
              </a:rPr>
              <a:t> and Wi-Fi Network”, Journal of Network and Computer Applications, Elsevier Company. Volume 36, Issue 2, March 2013, Pages 756–767.  </a:t>
            </a:r>
            <a:r>
              <a:rPr lang="en-US" sz="1600" b="1" dirty="0">
                <a:latin typeface="Times New Roman" pitchFamily="18" charset="0"/>
                <a:cs typeface="Times New Roman" pitchFamily="18" charset="0"/>
              </a:rPr>
              <a:t>(SCIE/EI) IF: 1.772.</a:t>
            </a: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Ranking: 16/105 </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2436328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91600" cy="7017306"/>
          </a:xfrm>
          <a:prstGeom prst="rect">
            <a:avLst/>
          </a:prstGeom>
        </p:spPr>
        <p:txBody>
          <a:bodyPr wrap="square">
            <a:spAutoFit/>
          </a:bodyPr>
          <a:lstStyle/>
          <a:p>
            <a:pPr lvl="0"/>
            <a:r>
              <a:rPr lang="en-US" b="1" u="sng" dirty="0">
                <a:latin typeface="Times New Roman" pitchFamily="18" charset="0"/>
                <a:cs typeface="Times New Roman" pitchFamily="18" charset="0"/>
              </a:rPr>
              <a:t>Wen-Tsai Sung*</a:t>
            </a:r>
            <a:r>
              <a:rPr lang="en-US" dirty="0">
                <a:latin typeface="Times New Roman" pitchFamily="18" charset="0"/>
                <a:cs typeface="Times New Roman" pitchFamily="18" charset="0"/>
              </a:rPr>
              <a:t>, Ming-Han Tsai, “Multi-Sensor Wireless Signal Aggregation for Environmental Monitoring System via Multi-bit Data Fusion”, Applied Mathematics &amp; Information Sciences, Vol.5, No.3,pp. 589–603.Sep. 2011, </a:t>
            </a:r>
            <a:r>
              <a:rPr lang="en-US" b="1" dirty="0">
                <a:latin typeface="Times New Roman" pitchFamily="18" charset="0"/>
                <a:cs typeface="Times New Roman" pitchFamily="18" charset="0"/>
              </a:rPr>
              <a:t>(SCIE/EI) IF: 1.232.</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Ranking: 53/250 </a:t>
            </a:r>
            <a:endParaRPr lang="en-US" dirty="0">
              <a:latin typeface="Times New Roman" pitchFamily="18" charset="0"/>
              <a:cs typeface="Times New Roman" pitchFamily="18" charset="0"/>
            </a:endParaRPr>
          </a:p>
          <a:p>
            <a:pPr lvl="0"/>
            <a:r>
              <a:rPr lang="en-US" b="1" u="sng" dirty="0">
                <a:latin typeface="Times New Roman" pitchFamily="18" charset="0"/>
                <a:cs typeface="Times New Roman" pitchFamily="18" charset="0"/>
              </a:rPr>
              <a:t>Wen-Tsai Sung*</a:t>
            </a:r>
            <a:r>
              <a:rPr lang="en-US" dirty="0">
                <a:latin typeface="Times New Roman" pitchFamily="18" charset="0"/>
                <a:cs typeface="Times New Roman" pitchFamily="18" charset="0"/>
              </a:rPr>
              <a:t>, Hung-Yuan Chung, Yao-Chi Hsu, </a:t>
            </a:r>
            <a:r>
              <a:rPr lang="en-US" dirty="0" err="1">
                <a:latin typeface="Times New Roman" pitchFamily="18" charset="0"/>
                <a:cs typeface="Times New Roman" pitchFamily="18" charset="0"/>
              </a:rPr>
              <a:t>Kuan</a:t>
            </a:r>
            <a:r>
              <a:rPr lang="en-US" dirty="0">
                <a:latin typeface="Times New Roman" pitchFamily="18" charset="0"/>
                <a:cs typeface="Times New Roman" pitchFamily="18" charset="0"/>
              </a:rPr>
              <a:t>-Yu Chen, “A Light Wind Speed Measurement System Design to Strengthen Wireless Sensor Network Functions”, International Journal of Innovative Computing, Information and Control, Vol.7, No.2, pp.859-868. Feb.. 2011, </a:t>
            </a:r>
            <a:r>
              <a:rPr lang="en-US" b="1" dirty="0">
                <a:latin typeface="Times New Roman" pitchFamily="18" charset="0"/>
                <a:cs typeface="Times New Roman" pitchFamily="18" charset="0"/>
              </a:rPr>
              <a:t>(SCIE/EI) IF: 1.667</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Ranking: 12/60</a:t>
            </a:r>
            <a:endParaRPr lang="en-US" dirty="0">
              <a:latin typeface="Times New Roman" pitchFamily="18" charset="0"/>
              <a:cs typeface="Times New Roman" pitchFamily="18" charset="0"/>
            </a:endParaRPr>
          </a:p>
          <a:p>
            <a:pPr lvl="0"/>
            <a:r>
              <a:rPr lang="en-US" dirty="0" err="1">
                <a:latin typeface="Times New Roman" pitchFamily="18" charset="0"/>
                <a:cs typeface="Times New Roman" pitchFamily="18" charset="0"/>
              </a:rPr>
              <a:t>Meng-Hui</a:t>
            </a:r>
            <a:r>
              <a:rPr lang="en-US" dirty="0">
                <a:latin typeface="Times New Roman" pitchFamily="18" charset="0"/>
                <a:cs typeface="Times New Roman" pitchFamily="18" charset="0"/>
              </a:rPr>
              <a:t> Wang, Yu-</a:t>
            </a:r>
            <a:r>
              <a:rPr lang="en-US" dirty="0" err="1">
                <a:latin typeface="Times New Roman" pitchFamily="18" charset="0"/>
                <a:cs typeface="Times New Roman" pitchFamily="18" charset="0"/>
              </a:rPr>
              <a:t>Kuo</a:t>
            </a:r>
            <a:r>
              <a:rPr lang="en-US" dirty="0">
                <a:latin typeface="Times New Roman" pitchFamily="18" charset="0"/>
                <a:cs typeface="Times New Roman" pitchFamily="18" charset="0"/>
              </a:rPr>
              <a:t> Chung, </a:t>
            </a:r>
            <a:r>
              <a:rPr lang="en-US" b="1" u="sng" dirty="0">
                <a:latin typeface="Times New Roman" pitchFamily="18" charset="0"/>
                <a:cs typeface="Times New Roman" pitchFamily="18" charset="0"/>
              </a:rPr>
              <a:t>Wen-Tsai Sung</a:t>
            </a:r>
            <a:r>
              <a:rPr lang="en-US" dirty="0">
                <a:latin typeface="Times New Roman" pitchFamily="18" charset="0"/>
                <a:cs typeface="Times New Roman" pitchFamily="18" charset="0"/>
              </a:rPr>
              <a:t>, “Using thermal image matter-element to design a circuit board fault diagnosis system “, Expert Systems with Applications, Elsevier Company. Vol. 38, Issue 5, pp. 6164-6169. May 2011 </a:t>
            </a:r>
            <a:r>
              <a:rPr lang="en-US" b="1" dirty="0">
                <a:latin typeface="Times New Roman" pitchFamily="18" charset="0"/>
                <a:cs typeface="Times New Roman" pitchFamily="18" charset="0"/>
              </a:rPr>
              <a:t>(SCI/EI) IF: 1.965</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Ranking: 30/121</a:t>
            </a:r>
            <a:endParaRPr lang="en-US" dirty="0">
              <a:latin typeface="Times New Roman" pitchFamily="18" charset="0"/>
              <a:cs typeface="Times New Roman" pitchFamily="18" charset="0"/>
            </a:endParaRPr>
          </a:p>
          <a:p>
            <a:pPr lvl="0"/>
            <a:r>
              <a:rPr lang="en-US" b="1" u="sng" dirty="0">
                <a:latin typeface="Times New Roman" pitchFamily="18" charset="0"/>
                <a:cs typeface="Times New Roman" pitchFamily="18" charset="0"/>
              </a:rPr>
              <a:t>Wen-Tsai Sung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Kuan</a:t>
            </a:r>
            <a:r>
              <a:rPr lang="en-US" dirty="0">
                <a:latin typeface="Times New Roman" pitchFamily="18" charset="0"/>
                <a:cs typeface="Times New Roman" pitchFamily="18" charset="0"/>
              </a:rPr>
              <a:t>-Yu </a:t>
            </a:r>
            <a:r>
              <a:rPr lang="en-US" dirty="0" err="1">
                <a:latin typeface="Times New Roman" pitchFamily="18" charset="0"/>
                <a:cs typeface="Times New Roman" pitchFamily="18" charset="0"/>
              </a:rPr>
              <a:t>Chen,Yao</a:t>
            </a:r>
            <a:r>
              <a:rPr lang="en-US" dirty="0">
                <a:latin typeface="Times New Roman" pitchFamily="18" charset="0"/>
                <a:cs typeface="Times New Roman" pitchFamily="18" charset="0"/>
              </a:rPr>
              <a:t>-Chi Hsu, “Design a Breeze Sensor System Based on Electric Field via Two-Elemental Direction ", Expert Systems with Applications, Elsevier Company. Vol. 38, Issue 5, pp. 5584-5590. May 2011 </a:t>
            </a:r>
            <a:r>
              <a:rPr lang="en-US" b="1" dirty="0">
                <a:latin typeface="Times New Roman" pitchFamily="18" charset="0"/>
                <a:cs typeface="Times New Roman" pitchFamily="18" charset="0"/>
              </a:rPr>
              <a:t>(SCI/EI) IF: 1.965. Ranking: 30/121</a:t>
            </a:r>
            <a:r>
              <a:rPr lang="en-US" dirty="0">
                <a:latin typeface="Times New Roman" pitchFamily="18" charset="0"/>
                <a:cs typeface="Times New Roman" pitchFamily="18" charset="0"/>
              </a:rPr>
              <a:t> </a:t>
            </a:r>
          </a:p>
          <a:p>
            <a:pPr lvl="0"/>
            <a:r>
              <a:rPr lang="en-US" b="1" u="sng" dirty="0">
                <a:latin typeface="Times New Roman" pitchFamily="18" charset="0"/>
                <a:cs typeface="Times New Roman" pitchFamily="18" charset="0"/>
              </a:rPr>
              <a:t>Wen-Tsai Sung*,</a:t>
            </a:r>
            <a:r>
              <a:rPr lang="en-US" dirty="0">
                <a:latin typeface="Times New Roman" pitchFamily="18" charset="0"/>
                <a:cs typeface="Times New Roman" pitchFamily="18" charset="0"/>
              </a:rPr>
              <a:t> Yao-Chi Hsu, “Designing an Industrial Real-time Measurement and Monitoring System Based on Embedded System and </a:t>
            </a:r>
            <a:r>
              <a:rPr lang="en-US" dirty="0" err="1">
                <a:latin typeface="Times New Roman" pitchFamily="18" charset="0"/>
                <a:cs typeface="Times New Roman" pitchFamily="18" charset="0"/>
              </a:rPr>
              <a:t>ZigBee</a:t>
            </a:r>
            <a:r>
              <a:rPr lang="en-US" dirty="0">
                <a:latin typeface="Times New Roman" pitchFamily="18" charset="0"/>
                <a:cs typeface="Times New Roman" pitchFamily="18" charset="0"/>
              </a:rPr>
              <a:t> ", Expert Systems with Applications, Elsevier Company. Vol. 38, Issue 4, pp. 4522-4529. April 2011 </a:t>
            </a:r>
            <a:r>
              <a:rPr lang="en-US" b="1" dirty="0">
                <a:latin typeface="Times New Roman" pitchFamily="18" charset="0"/>
                <a:cs typeface="Times New Roman" pitchFamily="18" charset="0"/>
              </a:rPr>
              <a:t>(SCI/EI) IF: 1.965. Ranking: 30/121 </a:t>
            </a:r>
            <a:endParaRPr lang="en-US" dirty="0">
              <a:latin typeface="Times New Roman" pitchFamily="18" charset="0"/>
              <a:cs typeface="Times New Roman" pitchFamily="18" charset="0"/>
            </a:endParaRPr>
          </a:p>
          <a:p>
            <a:pPr lvl="0"/>
            <a:r>
              <a:rPr lang="en-US" b="1" u="sng" dirty="0">
                <a:latin typeface="Times New Roman" pitchFamily="18" charset="0"/>
                <a:cs typeface="Times New Roman" pitchFamily="18" charset="0"/>
              </a:rPr>
              <a:t>Wen-Tsai Sung*</a:t>
            </a:r>
            <a:r>
              <a:rPr lang="en-US" dirty="0">
                <a:latin typeface="Times New Roman" pitchFamily="18" charset="0"/>
                <a:cs typeface="Times New Roman" pitchFamily="18" charset="0"/>
              </a:rPr>
              <a:t>, Shih-</a:t>
            </a:r>
            <a:r>
              <a:rPr lang="en-US" dirty="0" err="1">
                <a:latin typeface="Times New Roman" pitchFamily="18" charset="0"/>
                <a:cs typeface="Times New Roman" pitchFamily="18" charset="0"/>
              </a:rPr>
              <a:t>Ching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Ou</a:t>
            </a:r>
            <a:r>
              <a:rPr lang="en-US" dirty="0">
                <a:latin typeface="Times New Roman" pitchFamily="18" charset="0"/>
                <a:cs typeface="Times New Roman" pitchFamily="18" charset="0"/>
              </a:rPr>
              <a:t> ,Yu-Feng Liu, Chia-</a:t>
            </a:r>
            <a:r>
              <a:rPr lang="en-US" dirty="0" err="1">
                <a:latin typeface="Times New Roman" pitchFamily="18" charset="0"/>
                <a:cs typeface="Times New Roman" pitchFamily="18" charset="0"/>
              </a:rPr>
              <a:t>Hao</a:t>
            </a:r>
            <a:r>
              <a:rPr lang="en-US" dirty="0">
                <a:latin typeface="Times New Roman" pitchFamily="18" charset="0"/>
                <a:cs typeface="Times New Roman" pitchFamily="18" charset="0"/>
              </a:rPr>
              <a:t> Chen " Employed </a:t>
            </a:r>
            <a:r>
              <a:rPr lang="en-US" dirty="0" err="1">
                <a:latin typeface="Times New Roman" pitchFamily="18" charset="0"/>
                <a:cs typeface="Times New Roman" pitchFamily="18" charset="0"/>
              </a:rPr>
              <a:t>VeriLite</a:t>
            </a:r>
            <a:r>
              <a:rPr lang="en-US" dirty="0">
                <a:latin typeface="Times New Roman" pitchFamily="18" charset="0"/>
                <a:cs typeface="Times New Roman" pitchFamily="18" charset="0"/>
              </a:rPr>
              <a:t> Simulation to Improve SOC Design and Verification ", Computer Applications in Engineering Education, John Wiley &amp; Sons, Inc. Volume 20, Issue 2, pages 374–382, June 2012 </a:t>
            </a:r>
            <a:r>
              <a:rPr lang="en-US" b="1" dirty="0">
                <a:latin typeface="Times New Roman" pitchFamily="18" charset="0"/>
                <a:cs typeface="Times New Roman" pitchFamily="18" charset="0"/>
              </a:rPr>
              <a:t>(SCIE/EI) IF: 0.333</a:t>
            </a:r>
            <a:r>
              <a:rPr lang="en-US" dirty="0">
                <a:latin typeface="Times New Roman" pitchFamily="18" charset="0"/>
                <a:cs typeface="Times New Roman" pitchFamily="18" charset="0"/>
              </a:rPr>
              <a:t>, (NSC 97-2622-E-167-014-CC3)</a:t>
            </a:r>
          </a:p>
          <a:p>
            <a:pPr lvl="0"/>
            <a:r>
              <a:rPr lang="en-US" b="1" u="sng" dirty="0">
                <a:latin typeface="Times New Roman" pitchFamily="18" charset="0"/>
                <a:cs typeface="Times New Roman" pitchFamily="18" charset="0"/>
              </a:rPr>
              <a:t>Wen-Tsai Sung*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Jui</a:t>
            </a:r>
            <a:r>
              <a:rPr lang="en-US" dirty="0">
                <a:latin typeface="Times New Roman" pitchFamily="18" charset="0"/>
                <a:cs typeface="Times New Roman" pitchFamily="18" charset="0"/>
              </a:rPr>
              <a:t>-Ho </a:t>
            </a:r>
            <a:r>
              <a:rPr lang="en-US" dirty="0" err="1">
                <a:latin typeface="Times New Roman" pitchFamily="18" charset="0"/>
                <a:cs typeface="Times New Roman" pitchFamily="18" charset="0"/>
              </a:rPr>
              <a:t>Chen,”Enhancing</a:t>
            </a:r>
            <a:r>
              <a:rPr lang="en-US" dirty="0">
                <a:latin typeface="Times New Roman" pitchFamily="18" charset="0"/>
                <a:cs typeface="Times New Roman" pitchFamily="18" charset="0"/>
              </a:rPr>
              <a:t> Molecular Docking Efficiency for Computer-Aided Drug Design via Systems Theorem”	International Journal of Computing, Consumer and Control (IJ3C)Vol.	1,no.1,pp.54-61, Jan. 10,2012</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00927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676400"/>
            <a:ext cx="6629400" cy="4401205"/>
          </a:xfrm>
          <a:prstGeom prst="rect">
            <a:avLst/>
          </a:prstGeom>
        </p:spPr>
        <p:txBody>
          <a:bodyPr wrap="square">
            <a:spAutoFit/>
          </a:bodyPr>
          <a:lstStyle/>
          <a:p>
            <a:pPr marL="342900" indent="-342900">
              <a:lnSpc>
                <a:spcPct val="200000"/>
              </a:lnSpc>
              <a:buFont typeface="Courier New" pitchFamily="49" charset="0"/>
              <a:buChar char="o"/>
            </a:pPr>
            <a:r>
              <a:rPr lang="en-US" sz="2000" dirty="0" smtClean="0">
                <a:latin typeface="Times New Roman" pitchFamily="18" charset="0"/>
                <a:cs typeface="Times New Roman" pitchFamily="18" charset="0"/>
              </a:rPr>
              <a:t>Wireless </a:t>
            </a:r>
            <a:r>
              <a:rPr lang="en-US" sz="2000" dirty="0">
                <a:latin typeface="Times New Roman" pitchFamily="18" charset="0"/>
                <a:cs typeface="Times New Roman" pitchFamily="18" charset="0"/>
              </a:rPr>
              <a:t>Sensors </a:t>
            </a:r>
            <a:r>
              <a:rPr lang="en-US" sz="2000" dirty="0" smtClean="0">
                <a:latin typeface="Times New Roman" pitchFamily="18" charset="0"/>
                <a:cs typeface="Times New Roman" pitchFamily="18" charset="0"/>
              </a:rPr>
              <a:t>Network</a:t>
            </a:r>
          </a:p>
          <a:p>
            <a:pPr marL="342900" indent="-342900">
              <a:lnSpc>
                <a:spcPct val="200000"/>
              </a:lnSpc>
              <a:buFont typeface="Courier New" pitchFamily="49" charset="0"/>
              <a:buChar char="o"/>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Data </a:t>
            </a:r>
            <a:r>
              <a:rPr lang="en-US" sz="2000" dirty="0" smtClean="0">
                <a:latin typeface="Times New Roman" pitchFamily="18" charset="0"/>
                <a:cs typeface="Times New Roman" pitchFamily="18" charset="0"/>
              </a:rPr>
              <a:t>Fusion</a:t>
            </a:r>
          </a:p>
          <a:p>
            <a:pPr marL="342900" indent="-342900">
              <a:lnSpc>
                <a:spcPct val="200000"/>
              </a:lnSpc>
              <a:buFont typeface="Courier New" pitchFamily="49" charset="0"/>
              <a:buChar char="o"/>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System </a:t>
            </a:r>
            <a:r>
              <a:rPr lang="en-US" sz="2000" dirty="0" smtClean="0">
                <a:latin typeface="Times New Roman" pitchFamily="18" charset="0"/>
                <a:cs typeface="Times New Roman" pitchFamily="18" charset="0"/>
              </a:rPr>
              <a:t>Biology</a:t>
            </a:r>
          </a:p>
          <a:p>
            <a:pPr marL="342900" indent="-342900">
              <a:lnSpc>
                <a:spcPct val="200000"/>
              </a:lnSpc>
              <a:buFont typeface="Courier New" pitchFamily="49" charset="0"/>
              <a:buChar char="o"/>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System on </a:t>
            </a:r>
            <a:r>
              <a:rPr lang="en-US" sz="2000" dirty="0" smtClean="0">
                <a:latin typeface="Times New Roman" pitchFamily="18" charset="0"/>
                <a:cs typeface="Times New Roman" pitchFamily="18" charset="0"/>
              </a:rPr>
              <a:t>Chip</a:t>
            </a:r>
          </a:p>
          <a:p>
            <a:pPr marL="342900" indent="-342900">
              <a:lnSpc>
                <a:spcPct val="200000"/>
              </a:lnSpc>
              <a:buFont typeface="Courier New" pitchFamily="49" charset="0"/>
              <a:buChar char="o"/>
            </a:pPr>
            <a:r>
              <a:rPr lang="en-US" sz="2000" dirty="0" smtClean="0">
                <a:latin typeface="Times New Roman" pitchFamily="18" charset="0"/>
                <a:cs typeface="Times New Roman" pitchFamily="18" charset="0"/>
              </a:rPr>
              <a:t>Computer-Aided </a:t>
            </a:r>
            <a:r>
              <a:rPr lang="en-US" sz="2000" dirty="0">
                <a:latin typeface="Times New Roman" pitchFamily="18" charset="0"/>
                <a:cs typeface="Times New Roman" pitchFamily="18" charset="0"/>
              </a:rPr>
              <a:t>Design for </a:t>
            </a:r>
            <a:r>
              <a:rPr lang="en-US" sz="2000" dirty="0" smtClean="0">
                <a:latin typeface="Times New Roman" pitchFamily="18" charset="0"/>
                <a:cs typeface="Times New Roman" pitchFamily="18" charset="0"/>
              </a:rPr>
              <a:t>Learning</a:t>
            </a:r>
          </a:p>
          <a:p>
            <a:pPr marL="342900" indent="-342900">
              <a:lnSpc>
                <a:spcPct val="200000"/>
              </a:lnSpc>
              <a:buFont typeface="Courier New" pitchFamily="49" charset="0"/>
              <a:buChar char="o"/>
            </a:pPr>
            <a:r>
              <a:rPr lang="en-US" sz="2000" dirty="0" smtClean="0">
                <a:latin typeface="Times New Roman" pitchFamily="18" charset="0"/>
                <a:cs typeface="Times New Roman" pitchFamily="18" charset="0"/>
              </a:rPr>
              <a:t>Bioinformatics and </a:t>
            </a:r>
            <a:r>
              <a:rPr lang="en-US" sz="2000" dirty="0">
                <a:latin typeface="Times New Roman" pitchFamily="18" charset="0"/>
                <a:cs typeface="Times New Roman" pitchFamily="18" charset="0"/>
              </a:rPr>
              <a:t>Biomedical Engineering. </a:t>
            </a:r>
          </a:p>
          <a:p>
            <a:pPr marL="342900" indent="-342900">
              <a:lnSpc>
                <a:spcPct val="200000"/>
              </a:lnSpc>
              <a:buFont typeface="Courier New" pitchFamily="49" charset="0"/>
              <a:buChar char="o"/>
            </a:pPr>
            <a:endParaRPr lang="en-US" sz="2000" dirty="0">
              <a:latin typeface="Times New Roman" pitchFamily="18" charset="0"/>
              <a:cs typeface="Times New Roman" pitchFamily="18" charset="0"/>
            </a:endParaRPr>
          </a:p>
        </p:txBody>
      </p:sp>
      <p:sp>
        <p:nvSpPr>
          <p:cNvPr id="3" name="TextBox 2"/>
          <p:cNvSpPr txBox="1"/>
          <p:nvPr/>
        </p:nvSpPr>
        <p:spPr>
          <a:xfrm>
            <a:off x="1187356" y="1265198"/>
            <a:ext cx="3429000" cy="461665"/>
          </a:xfrm>
          <a:prstGeom prst="rect">
            <a:avLst/>
          </a:prstGeom>
          <a:noFill/>
        </p:spPr>
        <p:txBody>
          <a:bodyPr wrap="square" rtlCol="0">
            <a:spAutoFit/>
          </a:bodyPr>
          <a:lstStyle/>
          <a:p>
            <a:r>
              <a:rPr lang="en-US" sz="2400" b="1" dirty="0" smtClean="0">
                <a:solidFill>
                  <a:srgbClr val="0070C0"/>
                </a:solidFill>
                <a:latin typeface="Monotype Corsiva" pitchFamily="66" charset="0"/>
              </a:rPr>
              <a:t>RESEARCH INTERESTS :</a:t>
            </a:r>
            <a:endParaRPr lang="en-US" sz="2400" b="1" dirty="0">
              <a:solidFill>
                <a:srgbClr val="0070C0"/>
              </a:solidFill>
              <a:latin typeface="Monotype Corsiva" pitchFamily="66" charset="0"/>
            </a:endParaRPr>
          </a:p>
        </p:txBody>
      </p:sp>
      <p:sp>
        <p:nvSpPr>
          <p:cNvPr id="4" name="Rectangle 3"/>
          <p:cNvSpPr/>
          <p:nvPr/>
        </p:nvSpPr>
        <p:spPr>
          <a:xfrm>
            <a:off x="411707" y="152400"/>
            <a:ext cx="8001000" cy="1077218"/>
          </a:xfrm>
          <a:prstGeom prst="rect">
            <a:avLst/>
          </a:prstGeom>
        </p:spPr>
        <p:txBody>
          <a:bodyPr wrap="square">
            <a:spAutoFit/>
          </a:bodyPr>
          <a:lstStyle/>
          <a:p>
            <a:pPr algn="ctr"/>
            <a:r>
              <a:rPr lang="en-US" sz="3200" dirty="0">
                <a:solidFill>
                  <a:srgbClr val="185FA1"/>
                </a:solidFill>
                <a:latin typeface="Times New Roman"/>
              </a:rPr>
              <a:t>International Journal of Sensor Networks and Data Communications</a:t>
            </a:r>
            <a:endParaRPr lang="en-US" sz="3200" b="0" i="0" dirty="0">
              <a:solidFill>
                <a:srgbClr val="185FA1"/>
              </a:solidFill>
              <a:effectLst/>
              <a:latin typeface="Times New Roman"/>
            </a:endParaRPr>
          </a:p>
        </p:txBody>
      </p:sp>
    </p:spTree>
    <p:extLst>
      <p:ext uri="{BB962C8B-B14F-4D97-AF65-F5344CB8AC3E}">
        <p14:creationId xmlns:p14="http://schemas.microsoft.com/office/powerpoint/2010/main" val="698433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42364338"/>
              </p:ext>
            </p:extLst>
          </p:nvPr>
        </p:nvGraphicFramePr>
        <p:xfrm>
          <a:off x="304800" y="904755"/>
          <a:ext cx="7696199" cy="5562599"/>
        </p:xfrm>
        <a:graphic>
          <a:graphicData uri="http://schemas.openxmlformats.org/drawingml/2006/table">
            <a:tbl>
              <a:tblPr>
                <a:tableStyleId>{5C22544A-7EE6-4342-B048-85BDC9FD1C3A}</a:tableStyleId>
              </a:tblPr>
              <a:tblGrid>
                <a:gridCol w="1401637"/>
                <a:gridCol w="2195777"/>
                <a:gridCol w="1317466"/>
                <a:gridCol w="1317466"/>
                <a:gridCol w="1463853"/>
              </a:tblGrid>
              <a:tr h="789086">
                <a:tc>
                  <a:txBody>
                    <a:bodyPr/>
                    <a:lstStyle/>
                    <a:p>
                      <a:pPr algn="ctr">
                        <a:lnSpc>
                          <a:spcPts val="1200"/>
                        </a:lnSpc>
                        <a:spcAft>
                          <a:spcPts val="0"/>
                        </a:spcAft>
                      </a:pPr>
                      <a:r>
                        <a:rPr lang="en-US" sz="1800" dirty="0">
                          <a:effectLst/>
                          <a:latin typeface="Times New Roman" pitchFamily="18" charset="0"/>
                          <a:cs typeface="Times New Roman" pitchFamily="18" charset="0"/>
                        </a:rPr>
                        <a:t>No.</a:t>
                      </a:r>
                      <a:endParaRPr lang="en-US" sz="1800" dirty="0">
                        <a:effectLst/>
                        <a:latin typeface="Times New Roman" pitchFamily="18" charset="0"/>
                        <a:ea typeface="SimSun"/>
                        <a:cs typeface="Times New Roman" pitchFamily="18" charset="0"/>
                      </a:endParaRPr>
                    </a:p>
                  </a:txBody>
                  <a:tcPr marL="17780" marR="17780" marT="0" marB="0" anchor="ctr"/>
                </a:tc>
                <a:tc>
                  <a:txBody>
                    <a:bodyPr/>
                    <a:lstStyle/>
                    <a:p>
                      <a:pPr algn="ctr">
                        <a:lnSpc>
                          <a:spcPts val="1200"/>
                        </a:lnSpc>
                        <a:spcAft>
                          <a:spcPts val="0"/>
                        </a:spcAft>
                      </a:pPr>
                      <a:r>
                        <a:rPr lang="en-US" sz="1800" dirty="0">
                          <a:effectLst/>
                          <a:latin typeface="Times New Roman" pitchFamily="18" charset="0"/>
                          <a:cs typeface="Times New Roman" pitchFamily="18" charset="0"/>
                        </a:rPr>
                        <a:t>name</a:t>
                      </a:r>
                      <a:endParaRPr lang="en-US" sz="1800" dirty="0">
                        <a:effectLst/>
                        <a:latin typeface="Times New Roman" pitchFamily="18" charset="0"/>
                        <a:ea typeface="SimSun"/>
                        <a:cs typeface="Times New Roman" pitchFamily="18" charset="0"/>
                      </a:endParaRPr>
                    </a:p>
                  </a:txBody>
                  <a:tcPr marL="17780" marR="17780" marT="0" marB="0" anchor="ctr"/>
                </a:tc>
                <a:tc>
                  <a:txBody>
                    <a:bodyPr/>
                    <a:lstStyle/>
                    <a:p>
                      <a:pPr algn="ctr">
                        <a:lnSpc>
                          <a:spcPts val="1200"/>
                        </a:lnSpc>
                        <a:spcAft>
                          <a:spcPts val="0"/>
                        </a:spcAft>
                      </a:pPr>
                      <a:r>
                        <a:rPr lang="en-US" sz="1800">
                          <a:effectLst/>
                          <a:latin typeface="Times New Roman" pitchFamily="18" charset="0"/>
                          <a:cs typeface="Times New Roman" pitchFamily="18" charset="0"/>
                        </a:rPr>
                        <a:t>Patent Number</a:t>
                      </a:r>
                      <a:endParaRPr lang="en-US" sz="1800">
                        <a:effectLst/>
                        <a:latin typeface="Times New Roman" pitchFamily="18" charset="0"/>
                        <a:ea typeface="SimSun"/>
                        <a:cs typeface="Times New Roman" pitchFamily="18" charset="0"/>
                      </a:endParaRPr>
                    </a:p>
                  </a:txBody>
                  <a:tcPr marL="17780" marR="17780" marT="0" marB="0" anchor="ctr"/>
                </a:tc>
                <a:tc>
                  <a:txBody>
                    <a:bodyPr/>
                    <a:lstStyle/>
                    <a:p>
                      <a:pPr algn="ctr">
                        <a:lnSpc>
                          <a:spcPts val="1200"/>
                        </a:lnSpc>
                        <a:spcAft>
                          <a:spcPts val="0"/>
                        </a:spcAft>
                      </a:pPr>
                      <a:r>
                        <a:rPr lang="en-US" sz="1800">
                          <a:effectLst/>
                          <a:latin typeface="Times New Roman" pitchFamily="18" charset="0"/>
                          <a:cs typeface="Times New Roman" pitchFamily="18" charset="0"/>
                        </a:rPr>
                        <a:t>Inventor</a:t>
                      </a:r>
                      <a:endParaRPr lang="en-US" sz="1800">
                        <a:effectLst/>
                        <a:latin typeface="Times New Roman" pitchFamily="18" charset="0"/>
                        <a:ea typeface="SimSun"/>
                        <a:cs typeface="Times New Roman" pitchFamily="18" charset="0"/>
                      </a:endParaRPr>
                    </a:p>
                  </a:txBody>
                  <a:tcPr marL="17780" marR="17780" marT="0" marB="0" anchor="ctr"/>
                </a:tc>
                <a:tc>
                  <a:txBody>
                    <a:bodyPr/>
                    <a:lstStyle/>
                    <a:p>
                      <a:pPr algn="ctr">
                        <a:lnSpc>
                          <a:spcPts val="1200"/>
                        </a:lnSpc>
                        <a:spcAft>
                          <a:spcPts val="0"/>
                        </a:spcAft>
                      </a:pPr>
                      <a:r>
                        <a:rPr lang="en-US" sz="1800">
                          <a:effectLst/>
                          <a:latin typeface="Times New Roman" pitchFamily="18" charset="0"/>
                          <a:cs typeface="Times New Roman" pitchFamily="18" charset="0"/>
                        </a:rPr>
                        <a:t>approval date</a:t>
                      </a:r>
                      <a:endParaRPr lang="en-US" sz="1800">
                        <a:effectLst/>
                        <a:latin typeface="Times New Roman" pitchFamily="18" charset="0"/>
                        <a:ea typeface="SimSun"/>
                        <a:cs typeface="Times New Roman" pitchFamily="18" charset="0"/>
                      </a:endParaRPr>
                    </a:p>
                  </a:txBody>
                  <a:tcPr marL="17780" marR="17780" marT="0" marB="0" anchor="ctr"/>
                </a:tc>
              </a:tr>
              <a:tr h="825788">
                <a:tc>
                  <a:txBody>
                    <a:bodyPr/>
                    <a:lstStyle/>
                    <a:p>
                      <a:pPr algn="ctr">
                        <a:spcAft>
                          <a:spcPts val="0"/>
                        </a:spcAft>
                      </a:pPr>
                      <a:r>
                        <a:rPr lang="en-US" sz="1200">
                          <a:effectLst/>
                          <a:latin typeface="Times New Roman" pitchFamily="18" charset="0"/>
                          <a:cs typeface="Times New Roman" pitchFamily="18" charset="0"/>
                        </a:rPr>
                        <a:t>1</a:t>
                      </a:r>
                      <a:endParaRPr lang="en-US" sz="1800">
                        <a:effectLst/>
                        <a:latin typeface="Times New Roman" pitchFamily="18" charset="0"/>
                        <a:ea typeface="SimSun"/>
                        <a:cs typeface="Times New Roman" pitchFamily="18" charset="0"/>
                      </a:endParaRPr>
                    </a:p>
                  </a:txBody>
                  <a:tcPr marL="17780" marR="17780" marT="0" marB="0" anchor="ctr"/>
                </a:tc>
                <a:tc>
                  <a:txBody>
                    <a:bodyPr/>
                    <a:lstStyle/>
                    <a:p>
                      <a:pPr>
                        <a:spcAft>
                          <a:spcPts val="0"/>
                        </a:spcAft>
                      </a:pPr>
                      <a:r>
                        <a:rPr lang="en-US" sz="1800" dirty="0">
                          <a:effectLst/>
                          <a:latin typeface="Times New Roman" pitchFamily="18" charset="0"/>
                          <a:cs typeface="Times New Roman" pitchFamily="18" charset="0"/>
                        </a:rPr>
                        <a:t>Automatic drip device</a:t>
                      </a:r>
                      <a:endParaRPr lang="en-US" sz="2800" dirty="0">
                        <a:effectLst/>
                        <a:latin typeface="Times New Roman" pitchFamily="18" charset="0"/>
                        <a:cs typeface="Times New Roman" pitchFamily="18" charset="0"/>
                      </a:endParaRPr>
                    </a:p>
                    <a:p>
                      <a:pPr algn="ctr">
                        <a:spcAft>
                          <a:spcPts val="0"/>
                        </a:spcAft>
                      </a:pPr>
                      <a:r>
                        <a:rPr lang="en-US" sz="1200" dirty="0">
                          <a:effectLst/>
                          <a:latin typeface="Times New Roman" pitchFamily="18" charset="0"/>
                          <a:cs typeface="Times New Roman" pitchFamily="18" charset="0"/>
                        </a:rPr>
                        <a:t> </a:t>
                      </a:r>
                      <a:endParaRPr lang="en-US" sz="1800" dirty="0">
                        <a:effectLst/>
                        <a:latin typeface="Times New Roman" pitchFamily="18" charset="0"/>
                        <a:ea typeface="SimSun"/>
                        <a:cs typeface="Times New Roman" pitchFamily="18" charset="0"/>
                      </a:endParaRPr>
                    </a:p>
                  </a:txBody>
                  <a:tcPr marL="17780" marR="17780" marT="0" marB="0" anchor="ctr"/>
                </a:tc>
                <a:tc>
                  <a:txBody>
                    <a:bodyPr/>
                    <a:lstStyle/>
                    <a:p>
                      <a:pPr algn="ctr">
                        <a:spcAft>
                          <a:spcPts val="0"/>
                        </a:spcAft>
                      </a:pPr>
                      <a:r>
                        <a:rPr lang="en-US" sz="1200">
                          <a:effectLst/>
                          <a:latin typeface="Times New Roman" pitchFamily="18" charset="0"/>
                          <a:cs typeface="Times New Roman" pitchFamily="18" charset="0"/>
                        </a:rPr>
                        <a:t>M384666</a:t>
                      </a:r>
                      <a:endParaRPr lang="en-US" sz="1800">
                        <a:effectLst/>
                        <a:latin typeface="Times New Roman" pitchFamily="18" charset="0"/>
                        <a:ea typeface="SimSun"/>
                        <a:cs typeface="Times New Roman" pitchFamily="18" charset="0"/>
                      </a:endParaRPr>
                    </a:p>
                  </a:txBody>
                  <a:tcPr marL="17780" marR="17780" marT="0" marB="0" anchor="ctr"/>
                </a:tc>
                <a:tc>
                  <a:txBody>
                    <a:bodyPr/>
                    <a:lstStyle/>
                    <a:p>
                      <a:pPr>
                        <a:spcAft>
                          <a:spcPts val="0"/>
                        </a:spcAft>
                      </a:pPr>
                      <a:r>
                        <a:rPr lang="en-US" sz="1600">
                          <a:effectLst/>
                          <a:latin typeface="Times New Roman" pitchFamily="18" charset="0"/>
                          <a:cs typeface="Times New Roman" pitchFamily="18" charset="0"/>
                        </a:rPr>
                        <a:t>Wen-Tsai Sung</a:t>
                      </a:r>
                      <a:endParaRPr lang="en-US" sz="1800">
                        <a:effectLst/>
                        <a:latin typeface="Times New Roman" pitchFamily="18" charset="0"/>
                        <a:ea typeface="SimSun"/>
                        <a:cs typeface="Times New Roman" pitchFamily="18" charset="0"/>
                      </a:endParaRPr>
                    </a:p>
                  </a:txBody>
                  <a:tcPr marL="17780" marR="17780" marT="0" marB="0"/>
                </a:tc>
                <a:tc>
                  <a:txBody>
                    <a:bodyPr/>
                    <a:lstStyle/>
                    <a:p>
                      <a:pPr algn="ctr">
                        <a:spcAft>
                          <a:spcPts val="0"/>
                        </a:spcAft>
                      </a:pPr>
                      <a:r>
                        <a:rPr lang="en-US" sz="1800">
                          <a:effectLst/>
                          <a:latin typeface="Times New Roman" pitchFamily="18" charset="0"/>
                          <a:cs typeface="Times New Roman" pitchFamily="18" charset="0"/>
                        </a:rPr>
                        <a:t>2010/7/21</a:t>
                      </a:r>
                      <a:endParaRPr lang="en-US" sz="1800">
                        <a:effectLst/>
                        <a:latin typeface="Times New Roman" pitchFamily="18" charset="0"/>
                        <a:ea typeface="SimSun"/>
                        <a:cs typeface="Times New Roman" pitchFamily="18" charset="0"/>
                      </a:endParaRPr>
                    </a:p>
                  </a:txBody>
                  <a:tcPr marL="17780" marR="17780" marT="0" marB="0" anchor="ctr"/>
                </a:tc>
              </a:tr>
              <a:tr h="1242122">
                <a:tc>
                  <a:txBody>
                    <a:bodyPr/>
                    <a:lstStyle/>
                    <a:p>
                      <a:pPr algn="ctr">
                        <a:spcAft>
                          <a:spcPts val="0"/>
                        </a:spcAft>
                      </a:pPr>
                      <a:r>
                        <a:rPr lang="en-US" sz="1200">
                          <a:effectLst/>
                          <a:latin typeface="Times New Roman" pitchFamily="18" charset="0"/>
                          <a:cs typeface="Times New Roman" pitchFamily="18" charset="0"/>
                        </a:rPr>
                        <a:t>2</a:t>
                      </a:r>
                      <a:endParaRPr lang="en-US" sz="1800">
                        <a:effectLst/>
                        <a:latin typeface="Times New Roman" pitchFamily="18" charset="0"/>
                        <a:ea typeface="SimSun"/>
                        <a:cs typeface="Times New Roman" pitchFamily="18" charset="0"/>
                      </a:endParaRPr>
                    </a:p>
                  </a:txBody>
                  <a:tcPr marL="17780" marR="17780" marT="0" marB="0" anchor="ctr"/>
                </a:tc>
                <a:tc>
                  <a:txBody>
                    <a:bodyPr/>
                    <a:lstStyle/>
                    <a:p>
                      <a:pPr>
                        <a:spcAft>
                          <a:spcPts val="0"/>
                        </a:spcAft>
                      </a:pPr>
                      <a:r>
                        <a:rPr lang="en-US" sz="1600" dirty="0">
                          <a:effectLst/>
                          <a:latin typeface="Times New Roman" pitchFamily="18" charset="0"/>
                          <a:cs typeface="Times New Roman" pitchFamily="18" charset="0"/>
                        </a:rPr>
                        <a:t>Protein folding computing device</a:t>
                      </a:r>
                      <a:endParaRPr lang="en-US" sz="2400" dirty="0">
                        <a:effectLst/>
                        <a:latin typeface="Times New Roman" pitchFamily="18" charset="0"/>
                        <a:cs typeface="Times New Roman" pitchFamily="18" charset="0"/>
                      </a:endParaRPr>
                    </a:p>
                    <a:p>
                      <a:pPr algn="ctr">
                        <a:spcAft>
                          <a:spcPts val="0"/>
                        </a:spcAft>
                      </a:pPr>
                      <a:r>
                        <a:rPr lang="en-US" sz="1200" dirty="0">
                          <a:effectLst/>
                          <a:latin typeface="Times New Roman" pitchFamily="18" charset="0"/>
                          <a:cs typeface="Times New Roman" pitchFamily="18" charset="0"/>
                        </a:rPr>
                        <a:t> </a:t>
                      </a:r>
                      <a:endParaRPr lang="en-US" sz="1800" dirty="0">
                        <a:effectLst/>
                        <a:latin typeface="Times New Roman" pitchFamily="18" charset="0"/>
                        <a:ea typeface="SimSun"/>
                        <a:cs typeface="Times New Roman" pitchFamily="18" charset="0"/>
                      </a:endParaRPr>
                    </a:p>
                  </a:txBody>
                  <a:tcPr marL="17780" marR="17780" marT="0" marB="0" anchor="ctr"/>
                </a:tc>
                <a:tc>
                  <a:txBody>
                    <a:bodyPr/>
                    <a:lstStyle/>
                    <a:p>
                      <a:pPr algn="ctr">
                        <a:spcAft>
                          <a:spcPts val="0"/>
                        </a:spcAft>
                      </a:pPr>
                      <a:r>
                        <a:rPr lang="en-US" sz="1200" dirty="0">
                          <a:effectLst/>
                          <a:latin typeface="Times New Roman" pitchFamily="18" charset="0"/>
                          <a:cs typeface="Times New Roman" pitchFamily="18" charset="0"/>
                        </a:rPr>
                        <a:t>M384314</a:t>
                      </a:r>
                      <a:endParaRPr lang="en-US" sz="1800" dirty="0">
                        <a:effectLst/>
                        <a:latin typeface="Times New Roman" pitchFamily="18" charset="0"/>
                        <a:ea typeface="SimSun"/>
                        <a:cs typeface="Times New Roman" pitchFamily="18" charset="0"/>
                      </a:endParaRPr>
                    </a:p>
                  </a:txBody>
                  <a:tcPr marL="17780" marR="17780" marT="0" marB="0" anchor="ctr"/>
                </a:tc>
                <a:tc>
                  <a:txBody>
                    <a:bodyPr/>
                    <a:lstStyle/>
                    <a:p>
                      <a:pPr>
                        <a:spcAft>
                          <a:spcPts val="0"/>
                        </a:spcAft>
                      </a:pPr>
                      <a:r>
                        <a:rPr lang="en-US" sz="1600">
                          <a:effectLst/>
                          <a:latin typeface="Times New Roman" pitchFamily="18" charset="0"/>
                          <a:cs typeface="Times New Roman" pitchFamily="18" charset="0"/>
                        </a:rPr>
                        <a:t>Wen-Tsai Sung</a:t>
                      </a:r>
                      <a:endParaRPr lang="en-US" sz="1800">
                        <a:effectLst/>
                        <a:latin typeface="Times New Roman" pitchFamily="18" charset="0"/>
                        <a:ea typeface="SimSun"/>
                        <a:cs typeface="Times New Roman" pitchFamily="18" charset="0"/>
                      </a:endParaRPr>
                    </a:p>
                  </a:txBody>
                  <a:tcPr marL="17780" marR="17780" marT="0" marB="0"/>
                </a:tc>
                <a:tc>
                  <a:txBody>
                    <a:bodyPr/>
                    <a:lstStyle/>
                    <a:p>
                      <a:pPr algn="ctr">
                        <a:spcAft>
                          <a:spcPts val="0"/>
                        </a:spcAft>
                      </a:pPr>
                      <a:r>
                        <a:rPr lang="en-US" sz="1800">
                          <a:effectLst/>
                          <a:latin typeface="Times New Roman" pitchFamily="18" charset="0"/>
                          <a:cs typeface="Times New Roman" pitchFamily="18" charset="0"/>
                        </a:rPr>
                        <a:t>2010/7/11</a:t>
                      </a:r>
                      <a:endParaRPr lang="en-US" sz="1800">
                        <a:effectLst/>
                        <a:latin typeface="Times New Roman" pitchFamily="18" charset="0"/>
                        <a:ea typeface="SimSun"/>
                        <a:cs typeface="Times New Roman" pitchFamily="18" charset="0"/>
                      </a:endParaRPr>
                    </a:p>
                  </a:txBody>
                  <a:tcPr marL="17780" marR="17780" marT="0" marB="0" anchor="ctr"/>
                </a:tc>
              </a:tr>
              <a:tr h="1679102">
                <a:tc>
                  <a:txBody>
                    <a:bodyPr/>
                    <a:lstStyle/>
                    <a:p>
                      <a:pPr algn="ctr">
                        <a:spcAft>
                          <a:spcPts val="0"/>
                        </a:spcAft>
                      </a:pPr>
                      <a:r>
                        <a:rPr lang="en-US" sz="1200">
                          <a:effectLst/>
                          <a:latin typeface="Times New Roman" pitchFamily="18" charset="0"/>
                          <a:cs typeface="Times New Roman" pitchFamily="18" charset="0"/>
                        </a:rPr>
                        <a:t>3</a:t>
                      </a:r>
                      <a:endParaRPr lang="en-US" sz="1800">
                        <a:effectLst/>
                        <a:latin typeface="Times New Roman" pitchFamily="18" charset="0"/>
                        <a:ea typeface="SimSun"/>
                        <a:cs typeface="Times New Roman" pitchFamily="18" charset="0"/>
                      </a:endParaRPr>
                    </a:p>
                  </a:txBody>
                  <a:tcPr marL="17780" marR="17780" marT="0" marB="0" anchor="ctr"/>
                </a:tc>
                <a:tc>
                  <a:txBody>
                    <a:bodyPr/>
                    <a:lstStyle/>
                    <a:p>
                      <a:pPr>
                        <a:spcAft>
                          <a:spcPts val="0"/>
                        </a:spcAft>
                      </a:pPr>
                      <a:r>
                        <a:rPr lang="en-US" sz="1600" dirty="0">
                          <a:effectLst/>
                          <a:latin typeface="Times New Roman" pitchFamily="18" charset="0"/>
                          <a:cs typeface="Times New Roman" pitchFamily="18" charset="0"/>
                        </a:rPr>
                        <a:t>Industrial real-time embedded systems with measurement and monitoring devices</a:t>
                      </a:r>
                      <a:endParaRPr lang="en-US" sz="2400" dirty="0">
                        <a:effectLst/>
                        <a:latin typeface="Times New Roman" pitchFamily="18" charset="0"/>
                        <a:cs typeface="Times New Roman" pitchFamily="18" charset="0"/>
                      </a:endParaRPr>
                    </a:p>
                    <a:p>
                      <a:pPr algn="ctr">
                        <a:spcAft>
                          <a:spcPts val="0"/>
                        </a:spcAft>
                      </a:pPr>
                      <a:r>
                        <a:rPr lang="en-US" sz="1600" dirty="0">
                          <a:effectLst/>
                          <a:latin typeface="Times New Roman" pitchFamily="18" charset="0"/>
                          <a:cs typeface="Times New Roman" pitchFamily="18" charset="0"/>
                        </a:rPr>
                        <a:t> </a:t>
                      </a:r>
                      <a:endParaRPr lang="en-US" sz="2400" dirty="0">
                        <a:effectLst/>
                        <a:latin typeface="Times New Roman" pitchFamily="18" charset="0"/>
                        <a:ea typeface="SimSun"/>
                        <a:cs typeface="Times New Roman" pitchFamily="18" charset="0"/>
                      </a:endParaRPr>
                    </a:p>
                  </a:txBody>
                  <a:tcPr marL="17780" marR="17780" marT="0" marB="0" anchor="ctr"/>
                </a:tc>
                <a:tc>
                  <a:txBody>
                    <a:bodyPr/>
                    <a:lstStyle/>
                    <a:p>
                      <a:pPr algn="ctr">
                        <a:spcAft>
                          <a:spcPts val="0"/>
                        </a:spcAft>
                      </a:pPr>
                      <a:r>
                        <a:rPr lang="en-US" sz="1200">
                          <a:effectLst/>
                          <a:latin typeface="Times New Roman" pitchFamily="18" charset="0"/>
                          <a:cs typeface="Times New Roman" pitchFamily="18" charset="0"/>
                        </a:rPr>
                        <a:t>M380524</a:t>
                      </a:r>
                      <a:endParaRPr lang="en-US" sz="1800">
                        <a:effectLst/>
                        <a:latin typeface="Times New Roman" pitchFamily="18" charset="0"/>
                        <a:ea typeface="SimSun"/>
                        <a:cs typeface="Times New Roman" pitchFamily="18" charset="0"/>
                      </a:endParaRPr>
                    </a:p>
                  </a:txBody>
                  <a:tcPr marL="17780" marR="17780" marT="0" marB="0" anchor="ctr"/>
                </a:tc>
                <a:tc>
                  <a:txBody>
                    <a:bodyPr/>
                    <a:lstStyle/>
                    <a:p>
                      <a:pPr>
                        <a:spcAft>
                          <a:spcPts val="0"/>
                        </a:spcAft>
                      </a:pPr>
                      <a:r>
                        <a:rPr lang="en-US" sz="1600">
                          <a:effectLst/>
                          <a:latin typeface="Times New Roman" pitchFamily="18" charset="0"/>
                          <a:cs typeface="Times New Roman" pitchFamily="18" charset="0"/>
                        </a:rPr>
                        <a:t>Wen-Tsai Sung</a:t>
                      </a:r>
                      <a:endParaRPr lang="en-US" sz="1800">
                        <a:effectLst/>
                        <a:latin typeface="Times New Roman" pitchFamily="18" charset="0"/>
                        <a:ea typeface="SimSun"/>
                        <a:cs typeface="Times New Roman" pitchFamily="18" charset="0"/>
                      </a:endParaRPr>
                    </a:p>
                  </a:txBody>
                  <a:tcPr marL="17780" marR="17780" marT="0" marB="0"/>
                </a:tc>
                <a:tc>
                  <a:txBody>
                    <a:bodyPr/>
                    <a:lstStyle/>
                    <a:p>
                      <a:pPr algn="ctr">
                        <a:spcAft>
                          <a:spcPts val="0"/>
                        </a:spcAft>
                      </a:pPr>
                      <a:r>
                        <a:rPr lang="en-US" sz="1800">
                          <a:effectLst/>
                          <a:latin typeface="Times New Roman" pitchFamily="18" charset="0"/>
                          <a:cs typeface="Times New Roman" pitchFamily="18" charset="0"/>
                        </a:rPr>
                        <a:t>2010/5/11</a:t>
                      </a:r>
                      <a:endParaRPr lang="en-US" sz="1800">
                        <a:effectLst/>
                        <a:latin typeface="Times New Roman" pitchFamily="18" charset="0"/>
                        <a:ea typeface="SimSun"/>
                        <a:cs typeface="Times New Roman" pitchFamily="18" charset="0"/>
                      </a:endParaRPr>
                    </a:p>
                  </a:txBody>
                  <a:tcPr marL="17780" marR="17780" marT="0" marB="0" anchor="ctr"/>
                </a:tc>
              </a:tr>
              <a:tr h="1026501">
                <a:tc>
                  <a:txBody>
                    <a:bodyPr/>
                    <a:lstStyle/>
                    <a:p>
                      <a:pPr algn="ctr">
                        <a:spcAft>
                          <a:spcPts val="0"/>
                        </a:spcAft>
                      </a:pPr>
                      <a:r>
                        <a:rPr lang="en-US" sz="1200">
                          <a:effectLst/>
                          <a:latin typeface="Times New Roman" pitchFamily="18" charset="0"/>
                          <a:cs typeface="Times New Roman" pitchFamily="18" charset="0"/>
                        </a:rPr>
                        <a:t>4</a:t>
                      </a:r>
                      <a:endParaRPr lang="en-US" sz="1800">
                        <a:effectLst/>
                        <a:latin typeface="Times New Roman" pitchFamily="18" charset="0"/>
                        <a:ea typeface="SimSun"/>
                        <a:cs typeface="Times New Roman" pitchFamily="18" charset="0"/>
                      </a:endParaRPr>
                    </a:p>
                  </a:txBody>
                  <a:tcPr marL="17780" marR="17780" marT="0" marB="0" anchor="ctr"/>
                </a:tc>
                <a:tc>
                  <a:txBody>
                    <a:bodyPr/>
                    <a:lstStyle/>
                    <a:p>
                      <a:pPr algn="ctr">
                        <a:spcAft>
                          <a:spcPts val="0"/>
                        </a:spcAft>
                      </a:pPr>
                      <a:r>
                        <a:rPr lang="en-US" sz="1600" dirty="0">
                          <a:effectLst/>
                          <a:latin typeface="Times New Roman" pitchFamily="18" charset="0"/>
                          <a:cs typeface="Times New Roman" pitchFamily="18" charset="0"/>
                        </a:rPr>
                        <a:t>Urinary monitoring care unit</a:t>
                      </a:r>
                      <a:endParaRPr lang="en-US" sz="2400" dirty="0">
                        <a:effectLst/>
                        <a:latin typeface="Times New Roman" pitchFamily="18" charset="0"/>
                        <a:ea typeface="SimSun"/>
                        <a:cs typeface="Times New Roman" pitchFamily="18" charset="0"/>
                      </a:endParaRPr>
                    </a:p>
                  </a:txBody>
                  <a:tcPr marL="17780" marR="17780" marT="0" marB="0" anchor="ctr"/>
                </a:tc>
                <a:tc>
                  <a:txBody>
                    <a:bodyPr/>
                    <a:lstStyle/>
                    <a:p>
                      <a:pPr algn="ctr">
                        <a:spcAft>
                          <a:spcPts val="0"/>
                        </a:spcAft>
                      </a:pPr>
                      <a:r>
                        <a:rPr lang="en-US" sz="1200">
                          <a:effectLst/>
                          <a:latin typeface="Times New Roman" pitchFamily="18" charset="0"/>
                          <a:cs typeface="Times New Roman" pitchFamily="18" charset="0"/>
                        </a:rPr>
                        <a:t>M377976</a:t>
                      </a:r>
                      <a:endParaRPr lang="en-US" sz="1800">
                        <a:effectLst/>
                        <a:latin typeface="Times New Roman" pitchFamily="18" charset="0"/>
                        <a:ea typeface="SimSun"/>
                        <a:cs typeface="Times New Roman" pitchFamily="18" charset="0"/>
                      </a:endParaRPr>
                    </a:p>
                  </a:txBody>
                  <a:tcPr marL="17780" marR="17780" marT="0" marB="0" anchor="ctr"/>
                </a:tc>
                <a:tc>
                  <a:txBody>
                    <a:bodyPr/>
                    <a:lstStyle/>
                    <a:p>
                      <a:pPr>
                        <a:spcAft>
                          <a:spcPts val="0"/>
                        </a:spcAft>
                      </a:pPr>
                      <a:r>
                        <a:rPr lang="en-US" sz="1600">
                          <a:effectLst/>
                          <a:latin typeface="Times New Roman" pitchFamily="18" charset="0"/>
                          <a:cs typeface="Times New Roman" pitchFamily="18" charset="0"/>
                        </a:rPr>
                        <a:t>Wen-Tsai Sung</a:t>
                      </a:r>
                      <a:endParaRPr lang="en-US" sz="1800">
                        <a:effectLst/>
                        <a:latin typeface="Times New Roman" pitchFamily="18" charset="0"/>
                        <a:ea typeface="SimSun"/>
                        <a:cs typeface="Times New Roman" pitchFamily="18" charset="0"/>
                      </a:endParaRPr>
                    </a:p>
                  </a:txBody>
                  <a:tcPr marL="17780" marR="17780" marT="0" marB="0"/>
                </a:tc>
                <a:tc>
                  <a:txBody>
                    <a:bodyPr/>
                    <a:lstStyle/>
                    <a:p>
                      <a:pPr algn="ctr">
                        <a:spcAft>
                          <a:spcPts val="0"/>
                        </a:spcAft>
                      </a:pPr>
                      <a:r>
                        <a:rPr lang="en-US" sz="1800" dirty="0">
                          <a:effectLst/>
                          <a:latin typeface="Times New Roman" pitchFamily="18" charset="0"/>
                          <a:cs typeface="Times New Roman" pitchFamily="18" charset="0"/>
                        </a:rPr>
                        <a:t>2010/4/11</a:t>
                      </a:r>
                      <a:endParaRPr lang="en-US" sz="1800" dirty="0">
                        <a:effectLst/>
                        <a:latin typeface="Times New Roman" pitchFamily="18" charset="0"/>
                        <a:ea typeface="SimSun"/>
                        <a:cs typeface="Times New Roman" pitchFamily="18" charset="0"/>
                      </a:endParaRPr>
                    </a:p>
                  </a:txBody>
                  <a:tcPr marL="17780" marR="17780" marT="0" marB="0" anchor="ctr"/>
                </a:tc>
              </a:tr>
            </a:tbl>
          </a:graphicData>
        </a:graphic>
      </p:graphicFrame>
      <p:sp>
        <p:nvSpPr>
          <p:cNvPr id="5" name="Rectangle 1"/>
          <p:cNvSpPr>
            <a:spLocks noChangeArrowheads="1"/>
          </p:cNvSpPr>
          <p:nvPr/>
        </p:nvSpPr>
        <p:spPr bwMode="auto">
          <a:xfrm>
            <a:off x="152399" y="196336"/>
            <a:ext cx="303159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70C0"/>
                </a:solidFill>
                <a:effectLst/>
                <a:latin typeface="Monotype Corsiva" pitchFamily="66" charset="0"/>
                <a:ea typeface="SimSun" pitchFamily="2" charset="-122"/>
                <a:cs typeface="Times New Roman" pitchFamily="18" charset="0"/>
              </a:rPr>
              <a:t>Part. </a:t>
            </a:r>
            <a:r>
              <a:rPr kumimoji="0" lang="en-US" altLang="zh-TW" sz="3600" b="1" i="0" u="none" strike="noStrike" cap="none" normalizeH="0" baseline="0" dirty="0" smtClean="0">
                <a:ln>
                  <a:noFill/>
                </a:ln>
                <a:solidFill>
                  <a:srgbClr val="0070C0"/>
                </a:solidFill>
                <a:effectLst/>
                <a:latin typeface="Monotype Corsiva" pitchFamily="66" charset="0"/>
                <a:ea typeface="PMingLiU" pitchFamily="18" charset="-120"/>
                <a:cs typeface="Times New Roman" pitchFamily="18" charset="0"/>
              </a:rPr>
              <a:t>C</a:t>
            </a:r>
            <a:r>
              <a:rPr kumimoji="0" lang="en-US" altLang="zh-TW" sz="3600" b="1" i="0" u="none" strike="noStrike" cap="none" normalizeH="0" baseline="0" dirty="0" smtClean="0">
                <a:ln>
                  <a:noFill/>
                </a:ln>
                <a:solidFill>
                  <a:srgbClr val="0070C0"/>
                </a:solidFill>
                <a:effectLst/>
                <a:latin typeface="Monotype Corsiva" pitchFamily="66" charset="0"/>
                <a:ea typeface="SimSun" pitchFamily="2" charset="-122"/>
                <a:cs typeface="Times New Roman" pitchFamily="18" charset="0"/>
              </a:rPr>
              <a:t> Patent</a:t>
            </a:r>
            <a:r>
              <a:rPr kumimoji="0" lang="zh-TW" altLang="en-US" sz="3600" b="1" i="0" u="none" strike="noStrike" cap="none" normalizeH="0" baseline="0" dirty="0" smtClean="0">
                <a:ln>
                  <a:noFill/>
                </a:ln>
                <a:solidFill>
                  <a:srgbClr val="0070C0"/>
                </a:solidFill>
                <a:effectLst/>
                <a:latin typeface="Monotype Corsiva" pitchFamily="66" charset="0"/>
                <a:ea typeface="SimSun" pitchFamily="2" charset="-122"/>
                <a:cs typeface="Times New Roman" pitchFamily="18" charset="0"/>
              </a:rPr>
              <a:t>：</a:t>
            </a:r>
            <a:endParaRPr kumimoji="0" lang="zh-TW" altLang="en-US" b="1" i="0" u="none" strike="noStrike" cap="none" normalizeH="0" baseline="0" dirty="0" smtClean="0">
              <a:ln>
                <a:noFill/>
              </a:ln>
              <a:solidFill>
                <a:srgbClr val="0070C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4800" b="1" i="0" u="none" strike="noStrike" cap="none" normalizeH="0" baseline="0" dirty="0" smtClean="0">
              <a:ln>
                <a:noFill/>
              </a:ln>
              <a:solidFill>
                <a:srgbClr val="0070C0"/>
              </a:solidFill>
              <a:effectLst/>
              <a:latin typeface="Monotype Corsiva" pitchFamily="66" charset="0"/>
              <a:cs typeface="Arial" pitchFamily="34" charset="0"/>
            </a:endParaRPr>
          </a:p>
        </p:txBody>
      </p:sp>
    </p:spTree>
    <p:extLst>
      <p:ext uri="{BB962C8B-B14F-4D97-AF65-F5344CB8AC3E}">
        <p14:creationId xmlns:p14="http://schemas.microsoft.com/office/powerpoint/2010/main" val="3731037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80040092"/>
              </p:ext>
            </p:extLst>
          </p:nvPr>
        </p:nvGraphicFramePr>
        <p:xfrm>
          <a:off x="838200" y="838201"/>
          <a:ext cx="7543800" cy="5791694"/>
        </p:xfrm>
        <a:graphic>
          <a:graphicData uri="http://schemas.openxmlformats.org/drawingml/2006/table">
            <a:tbl>
              <a:tblPr>
                <a:tableStyleId>{5C22544A-7EE6-4342-B048-85BDC9FD1C3A}</a:tableStyleId>
              </a:tblPr>
              <a:tblGrid>
                <a:gridCol w="2676185"/>
                <a:gridCol w="1442256"/>
                <a:gridCol w="2163384"/>
                <a:gridCol w="1261975"/>
              </a:tblGrid>
              <a:tr h="582775">
                <a:tc>
                  <a:txBody>
                    <a:bodyPr/>
                    <a:lstStyle/>
                    <a:p>
                      <a:pPr algn="ctr">
                        <a:lnSpc>
                          <a:spcPts val="1700"/>
                        </a:lnSpc>
                        <a:spcAft>
                          <a:spcPts val="0"/>
                        </a:spcAft>
                      </a:pPr>
                      <a:r>
                        <a:rPr lang="en-US" sz="2000" dirty="0">
                          <a:effectLst/>
                          <a:latin typeface="Times New Roman" pitchFamily="18" charset="0"/>
                          <a:cs typeface="Times New Roman" pitchFamily="18" charset="0"/>
                        </a:rPr>
                        <a:t>Technical name</a:t>
                      </a:r>
                      <a:endParaRPr lang="en-US" sz="2000" dirty="0">
                        <a:effectLst/>
                        <a:latin typeface="Times New Roman" pitchFamily="18" charset="0"/>
                        <a:ea typeface="SimSun"/>
                        <a:cs typeface="Times New Roman" pitchFamily="18" charset="0"/>
                      </a:endParaRPr>
                    </a:p>
                  </a:txBody>
                  <a:tcPr marL="17780" marR="17780" marT="0" marB="0" anchor="ctr"/>
                </a:tc>
                <a:tc>
                  <a:txBody>
                    <a:bodyPr/>
                    <a:lstStyle/>
                    <a:p>
                      <a:pPr algn="ctr">
                        <a:lnSpc>
                          <a:spcPts val="1700"/>
                        </a:lnSpc>
                        <a:spcAft>
                          <a:spcPts val="0"/>
                        </a:spcAft>
                      </a:pPr>
                      <a:r>
                        <a:rPr lang="en-US" sz="2000">
                          <a:effectLst/>
                          <a:latin typeface="Times New Roman" pitchFamily="18" charset="0"/>
                          <a:cs typeface="Times New Roman" pitchFamily="18" charset="0"/>
                        </a:rPr>
                        <a:t>Authority</a:t>
                      </a:r>
                      <a:endParaRPr lang="en-US" sz="2000">
                        <a:effectLst/>
                        <a:latin typeface="Times New Roman" pitchFamily="18" charset="0"/>
                        <a:ea typeface="SimSun"/>
                        <a:cs typeface="Times New Roman" pitchFamily="18" charset="0"/>
                      </a:endParaRPr>
                    </a:p>
                  </a:txBody>
                  <a:tcPr marL="17780" marR="17780" marT="0" marB="0" anchor="ctr"/>
                </a:tc>
                <a:tc>
                  <a:txBody>
                    <a:bodyPr/>
                    <a:lstStyle/>
                    <a:p>
                      <a:pPr algn="ctr">
                        <a:lnSpc>
                          <a:spcPts val="1700"/>
                        </a:lnSpc>
                        <a:spcAft>
                          <a:spcPts val="0"/>
                        </a:spcAft>
                      </a:pPr>
                      <a:r>
                        <a:rPr lang="en-US" sz="2000">
                          <a:effectLst/>
                          <a:latin typeface="Times New Roman" pitchFamily="18" charset="0"/>
                          <a:cs typeface="Times New Roman" pitchFamily="18" charset="0"/>
                        </a:rPr>
                        <a:t>By authority</a:t>
                      </a:r>
                      <a:endParaRPr lang="en-US" sz="2000">
                        <a:effectLst/>
                        <a:latin typeface="Times New Roman" pitchFamily="18" charset="0"/>
                        <a:ea typeface="SimSun"/>
                        <a:cs typeface="Times New Roman" pitchFamily="18" charset="0"/>
                      </a:endParaRPr>
                    </a:p>
                  </a:txBody>
                  <a:tcPr marL="17780" marR="17780" marT="0" marB="0" anchor="ctr"/>
                </a:tc>
                <a:tc>
                  <a:txBody>
                    <a:bodyPr/>
                    <a:lstStyle/>
                    <a:p>
                      <a:pPr algn="ctr">
                        <a:lnSpc>
                          <a:spcPts val="1700"/>
                        </a:lnSpc>
                        <a:spcAft>
                          <a:spcPts val="0"/>
                        </a:spcAft>
                      </a:pPr>
                      <a:r>
                        <a:rPr lang="en-US" sz="2000">
                          <a:effectLst/>
                          <a:latin typeface="Times New Roman" pitchFamily="18" charset="0"/>
                          <a:cs typeface="Times New Roman" pitchFamily="18" charset="0"/>
                        </a:rPr>
                        <a:t>Date of signing</a:t>
                      </a:r>
                      <a:endParaRPr lang="en-US" sz="2000">
                        <a:effectLst/>
                        <a:latin typeface="Times New Roman" pitchFamily="18" charset="0"/>
                        <a:ea typeface="SimSun"/>
                        <a:cs typeface="Times New Roman" pitchFamily="18" charset="0"/>
                      </a:endParaRPr>
                    </a:p>
                  </a:txBody>
                  <a:tcPr marL="17780" marR="17780" marT="0" marB="0" anchor="ctr"/>
                </a:tc>
              </a:tr>
              <a:tr h="902238">
                <a:tc>
                  <a:txBody>
                    <a:bodyPr/>
                    <a:lstStyle/>
                    <a:p>
                      <a:pPr>
                        <a:spcAft>
                          <a:spcPts val="0"/>
                        </a:spcAft>
                      </a:pPr>
                      <a:r>
                        <a:rPr lang="en-US" sz="1800" dirty="0">
                          <a:effectLst/>
                          <a:latin typeface="Times New Roman" pitchFamily="18" charset="0"/>
                          <a:cs typeface="Times New Roman" pitchFamily="18" charset="0"/>
                        </a:rPr>
                        <a:t>Development of a multimedia teaching system embedded</a:t>
                      </a:r>
                      <a:endParaRPr lang="en-US" sz="2000" dirty="0">
                        <a:effectLst/>
                        <a:latin typeface="Times New Roman" pitchFamily="18" charset="0"/>
                        <a:cs typeface="Times New Roman" pitchFamily="18" charset="0"/>
                      </a:endParaRPr>
                    </a:p>
                    <a:p>
                      <a:pPr algn="just">
                        <a:lnSpc>
                          <a:spcPts val="1700"/>
                        </a:lnSpc>
                        <a:spcAft>
                          <a:spcPts val="0"/>
                        </a:spcAft>
                      </a:pPr>
                      <a:r>
                        <a:rPr lang="en-US" sz="2000" dirty="0">
                          <a:effectLst/>
                          <a:latin typeface="Times New Roman" pitchFamily="18" charset="0"/>
                          <a:cs typeface="Times New Roman" pitchFamily="18" charset="0"/>
                        </a:rPr>
                        <a:t> </a:t>
                      </a:r>
                      <a:endParaRPr lang="en-US" sz="2000" dirty="0">
                        <a:effectLst/>
                        <a:latin typeface="Times New Roman" pitchFamily="18" charset="0"/>
                        <a:ea typeface="SimSun"/>
                        <a:cs typeface="Times New Roman" pitchFamily="18" charset="0"/>
                      </a:endParaRPr>
                    </a:p>
                  </a:txBody>
                  <a:tcPr marL="17780" marR="17780" marT="0" marB="0" anchor="ctr"/>
                </a:tc>
                <a:tc>
                  <a:txBody>
                    <a:bodyPr/>
                    <a:lstStyle/>
                    <a:p>
                      <a:pPr>
                        <a:spcAft>
                          <a:spcPts val="0"/>
                        </a:spcAft>
                      </a:pPr>
                      <a:r>
                        <a:rPr lang="en-US" sz="1800" dirty="0">
                          <a:effectLst/>
                          <a:latin typeface="Times New Roman" pitchFamily="18" charset="0"/>
                          <a:cs typeface="Times New Roman" pitchFamily="18" charset="0"/>
                        </a:rPr>
                        <a:t>Wen-Tsai Sung</a:t>
                      </a:r>
                      <a:endParaRPr lang="en-US" sz="2000" dirty="0">
                        <a:effectLst/>
                        <a:latin typeface="Times New Roman" pitchFamily="18" charset="0"/>
                        <a:ea typeface="SimSun"/>
                        <a:cs typeface="Times New Roman" pitchFamily="18" charset="0"/>
                      </a:endParaRPr>
                    </a:p>
                  </a:txBody>
                  <a:tcPr marL="17780" marR="17780" marT="0" marB="0"/>
                </a:tc>
                <a:tc>
                  <a:txBody>
                    <a:bodyPr/>
                    <a:lstStyle/>
                    <a:p>
                      <a:pPr>
                        <a:spcAft>
                          <a:spcPts val="0"/>
                        </a:spcAft>
                      </a:pPr>
                      <a:r>
                        <a:rPr lang="en-US" sz="1800">
                          <a:effectLst/>
                          <a:latin typeface="Times New Roman" pitchFamily="18" charset="0"/>
                          <a:cs typeface="Times New Roman" pitchFamily="18" charset="0"/>
                        </a:rPr>
                        <a:t>Acer excellent, Inc.</a:t>
                      </a:r>
                      <a:endParaRPr lang="en-US" sz="2000">
                        <a:effectLst/>
                        <a:latin typeface="Times New Roman" pitchFamily="18" charset="0"/>
                        <a:cs typeface="Times New Roman" pitchFamily="18" charset="0"/>
                      </a:endParaRPr>
                    </a:p>
                    <a:p>
                      <a:pPr algn="just">
                        <a:lnSpc>
                          <a:spcPts val="1700"/>
                        </a:lnSpc>
                        <a:spcAft>
                          <a:spcPts val="0"/>
                        </a:spcAft>
                      </a:pPr>
                      <a:r>
                        <a:rPr lang="en-US" sz="2000">
                          <a:effectLst/>
                          <a:latin typeface="Times New Roman" pitchFamily="18" charset="0"/>
                          <a:cs typeface="Times New Roman" pitchFamily="18" charset="0"/>
                        </a:rPr>
                        <a:t> </a:t>
                      </a:r>
                      <a:endParaRPr lang="en-US" sz="2000">
                        <a:effectLst/>
                        <a:latin typeface="Times New Roman" pitchFamily="18" charset="0"/>
                        <a:ea typeface="SimSun"/>
                        <a:cs typeface="Times New Roman" pitchFamily="18" charset="0"/>
                      </a:endParaRPr>
                    </a:p>
                  </a:txBody>
                  <a:tcPr marL="17780" marR="17780" marT="0" marB="0" anchor="ctr"/>
                </a:tc>
                <a:tc>
                  <a:txBody>
                    <a:bodyPr/>
                    <a:lstStyle/>
                    <a:p>
                      <a:pPr algn="just">
                        <a:lnSpc>
                          <a:spcPts val="1700"/>
                        </a:lnSpc>
                        <a:spcAft>
                          <a:spcPts val="0"/>
                        </a:spcAft>
                      </a:pPr>
                      <a:r>
                        <a:rPr lang="en-US" sz="1400">
                          <a:effectLst/>
                          <a:latin typeface="Times New Roman" pitchFamily="18" charset="0"/>
                          <a:cs typeface="Times New Roman" pitchFamily="18" charset="0"/>
                        </a:rPr>
                        <a:t>2008.8.1</a:t>
                      </a:r>
                      <a:endParaRPr lang="en-US" sz="2000">
                        <a:effectLst/>
                        <a:latin typeface="Times New Roman" pitchFamily="18" charset="0"/>
                        <a:ea typeface="SimSun"/>
                        <a:cs typeface="Times New Roman" pitchFamily="18" charset="0"/>
                      </a:endParaRPr>
                    </a:p>
                  </a:txBody>
                  <a:tcPr marL="17780" marR="17780" marT="0" marB="0" anchor="ctr"/>
                </a:tc>
              </a:tr>
              <a:tr h="1118323">
                <a:tc>
                  <a:txBody>
                    <a:bodyPr/>
                    <a:lstStyle/>
                    <a:p>
                      <a:pPr>
                        <a:spcAft>
                          <a:spcPts val="0"/>
                        </a:spcAft>
                      </a:pPr>
                      <a:r>
                        <a:rPr lang="en-US" sz="1800" dirty="0">
                          <a:effectLst/>
                          <a:latin typeface="Times New Roman" pitchFamily="18" charset="0"/>
                          <a:cs typeface="Times New Roman" pitchFamily="18" charset="0"/>
                        </a:rPr>
                        <a:t>Design based on a multi-source data fusion physiological signal processing system</a:t>
                      </a:r>
                      <a:endParaRPr lang="en-US" sz="2000" dirty="0">
                        <a:effectLst/>
                        <a:latin typeface="Times New Roman" pitchFamily="18" charset="0"/>
                        <a:cs typeface="Times New Roman" pitchFamily="18" charset="0"/>
                      </a:endParaRPr>
                    </a:p>
                    <a:p>
                      <a:pPr algn="just">
                        <a:lnSpc>
                          <a:spcPts val="1700"/>
                        </a:lnSpc>
                        <a:spcAft>
                          <a:spcPts val="0"/>
                        </a:spcAft>
                      </a:pPr>
                      <a:r>
                        <a:rPr lang="en-US" sz="2000" dirty="0">
                          <a:effectLst/>
                          <a:latin typeface="Times New Roman" pitchFamily="18" charset="0"/>
                          <a:cs typeface="Times New Roman" pitchFamily="18" charset="0"/>
                        </a:rPr>
                        <a:t> </a:t>
                      </a:r>
                      <a:endParaRPr lang="en-US" sz="2000" dirty="0">
                        <a:effectLst/>
                        <a:latin typeface="Times New Roman" pitchFamily="18" charset="0"/>
                        <a:ea typeface="SimSun"/>
                        <a:cs typeface="Times New Roman" pitchFamily="18" charset="0"/>
                      </a:endParaRPr>
                    </a:p>
                  </a:txBody>
                  <a:tcPr marL="17780" marR="17780" marT="0" marB="0" anchor="ctr"/>
                </a:tc>
                <a:tc>
                  <a:txBody>
                    <a:bodyPr/>
                    <a:lstStyle/>
                    <a:p>
                      <a:pPr>
                        <a:spcAft>
                          <a:spcPts val="0"/>
                        </a:spcAft>
                      </a:pPr>
                      <a:r>
                        <a:rPr lang="en-US" sz="1800" dirty="0">
                          <a:effectLst/>
                          <a:latin typeface="Times New Roman" pitchFamily="18" charset="0"/>
                          <a:cs typeface="Times New Roman" pitchFamily="18" charset="0"/>
                        </a:rPr>
                        <a:t>Wen-Tsai Sung</a:t>
                      </a:r>
                      <a:endParaRPr lang="en-US" sz="2000" dirty="0">
                        <a:effectLst/>
                        <a:latin typeface="Times New Roman" pitchFamily="18" charset="0"/>
                        <a:ea typeface="SimSun"/>
                        <a:cs typeface="Times New Roman" pitchFamily="18" charset="0"/>
                      </a:endParaRPr>
                    </a:p>
                  </a:txBody>
                  <a:tcPr marL="17780" marR="17780" marT="0" marB="0"/>
                </a:tc>
                <a:tc>
                  <a:txBody>
                    <a:bodyPr/>
                    <a:lstStyle/>
                    <a:p>
                      <a:pPr>
                        <a:spcAft>
                          <a:spcPts val="0"/>
                        </a:spcAft>
                      </a:pPr>
                      <a:r>
                        <a:rPr lang="en-US" sz="1800" dirty="0">
                          <a:effectLst/>
                          <a:latin typeface="Times New Roman" pitchFamily="18" charset="0"/>
                          <a:cs typeface="Times New Roman" pitchFamily="18" charset="0"/>
                        </a:rPr>
                        <a:t>Source Ding Technology Co., Ltd.</a:t>
                      </a:r>
                      <a:endParaRPr lang="en-US" sz="2000" dirty="0">
                        <a:effectLst/>
                        <a:latin typeface="Times New Roman" pitchFamily="18" charset="0"/>
                        <a:cs typeface="Times New Roman" pitchFamily="18" charset="0"/>
                      </a:endParaRPr>
                    </a:p>
                    <a:p>
                      <a:pPr algn="just">
                        <a:lnSpc>
                          <a:spcPts val="1700"/>
                        </a:lnSpc>
                        <a:spcAft>
                          <a:spcPts val="0"/>
                        </a:spcAft>
                      </a:pPr>
                      <a:r>
                        <a:rPr lang="en-US" sz="1200" dirty="0">
                          <a:effectLst/>
                          <a:latin typeface="Times New Roman" pitchFamily="18" charset="0"/>
                          <a:cs typeface="Times New Roman" pitchFamily="18" charset="0"/>
                        </a:rPr>
                        <a:t> </a:t>
                      </a:r>
                      <a:endParaRPr lang="en-US" sz="2000" dirty="0">
                        <a:effectLst/>
                        <a:latin typeface="Times New Roman" pitchFamily="18" charset="0"/>
                        <a:ea typeface="SimSun"/>
                        <a:cs typeface="Times New Roman" pitchFamily="18" charset="0"/>
                      </a:endParaRPr>
                    </a:p>
                  </a:txBody>
                  <a:tcPr marL="17780" marR="17780" marT="0" marB="0" anchor="ctr"/>
                </a:tc>
                <a:tc>
                  <a:txBody>
                    <a:bodyPr/>
                    <a:lstStyle/>
                    <a:p>
                      <a:pPr algn="just">
                        <a:lnSpc>
                          <a:spcPts val="1700"/>
                        </a:lnSpc>
                        <a:spcAft>
                          <a:spcPts val="0"/>
                        </a:spcAft>
                      </a:pPr>
                      <a:r>
                        <a:rPr lang="en-US" sz="1400">
                          <a:effectLst/>
                          <a:latin typeface="Times New Roman" pitchFamily="18" charset="0"/>
                          <a:cs typeface="Times New Roman" pitchFamily="18" charset="0"/>
                        </a:rPr>
                        <a:t>2009.7.1</a:t>
                      </a:r>
                      <a:endParaRPr lang="en-US" sz="2000">
                        <a:effectLst/>
                        <a:latin typeface="Times New Roman" pitchFamily="18" charset="0"/>
                        <a:ea typeface="SimSun"/>
                        <a:cs typeface="Times New Roman" pitchFamily="18" charset="0"/>
                      </a:endParaRPr>
                    </a:p>
                  </a:txBody>
                  <a:tcPr marL="17780" marR="17780" marT="0" marB="0" anchor="ctr"/>
                </a:tc>
              </a:tr>
              <a:tr h="1543699">
                <a:tc>
                  <a:txBody>
                    <a:bodyPr/>
                    <a:lstStyle/>
                    <a:p>
                      <a:pPr algn="just">
                        <a:lnSpc>
                          <a:spcPts val="1700"/>
                        </a:lnSpc>
                        <a:spcAft>
                          <a:spcPts val="0"/>
                        </a:spcAft>
                      </a:pPr>
                      <a:r>
                        <a:rPr lang="en-US" sz="1800" dirty="0">
                          <a:effectLst/>
                          <a:latin typeface="Times New Roman" pitchFamily="18" charset="0"/>
                          <a:cs typeface="Times New Roman" pitchFamily="18" charset="0"/>
                        </a:rPr>
                        <a:t>Construct part of the calculation of the docking system on chip design to enhance the effectiveness of the study drugs</a:t>
                      </a:r>
                      <a:endParaRPr lang="en-US" sz="2000" dirty="0">
                        <a:effectLst/>
                        <a:latin typeface="Times New Roman" pitchFamily="18" charset="0"/>
                        <a:ea typeface="SimSun"/>
                        <a:cs typeface="Times New Roman" pitchFamily="18" charset="0"/>
                      </a:endParaRPr>
                    </a:p>
                  </a:txBody>
                  <a:tcPr marL="17780" marR="17780" marT="0" marB="0" anchor="ctr"/>
                </a:tc>
                <a:tc>
                  <a:txBody>
                    <a:bodyPr/>
                    <a:lstStyle/>
                    <a:p>
                      <a:pPr>
                        <a:spcAft>
                          <a:spcPts val="0"/>
                        </a:spcAft>
                      </a:pPr>
                      <a:r>
                        <a:rPr lang="en-US" sz="1800">
                          <a:effectLst/>
                          <a:latin typeface="Times New Roman" pitchFamily="18" charset="0"/>
                          <a:cs typeface="Times New Roman" pitchFamily="18" charset="0"/>
                        </a:rPr>
                        <a:t>Wen-Tsai Sung</a:t>
                      </a:r>
                      <a:endParaRPr lang="en-US" sz="2000">
                        <a:effectLst/>
                        <a:latin typeface="Times New Roman" pitchFamily="18" charset="0"/>
                        <a:ea typeface="SimSun"/>
                        <a:cs typeface="Times New Roman" pitchFamily="18" charset="0"/>
                      </a:endParaRPr>
                    </a:p>
                  </a:txBody>
                  <a:tcPr marL="17780" marR="17780" marT="0" marB="0"/>
                </a:tc>
                <a:tc>
                  <a:txBody>
                    <a:bodyPr/>
                    <a:lstStyle/>
                    <a:p>
                      <a:pPr>
                        <a:spcAft>
                          <a:spcPts val="0"/>
                        </a:spcAft>
                      </a:pPr>
                      <a:r>
                        <a:rPr lang="en-US" sz="1800" dirty="0">
                          <a:effectLst/>
                          <a:latin typeface="Times New Roman" pitchFamily="18" charset="0"/>
                          <a:cs typeface="Times New Roman" pitchFamily="18" charset="0"/>
                        </a:rPr>
                        <a:t>Daniel Technology Co., Ltd.</a:t>
                      </a:r>
                      <a:endParaRPr lang="en-US" sz="2000" dirty="0">
                        <a:effectLst/>
                        <a:latin typeface="Times New Roman" pitchFamily="18" charset="0"/>
                        <a:cs typeface="Times New Roman" pitchFamily="18" charset="0"/>
                      </a:endParaRPr>
                    </a:p>
                    <a:p>
                      <a:pPr algn="just">
                        <a:lnSpc>
                          <a:spcPts val="1700"/>
                        </a:lnSpc>
                        <a:spcAft>
                          <a:spcPts val="0"/>
                        </a:spcAft>
                      </a:pPr>
                      <a:r>
                        <a:rPr lang="en-US" sz="2000" dirty="0">
                          <a:effectLst/>
                          <a:latin typeface="Times New Roman" pitchFamily="18" charset="0"/>
                          <a:cs typeface="Times New Roman" pitchFamily="18" charset="0"/>
                        </a:rPr>
                        <a:t> </a:t>
                      </a:r>
                      <a:endParaRPr lang="en-US" sz="2000" dirty="0">
                        <a:effectLst/>
                        <a:latin typeface="Times New Roman" pitchFamily="18" charset="0"/>
                        <a:ea typeface="SimSun"/>
                        <a:cs typeface="Times New Roman" pitchFamily="18" charset="0"/>
                      </a:endParaRPr>
                    </a:p>
                  </a:txBody>
                  <a:tcPr marL="17780" marR="17780" marT="0" marB="0" anchor="ctr"/>
                </a:tc>
                <a:tc>
                  <a:txBody>
                    <a:bodyPr/>
                    <a:lstStyle/>
                    <a:p>
                      <a:pPr algn="just">
                        <a:lnSpc>
                          <a:spcPts val="1700"/>
                        </a:lnSpc>
                        <a:spcAft>
                          <a:spcPts val="0"/>
                        </a:spcAft>
                      </a:pPr>
                      <a:r>
                        <a:rPr lang="en-US" sz="1400" dirty="0">
                          <a:effectLst/>
                          <a:latin typeface="Times New Roman" pitchFamily="18" charset="0"/>
                          <a:cs typeface="Times New Roman" pitchFamily="18" charset="0"/>
                        </a:rPr>
                        <a:t>2010.6.1</a:t>
                      </a:r>
                      <a:endParaRPr lang="en-US" sz="2000" dirty="0">
                        <a:effectLst/>
                        <a:latin typeface="Times New Roman" pitchFamily="18" charset="0"/>
                        <a:ea typeface="SimSun"/>
                        <a:cs typeface="Times New Roman" pitchFamily="18" charset="0"/>
                      </a:endParaRPr>
                    </a:p>
                  </a:txBody>
                  <a:tcPr marL="17780" marR="17780" marT="0" marB="0" anchor="ctr"/>
                </a:tc>
              </a:tr>
              <a:tr h="1118323">
                <a:tc>
                  <a:txBody>
                    <a:bodyPr/>
                    <a:lstStyle/>
                    <a:p>
                      <a:pPr>
                        <a:spcAft>
                          <a:spcPts val="0"/>
                        </a:spcAft>
                      </a:pPr>
                      <a:r>
                        <a:rPr lang="en-US" sz="1800">
                          <a:effectLst/>
                          <a:latin typeface="Times New Roman" pitchFamily="18" charset="0"/>
                          <a:cs typeface="Times New Roman" pitchFamily="18" charset="0"/>
                        </a:rPr>
                        <a:t>To build a BEAM chip design technology-aided diagnosis system of real-time</a:t>
                      </a:r>
                      <a:endParaRPr lang="en-US" sz="2000">
                        <a:effectLst/>
                        <a:latin typeface="Times New Roman" pitchFamily="18" charset="0"/>
                        <a:cs typeface="Times New Roman" pitchFamily="18" charset="0"/>
                      </a:endParaRPr>
                    </a:p>
                    <a:p>
                      <a:pPr algn="just">
                        <a:lnSpc>
                          <a:spcPts val="1700"/>
                        </a:lnSpc>
                        <a:spcAft>
                          <a:spcPts val="0"/>
                        </a:spcAft>
                      </a:pPr>
                      <a:r>
                        <a:rPr lang="en-US" sz="2000">
                          <a:effectLst/>
                          <a:latin typeface="Times New Roman" pitchFamily="18" charset="0"/>
                          <a:cs typeface="Times New Roman" pitchFamily="18" charset="0"/>
                        </a:rPr>
                        <a:t> </a:t>
                      </a:r>
                      <a:endParaRPr lang="en-US" sz="2000">
                        <a:effectLst/>
                        <a:latin typeface="Times New Roman" pitchFamily="18" charset="0"/>
                        <a:ea typeface="SimSun"/>
                        <a:cs typeface="Times New Roman" pitchFamily="18" charset="0"/>
                      </a:endParaRPr>
                    </a:p>
                  </a:txBody>
                  <a:tcPr marL="17780" marR="17780" marT="0" marB="0" anchor="ctr"/>
                </a:tc>
                <a:tc>
                  <a:txBody>
                    <a:bodyPr/>
                    <a:lstStyle/>
                    <a:p>
                      <a:pPr>
                        <a:spcAft>
                          <a:spcPts val="0"/>
                        </a:spcAft>
                      </a:pPr>
                      <a:r>
                        <a:rPr lang="en-US" sz="1800">
                          <a:effectLst/>
                          <a:latin typeface="Times New Roman" pitchFamily="18" charset="0"/>
                          <a:cs typeface="Times New Roman" pitchFamily="18" charset="0"/>
                        </a:rPr>
                        <a:t>Wen-Tsai Sung</a:t>
                      </a:r>
                      <a:endParaRPr lang="en-US" sz="2000">
                        <a:effectLst/>
                        <a:latin typeface="Times New Roman" pitchFamily="18" charset="0"/>
                        <a:ea typeface="SimSun"/>
                        <a:cs typeface="Times New Roman" pitchFamily="18" charset="0"/>
                      </a:endParaRPr>
                    </a:p>
                  </a:txBody>
                  <a:tcPr marL="17780" marR="17780" marT="0" marB="0"/>
                </a:tc>
                <a:tc>
                  <a:txBody>
                    <a:bodyPr/>
                    <a:lstStyle/>
                    <a:p>
                      <a:pPr>
                        <a:spcAft>
                          <a:spcPts val="0"/>
                        </a:spcAft>
                      </a:pPr>
                      <a:r>
                        <a:rPr lang="en-US" sz="1800" dirty="0" err="1">
                          <a:effectLst/>
                          <a:latin typeface="Times New Roman" pitchFamily="18" charset="0"/>
                          <a:cs typeface="Times New Roman" pitchFamily="18" charset="0"/>
                        </a:rPr>
                        <a:t>Yizhong</a:t>
                      </a:r>
                      <a:r>
                        <a:rPr lang="en-US" sz="1800" dirty="0">
                          <a:effectLst/>
                          <a:latin typeface="Times New Roman" pitchFamily="18" charset="0"/>
                          <a:cs typeface="Times New Roman" pitchFamily="18" charset="0"/>
                        </a:rPr>
                        <a:t> Technology Co., Ltd.</a:t>
                      </a:r>
                      <a:endParaRPr lang="en-US" sz="2000" dirty="0">
                        <a:effectLst/>
                        <a:latin typeface="Times New Roman" pitchFamily="18" charset="0"/>
                        <a:cs typeface="Times New Roman" pitchFamily="18" charset="0"/>
                      </a:endParaRPr>
                    </a:p>
                    <a:p>
                      <a:pPr algn="just">
                        <a:lnSpc>
                          <a:spcPts val="1700"/>
                        </a:lnSpc>
                        <a:spcAft>
                          <a:spcPts val="0"/>
                        </a:spcAft>
                      </a:pPr>
                      <a:r>
                        <a:rPr lang="en-US" sz="2000" dirty="0">
                          <a:effectLst/>
                          <a:latin typeface="Times New Roman" pitchFamily="18" charset="0"/>
                          <a:cs typeface="Times New Roman" pitchFamily="18" charset="0"/>
                        </a:rPr>
                        <a:t> </a:t>
                      </a:r>
                      <a:endParaRPr lang="en-US" sz="2000" dirty="0">
                        <a:effectLst/>
                        <a:latin typeface="Times New Roman" pitchFamily="18" charset="0"/>
                        <a:ea typeface="SimSun"/>
                        <a:cs typeface="Times New Roman" pitchFamily="18" charset="0"/>
                      </a:endParaRPr>
                    </a:p>
                  </a:txBody>
                  <a:tcPr marL="17780" marR="17780" marT="0" marB="0" anchor="ctr"/>
                </a:tc>
                <a:tc>
                  <a:txBody>
                    <a:bodyPr/>
                    <a:lstStyle/>
                    <a:p>
                      <a:pPr algn="just">
                        <a:lnSpc>
                          <a:spcPts val="1700"/>
                        </a:lnSpc>
                        <a:spcAft>
                          <a:spcPts val="0"/>
                        </a:spcAft>
                      </a:pPr>
                      <a:r>
                        <a:rPr lang="en-US" sz="1400" dirty="0">
                          <a:effectLst/>
                          <a:latin typeface="Times New Roman" pitchFamily="18" charset="0"/>
                          <a:cs typeface="Times New Roman" pitchFamily="18" charset="0"/>
                        </a:rPr>
                        <a:t>2011.11.1</a:t>
                      </a:r>
                      <a:endParaRPr lang="en-US" sz="2000" dirty="0">
                        <a:effectLst/>
                        <a:latin typeface="Times New Roman" pitchFamily="18" charset="0"/>
                        <a:ea typeface="SimSun"/>
                        <a:cs typeface="Times New Roman" pitchFamily="18" charset="0"/>
                      </a:endParaRPr>
                    </a:p>
                  </a:txBody>
                  <a:tcPr marL="17780" marR="17780" marT="0" marB="0" anchor="ctr"/>
                </a:tc>
              </a:tr>
            </a:tbl>
          </a:graphicData>
        </a:graphic>
      </p:graphicFrame>
      <p:sp>
        <p:nvSpPr>
          <p:cNvPr id="3" name="Rectangle 1"/>
          <p:cNvSpPr>
            <a:spLocks noChangeArrowheads="1"/>
          </p:cNvSpPr>
          <p:nvPr/>
        </p:nvSpPr>
        <p:spPr bwMode="auto">
          <a:xfrm>
            <a:off x="304800" y="25571"/>
            <a:ext cx="415190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Part. D Technology transfer：</a:t>
            </a:r>
            <a:endParaRPr kumimoji="0" lang="en-US" sz="12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70C0"/>
              </a:solidFill>
              <a:effectLst/>
              <a:latin typeface="Arial" pitchFamily="34" charset="0"/>
              <a:cs typeface="Arial" pitchFamily="34" charset="0"/>
            </a:endParaRPr>
          </a:p>
        </p:txBody>
      </p:sp>
    </p:spTree>
    <p:extLst>
      <p:ext uri="{BB962C8B-B14F-4D97-AF65-F5344CB8AC3E}">
        <p14:creationId xmlns:p14="http://schemas.microsoft.com/office/powerpoint/2010/main" val="521900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p>
        </p:txBody>
      </p:sp>
      <p:sp>
        <p:nvSpPr>
          <p:cNvPr id="2" name="Title 1"/>
          <p:cNvSpPr>
            <a:spLocks noGrp="1"/>
          </p:cNvSpPr>
          <p:nvPr>
            <p:ph type="title"/>
          </p:nvPr>
        </p:nvSpPr>
        <p:spPr/>
        <p:txBody>
          <a:bodyPr/>
          <a:lstStyle/>
          <a:p>
            <a:pPr>
              <a:defRPr/>
            </a:pPr>
            <a:endParaRPr 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7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a:solidFill>
                  <a:srgbClr val="185FA1"/>
                </a:solidFill>
                <a:latin typeface="Times New Roman"/>
              </a:rPr>
              <a:t>Sensor Networks and Data Communications</a:t>
            </a:r>
            <a:r>
              <a:rPr lang="en-US" dirty="0"/>
              <a:t/>
            </a:r>
            <a:br>
              <a:rPr lang="en-US" dirty="0"/>
            </a:br>
            <a:r>
              <a:rPr lang="en-US" dirty="0"/>
              <a:t>Related </a:t>
            </a:r>
            <a:r>
              <a:rPr lang="en-US" dirty="0" smtClean="0"/>
              <a:t>Journals</a:t>
            </a:r>
            <a:endParaRPr lang="en-US" dirty="0"/>
          </a:p>
        </p:txBody>
      </p:sp>
      <p:sp>
        <p:nvSpPr>
          <p:cNvPr id="7" name="Vertical Scroll 6"/>
          <p:cNvSpPr/>
          <p:nvPr/>
        </p:nvSpPr>
        <p:spPr>
          <a:xfrm>
            <a:off x="-47625" y="1471613"/>
            <a:ext cx="6940882" cy="5486400"/>
          </a:xfrm>
          <a:prstGeom prst="verticalScroll">
            <a:avLst/>
          </a:prstGeom>
        </p:spPr>
        <p:style>
          <a:lnRef idx="1">
            <a:schemeClr val="accent1"/>
          </a:lnRef>
          <a:fillRef idx="2">
            <a:schemeClr val="accent1"/>
          </a:fillRef>
          <a:effectRef idx="1">
            <a:schemeClr val="accent1"/>
          </a:effectRef>
          <a:fontRef idx="minor">
            <a:schemeClr val="dk1"/>
          </a:fontRef>
        </p:style>
        <p:txBody>
          <a:bodyPr anchor="ctr"/>
          <a:lstStyle/>
          <a:p>
            <a:pPr marL="342900" indent="-342900">
              <a:buBlip>
                <a:blip r:embed="rId3"/>
              </a:buBlip>
              <a:defRPr/>
            </a:pPr>
            <a:r>
              <a:rPr lang="en-US" sz="2000" dirty="0"/>
              <a:t>Information Management &amp; Computer Security	</a:t>
            </a:r>
          </a:p>
          <a:p>
            <a:pPr marL="342900" indent="-342900">
              <a:buBlip>
                <a:blip r:embed="rId3"/>
              </a:buBlip>
              <a:defRPr/>
            </a:pPr>
            <a:r>
              <a:rPr lang="en-US" sz="2000" dirty="0" smtClean="0"/>
              <a:t>Computers </a:t>
            </a:r>
            <a:r>
              <a:rPr lang="en-US" sz="2000" dirty="0"/>
              <a:t>&amp; Security </a:t>
            </a:r>
          </a:p>
          <a:p>
            <a:pPr marL="342900" indent="-342900">
              <a:buBlip>
                <a:blip r:embed="rId3"/>
              </a:buBlip>
              <a:defRPr/>
            </a:pPr>
            <a:r>
              <a:rPr lang="en-US" sz="2000" dirty="0" smtClean="0"/>
              <a:t>Industrial </a:t>
            </a:r>
            <a:r>
              <a:rPr lang="en-US" sz="2000" dirty="0"/>
              <a:t>Management and Data Systems </a:t>
            </a:r>
          </a:p>
          <a:p>
            <a:pPr marL="342900" indent="-342900">
              <a:buBlip>
                <a:blip r:embed="rId3"/>
              </a:buBlip>
              <a:defRPr/>
            </a:pPr>
            <a:r>
              <a:rPr lang="en-US" sz="2000" dirty="0" smtClean="0"/>
              <a:t>International </a:t>
            </a:r>
            <a:r>
              <a:rPr lang="en-US" sz="2000" dirty="0"/>
              <a:t>Journal of Medical Informatics</a:t>
            </a:r>
          </a:p>
          <a:p>
            <a:pPr marL="342900" indent="-342900">
              <a:buBlip>
                <a:blip r:embed="rId3"/>
              </a:buBlip>
              <a:defRPr/>
            </a:pPr>
            <a:r>
              <a:rPr lang="en-US" sz="2000" dirty="0" smtClean="0"/>
              <a:t>Online </a:t>
            </a:r>
            <a:r>
              <a:rPr lang="en-US" sz="2000" dirty="0"/>
              <a:t>Information Review </a:t>
            </a:r>
          </a:p>
          <a:p>
            <a:pPr marL="342900" indent="-342900">
              <a:buBlip>
                <a:blip r:embed="rId3"/>
              </a:buBlip>
              <a:defRPr/>
            </a:pPr>
            <a:r>
              <a:rPr lang="en-US" sz="2000" dirty="0" smtClean="0"/>
              <a:t>International </a:t>
            </a:r>
            <a:r>
              <a:rPr lang="en-US" sz="2000" dirty="0"/>
              <a:t>Journal of Sensor </a:t>
            </a:r>
            <a:r>
              <a:rPr lang="en-US" sz="2000" dirty="0" smtClean="0"/>
              <a:t>Networks</a:t>
            </a:r>
          </a:p>
          <a:p>
            <a:pPr marL="342900" indent="-342900">
              <a:buBlip>
                <a:blip r:embed="rId3"/>
              </a:buBlip>
              <a:defRPr/>
            </a:pPr>
            <a:r>
              <a:rPr lang="en-US" sz="2000" dirty="0"/>
              <a:t>Computer Networks</a:t>
            </a:r>
          </a:p>
          <a:p>
            <a:pPr marL="342900" indent="-342900">
              <a:buBlip>
                <a:blip r:embed="rId3"/>
              </a:buBlip>
              <a:defRPr/>
            </a:pPr>
            <a:r>
              <a:rPr lang="en-US" sz="2000" dirty="0"/>
              <a:t>Computer Communications</a:t>
            </a:r>
          </a:p>
          <a:p>
            <a:pPr marL="342900" indent="-342900">
              <a:buBlip>
                <a:blip r:embed="rId3"/>
              </a:buBlip>
              <a:defRPr/>
            </a:pPr>
            <a:r>
              <a:rPr lang="en-US" sz="2000" dirty="0"/>
              <a:t>International Journal of Computer Networks &amp; Communications</a:t>
            </a:r>
          </a:p>
          <a:p>
            <a:pPr marL="342900" indent="-342900">
              <a:buBlip>
                <a:blip r:embed="rId3"/>
              </a:buBlip>
              <a:defRPr/>
            </a:pPr>
            <a:endParaRPr lang="en-US" sz="2000" dirty="0">
              <a:solidFill>
                <a:schemeClr val="bg2">
                  <a:lumMod val="50000"/>
                </a:schemeClr>
              </a:solidFill>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477650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90600"/>
            <a:ext cx="8229600" cy="3429000"/>
          </a:xfrm>
          <a:prstGeom prst="horizontalScroll">
            <a:avLst/>
          </a:prstGeom>
        </p:spPr>
        <p:style>
          <a:lnRef idx="1">
            <a:schemeClr val="accent1"/>
          </a:lnRef>
          <a:fillRef idx="2">
            <a:schemeClr val="accent1"/>
          </a:fillRef>
          <a:effectRef idx="1">
            <a:schemeClr val="accent1"/>
          </a:effectRef>
          <a:fontRef idx="minor">
            <a:schemeClr val="dk1"/>
          </a:fontRef>
        </p:style>
        <p:txBody>
          <a:bodyPr anchor="ctr"/>
          <a:lstStyle/>
          <a:p>
            <a:pPr marL="342900" indent="-342900">
              <a:buFont typeface="Wingdings" pitchFamily="2" charset="2"/>
              <a:buChar char="ü"/>
            </a:pPr>
            <a:endParaRPr lang="en-US" sz="1950" dirty="0"/>
          </a:p>
          <a:p>
            <a:pPr marL="342900" indent="-342900">
              <a:buFont typeface="Wingdings" pitchFamily="2" charset="2"/>
              <a:buChar char="ü"/>
            </a:pPr>
            <a:r>
              <a:rPr lang="en-US" sz="1950" dirty="0"/>
              <a:t>Global Summit on Electronics and Electrical Engineering, November 03-05, 2015 Valencia, Spain</a:t>
            </a:r>
          </a:p>
          <a:p>
            <a:pPr marL="342900" indent="-342900">
              <a:buFont typeface="Wingdings" pitchFamily="2" charset="2"/>
              <a:buChar char="ü"/>
            </a:pPr>
            <a:r>
              <a:rPr lang="en-US" sz="1950" dirty="0"/>
              <a:t>4th International Conference and Exhibition on Biometrics &amp; Biostatistics, November 16-18, 2015 San Antonio, USA</a:t>
            </a:r>
          </a:p>
          <a:p>
            <a:pPr marL="342900" indent="-342900">
              <a:buFont typeface="Wingdings" pitchFamily="2" charset="2"/>
              <a:buChar char="ü"/>
            </a:pPr>
            <a:r>
              <a:rPr lang="en-US" sz="1950" dirty="0"/>
              <a:t>2ndInternational Conference on Big Data Analysis and Data Mining, November 30-December 02, 2015 San Antonio, USA</a:t>
            </a:r>
          </a:p>
          <a:p>
            <a:pPr marL="342900" indent="-342900">
              <a:buFont typeface="Wingdings" pitchFamily="2" charset="2"/>
              <a:buChar char="ü"/>
            </a:pPr>
            <a:r>
              <a:rPr lang="en-US" sz="1950" dirty="0"/>
              <a:t>2nd International Conference and Business Expo on Wireless &amp; Telecommunication April 21-22, 2016 Dubai, UAE</a:t>
            </a: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dirty="0">
                <a:solidFill>
                  <a:srgbClr val="185FA1"/>
                </a:solidFill>
                <a:latin typeface="Times New Roman"/>
              </a:rPr>
              <a:t>Sensor Networks and Data Communications </a:t>
            </a:r>
            <a:r>
              <a:rPr lang="en-US" sz="3600" dirty="0" smtClean="0"/>
              <a:t>Related </a:t>
            </a:r>
            <a:r>
              <a:rPr lang="en-US" sz="3600" dirty="0"/>
              <a:t>Conferences</a:t>
            </a:r>
          </a:p>
        </p:txBody>
      </p:sp>
    </p:spTree>
    <p:extLst>
      <p:ext uri="{BB962C8B-B14F-4D97-AF65-F5344CB8AC3E}">
        <p14:creationId xmlns:p14="http://schemas.microsoft.com/office/powerpoint/2010/main" val="2309161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dirty="0"/>
          </a:p>
        </p:txBody>
      </p:sp>
      <p:sp>
        <p:nvSpPr>
          <p:cNvPr id="2" name="Title 1"/>
          <p:cNvSpPr>
            <a:spLocks noGrp="1"/>
          </p:cNvSpPr>
          <p:nvPr>
            <p:ph type="title"/>
          </p:nvPr>
        </p:nvSpPr>
        <p:spPr/>
        <p:txBody>
          <a:bodyPr/>
          <a:lstStyle/>
          <a:p>
            <a:pPr>
              <a:defRPr/>
            </a:pPr>
            <a:endParaRPr lang="en-US"/>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a:t>
            </a:r>
            <a:r>
              <a:rPr lang="en-US" sz="2400" dirty="0" smtClean="0">
                <a:solidFill>
                  <a:schemeClr val="accent5">
                    <a:lumMod val="10000"/>
                  </a:schemeClr>
                </a:solidFill>
                <a:latin typeface="Andalus" panose="02020603050405020304" pitchFamily="18" charset="-78"/>
                <a:cs typeface="Andalus" panose="02020603050405020304" pitchFamily="18" charset="-78"/>
              </a:rPr>
              <a:t>International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dirty="0">
                <a:latin typeface="Calisto MT" panose="02040603050505030304" pitchFamily="18" charset="0"/>
              </a:rPr>
              <a:t>OMICS </a:t>
            </a:r>
            <a:r>
              <a:rPr lang="en-US" dirty="0" smtClean="0">
                <a:latin typeface="Calisto MT" panose="02040603050505030304" pitchFamily="18" charset="0"/>
              </a:rPr>
              <a:t> International </a:t>
            </a:r>
            <a:r>
              <a:rPr lang="en-US" dirty="0">
                <a:latin typeface="Calisto MT" panose="02040603050505030304" pitchFamily="18" charset="0"/>
              </a:rPr>
              <a:t>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490850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68531"/>
            <a:ext cx="8458200" cy="6324808"/>
          </a:xfrm>
          <a:prstGeom prst="rect">
            <a:avLst/>
          </a:prstGeom>
        </p:spPr>
        <p:txBody>
          <a:bodyPr wrap="square">
            <a:spAutoFit/>
          </a:bodyPr>
          <a:lstStyle/>
          <a:p>
            <a:pPr marL="285750" indent="-285750">
              <a:lnSpc>
                <a:spcPct val="150000"/>
              </a:lnSpc>
              <a:buFont typeface="Wingdings" pitchFamily="2" charset="2"/>
              <a:buChar char="ü"/>
            </a:pPr>
            <a:r>
              <a:rPr lang="en-US" b="1" dirty="0">
                <a:latin typeface="Times New Roman" pitchFamily="18" charset="0"/>
                <a:cs typeface="Times New Roman" pitchFamily="18" charset="0"/>
              </a:rPr>
              <a:t>Wen-Tsai Sung</a:t>
            </a:r>
            <a:r>
              <a:rPr lang="en-US" dirty="0">
                <a:latin typeface="Times New Roman" pitchFamily="18" charset="0"/>
                <a:cs typeface="Times New Roman" pitchFamily="18" charset="0"/>
              </a:rPr>
              <a:t> is working with the Department of Electrical Engineering, National Chin-Yi University of Technology as a professor and Vice-Dean of Academic </a:t>
            </a:r>
            <a:r>
              <a:rPr lang="en-US" dirty="0" smtClean="0">
                <a:latin typeface="Times New Roman" pitchFamily="18" charset="0"/>
                <a:cs typeface="Times New Roman" pitchFamily="18" charset="0"/>
              </a:rPr>
              <a:t>Affairs.</a:t>
            </a:r>
          </a:p>
          <a:p>
            <a:pPr marL="285750" indent="-285750">
              <a:lnSpc>
                <a:spcPct val="150000"/>
              </a:lnSpc>
              <a:buFont typeface="Wingdings" pitchFamily="2" charset="2"/>
              <a:buChar char="ü"/>
            </a:pPr>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received a PhD and MS degree from the Department of Electrical Engineering, National Central University, Taiwan in 2007 and 2000. </a:t>
            </a:r>
            <a:endParaRPr lang="en-US" dirty="0" smtClean="0">
              <a:latin typeface="Times New Roman" pitchFamily="18" charset="0"/>
              <a:cs typeface="Times New Roman" pitchFamily="18" charset="0"/>
            </a:endParaRPr>
          </a:p>
          <a:p>
            <a:pPr marL="285750" indent="-285750">
              <a:lnSpc>
                <a:spcPct val="150000"/>
              </a:lnSpc>
              <a:buFont typeface="Wingdings" pitchFamily="2" charset="2"/>
              <a:buChar char="ü"/>
            </a:pPr>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has won the 2009 JMBE Best Annual Excellent Paper Award and the dragon thesis award that sponsor is Acer Foundation. </a:t>
            </a:r>
            <a:endParaRPr lang="en-US" dirty="0" smtClean="0">
              <a:latin typeface="Times New Roman" pitchFamily="18" charset="0"/>
              <a:cs typeface="Times New Roman" pitchFamily="18" charset="0"/>
            </a:endParaRPr>
          </a:p>
          <a:p>
            <a:pPr marL="285750" indent="-285750">
              <a:lnSpc>
                <a:spcPct val="150000"/>
              </a:lnSpc>
              <a:buFont typeface="Wingdings" pitchFamily="2" charset="2"/>
              <a:buChar char="ü"/>
            </a:pPr>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has published a number of international journal and conferences article related to these areas. </a:t>
            </a:r>
            <a:endParaRPr lang="en-US" dirty="0" smtClean="0">
              <a:latin typeface="Times New Roman" pitchFamily="18" charset="0"/>
              <a:cs typeface="Times New Roman" pitchFamily="18" charset="0"/>
            </a:endParaRPr>
          </a:p>
          <a:p>
            <a:pPr marL="285750" indent="-285750">
              <a:lnSpc>
                <a:spcPct val="150000"/>
              </a:lnSpc>
              <a:buFont typeface="Wingdings" pitchFamily="2" charset="2"/>
              <a:buChar char="ü"/>
            </a:pPr>
            <a:r>
              <a:rPr lang="en-US" dirty="0" smtClean="0">
                <a:latin typeface="Times New Roman" pitchFamily="18" charset="0"/>
                <a:cs typeface="Times New Roman" pitchFamily="18" charset="0"/>
              </a:rPr>
              <a:t>Currently</a:t>
            </a:r>
            <a:r>
              <a:rPr lang="en-US" dirty="0">
                <a:latin typeface="Times New Roman" pitchFamily="18" charset="0"/>
                <a:cs typeface="Times New Roman" pitchFamily="18" charset="0"/>
              </a:rPr>
              <a:t>, he is the chief of Wireless Sensors Networks Laboratory. At present, he serves as the Editor-in-Chief in three international journals: International Journal of Communications (IJC), Communications in Information Science and Management Engineering (CISME) and Journal of Vibration Analysis, Measurement, and Control (JVAMC), he also serves as the other international journals in Associate-Editor and Guest Editor (IET Systems Biology).</a:t>
            </a:r>
          </a:p>
          <a:p>
            <a:pPr>
              <a:lnSpc>
                <a:spcPct val="150000"/>
              </a:lnSpc>
            </a:pPr>
            <a:endParaRPr lang="en-US" dirty="0">
              <a:latin typeface="Times New Roman" pitchFamily="18" charset="0"/>
              <a:cs typeface="Times New Roman" pitchFamily="18" charset="0"/>
            </a:endParaRPr>
          </a:p>
        </p:txBody>
      </p:sp>
      <p:sp>
        <p:nvSpPr>
          <p:cNvPr id="3" name="TextBox 2"/>
          <p:cNvSpPr txBox="1"/>
          <p:nvPr/>
        </p:nvSpPr>
        <p:spPr>
          <a:xfrm>
            <a:off x="228600" y="122269"/>
            <a:ext cx="5181600" cy="523220"/>
          </a:xfrm>
          <a:prstGeom prst="rect">
            <a:avLst/>
          </a:prstGeom>
          <a:noFill/>
        </p:spPr>
        <p:txBody>
          <a:bodyPr wrap="square" rtlCol="0">
            <a:spAutoFit/>
          </a:bodyPr>
          <a:lstStyle/>
          <a:p>
            <a:r>
              <a:rPr lang="en-US" sz="2800" b="1" dirty="0" smtClean="0">
                <a:solidFill>
                  <a:srgbClr val="0070C0"/>
                </a:solidFill>
                <a:latin typeface="Monotype Corsiva" pitchFamily="66" charset="0"/>
                <a:cs typeface="Times New Roman" pitchFamily="18" charset="0"/>
              </a:rPr>
              <a:t>Brief Biography:</a:t>
            </a:r>
            <a:endParaRPr lang="en-US" sz="2800" b="1" dirty="0">
              <a:solidFill>
                <a:srgbClr val="0070C0"/>
              </a:solidFill>
              <a:latin typeface="Monotype Corsiva" pitchFamily="66" charset="0"/>
              <a:cs typeface="Times New Roman" pitchFamily="18" charset="0"/>
            </a:endParaRPr>
          </a:p>
        </p:txBody>
      </p:sp>
    </p:spTree>
    <p:extLst>
      <p:ext uri="{BB962C8B-B14F-4D97-AF65-F5344CB8AC3E}">
        <p14:creationId xmlns:p14="http://schemas.microsoft.com/office/powerpoint/2010/main" val="392720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447800"/>
            <a:ext cx="8382000" cy="1421992"/>
          </a:xfrm>
          <a:prstGeom prst="rect">
            <a:avLst/>
          </a:prstGeom>
        </p:spPr>
        <p:txBody>
          <a:bodyPr wrap="square">
            <a:spAutoFit/>
          </a:bodyPr>
          <a:lstStyle/>
          <a:p>
            <a:pPr>
              <a:lnSpc>
                <a:spcPct val="150000"/>
              </a:lnSpc>
            </a:pPr>
            <a:r>
              <a:rPr lang="en-US" sz="2000" b="1" dirty="0">
                <a:latin typeface="Times New Roman" pitchFamily="18" charset="0"/>
                <a:cs typeface="Times New Roman" pitchFamily="18" charset="0"/>
              </a:rPr>
              <a:t>1.Serve as the keynote speech recently:</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2013 3rd International Conference on Applied Mechanics, Materials and Manufacturing (ICA3M 2013), 24-25, August, Dalian, </a:t>
            </a:r>
            <a:r>
              <a:rPr lang="en-US" sz="2000" b="1" dirty="0" smtClean="0">
                <a:latin typeface="Times New Roman" pitchFamily="18" charset="0"/>
                <a:cs typeface="Times New Roman" pitchFamily="18" charset="0"/>
              </a:rPr>
              <a:t>China</a:t>
            </a:r>
            <a:endParaRPr lang="en-US"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90800"/>
            <a:ext cx="8686800" cy="301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11707" y="152400"/>
            <a:ext cx="8001000" cy="1077218"/>
          </a:xfrm>
          <a:prstGeom prst="rect">
            <a:avLst/>
          </a:prstGeom>
        </p:spPr>
        <p:txBody>
          <a:bodyPr wrap="square">
            <a:spAutoFit/>
          </a:bodyPr>
          <a:lstStyle/>
          <a:p>
            <a:pPr algn="ctr"/>
            <a:r>
              <a:rPr lang="en-US" sz="3200" dirty="0">
                <a:solidFill>
                  <a:srgbClr val="185FA1"/>
                </a:solidFill>
                <a:latin typeface="Times New Roman"/>
              </a:rPr>
              <a:t>International Journal of Sensor Networks and Data Communications</a:t>
            </a:r>
            <a:endParaRPr lang="en-US" sz="3200" b="0" i="0" dirty="0">
              <a:solidFill>
                <a:srgbClr val="185FA1"/>
              </a:solidFill>
              <a:effectLst/>
              <a:latin typeface="Times New Roman"/>
            </a:endParaRPr>
          </a:p>
        </p:txBody>
      </p:sp>
    </p:spTree>
    <p:extLst>
      <p:ext uri="{BB962C8B-B14F-4D97-AF65-F5344CB8AC3E}">
        <p14:creationId xmlns:p14="http://schemas.microsoft.com/office/powerpoint/2010/main" val="2760506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555" y="1371600"/>
            <a:ext cx="8458200" cy="1338828"/>
          </a:xfrm>
          <a:prstGeom prst="rect">
            <a:avLst/>
          </a:prstGeom>
        </p:spPr>
        <p:txBody>
          <a:bodyPr wrap="square">
            <a:spAutoFit/>
          </a:bodyPr>
          <a:lstStyle/>
          <a:p>
            <a:pPr>
              <a:lnSpc>
                <a:spcPct val="150000"/>
              </a:lnSpc>
            </a:pPr>
            <a:r>
              <a:rPr lang="en-US" dirty="0">
                <a:latin typeface="Times New Roman" pitchFamily="18" charset="0"/>
                <a:cs typeface="Times New Roman" pitchFamily="18" charset="0"/>
              </a:rPr>
              <a:t>2. 2014.7.5~10. China Jilin Electronics, University invited lecture, "</a:t>
            </a:r>
            <a:r>
              <a:rPr lang="en-US" dirty="0" err="1">
                <a:latin typeface="Times New Roman" pitchFamily="18" charset="0"/>
                <a:cs typeface="Times New Roman" pitchFamily="18" charset="0"/>
              </a:rPr>
              <a:t>IoT</a:t>
            </a:r>
            <a:r>
              <a:rPr lang="en-US" dirty="0">
                <a:latin typeface="Times New Roman" pitchFamily="18" charset="0"/>
                <a:cs typeface="Times New Roman" pitchFamily="18" charset="0"/>
              </a:rPr>
              <a:t> System Integration and Applications",( Location: China Changchun City, Jilin University, 985,211 engineering school)</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55" y="2895600"/>
            <a:ext cx="8642445" cy="301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11707" y="152400"/>
            <a:ext cx="8001000" cy="1077218"/>
          </a:xfrm>
          <a:prstGeom prst="rect">
            <a:avLst/>
          </a:prstGeom>
        </p:spPr>
        <p:txBody>
          <a:bodyPr wrap="square">
            <a:spAutoFit/>
          </a:bodyPr>
          <a:lstStyle/>
          <a:p>
            <a:pPr algn="ctr"/>
            <a:r>
              <a:rPr lang="en-US" sz="3200" dirty="0">
                <a:solidFill>
                  <a:srgbClr val="185FA1"/>
                </a:solidFill>
                <a:latin typeface="Times New Roman"/>
              </a:rPr>
              <a:t>International Journal of Sensor Networks and Data Communications</a:t>
            </a:r>
            <a:endParaRPr lang="en-US" sz="3200" b="0" i="0" dirty="0">
              <a:solidFill>
                <a:srgbClr val="185FA1"/>
              </a:solidFill>
              <a:effectLst/>
              <a:latin typeface="Times New Roman"/>
            </a:endParaRPr>
          </a:p>
        </p:txBody>
      </p:sp>
    </p:spTree>
    <p:extLst>
      <p:ext uri="{BB962C8B-B14F-4D97-AF65-F5344CB8AC3E}">
        <p14:creationId xmlns:p14="http://schemas.microsoft.com/office/powerpoint/2010/main" val="39502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922" y="8540"/>
            <a:ext cx="739349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zh-TW" sz="2000" b="1" i="0" u="none" strike="noStrike" cap="none" normalizeH="0" baseline="0" dirty="0" smtClean="0">
                <a:ln>
                  <a:noFill/>
                </a:ln>
                <a:solidFill>
                  <a:srgbClr val="0000FF"/>
                </a:solidFill>
                <a:effectLst/>
                <a:latin typeface="Times New Roman" pitchFamily="18" charset="0"/>
                <a:ea typeface="PMingLiU" pitchFamily="18" charset="-120"/>
                <a:cs typeface="Times New Roman" pitchFamily="18" charset="0"/>
              </a:rPr>
              <a:t>(</a:t>
            </a:r>
            <a:r>
              <a:rPr kumimoji="0" lang="en-US" altLang="zh-TW" sz="2000" b="1" i="0" u="none" strike="noStrike" cap="none" normalizeH="0" baseline="0" dirty="0" smtClean="0">
                <a:ln>
                  <a:noFill/>
                </a:ln>
                <a:solidFill>
                  <a:srgbClr val="FF0000"/>
                </a:solidFill>
                <a:effectLst/>
                <a:latin typeface="Times New Roman" pitchFamily="18" charset="0"/>
                <a:ea typeface="PMingLiU" pitchFamily="18" charset="-120"/>
                <a:cs typeface="Times New Roman" pitchFamily="18" charset="0"/>
              </a:rPr>
              <a:t>Editor-in-Chief,</a:t>
            </a:r>
            <a:r>
              <a:rPr kumimoji="0" lang="en-US" altLang="zh-TW" sz="2000" b="1" i="0" u="none" strike="noStrike" cap="none" normalizeH="0" baseline="0" dirty="0" smtClean="0">
                <a:ln>
                  <a:noFill/>
                </a:ln>
                <a:solidFill>
                  <a:srgbClr val="0000FF"/>
                </a:solidFill>
                <a:effectLst/>
                <a:latin typeface="Times New Roman" pitchFamily="18" charset="0"/>
                <a:ea typeface="PMingLiU" pitchFamily="18" charset="-120"/>
                <a:cs typeface="Times New Roman" pitchFamily="18" charset="0"/>
              </a:rPr>
              <a:t> International Journal of Communications (IJC)</a:t>
            </a:r>
          </a:p>
          <a:p>
            <a:pPr marL="0" marR="0" lvl="0" indent="0" algn="l" defTabSz="914400" rtl="0" eaLnBrk="1" fontAlgn="base" latinLnBrk="0" hangingPunct="1">
              <a:lnSpc>
                <a:spcPct val="100000"/>
              </a:lnSpc>
              <a:spcBef>
                <a:spcPct val="0"/>
              </a:spcBef>
              <a:spcAft>
                <a:spcPct val="0"/>
              </a:spcAft>
              <a:buClrTx/>
              <a:buSzTx/>
              <a:tabLst/>
            </a:pPr>
            <a:r>
              <a:rPr kumimoji="0" lang="en-US" altLang="zh-TW" sz="2000" b="1" i="0" u="none" strike="noStrike" cap="none" normalizeH="0" baseline="0" dirty="0" smtClean="0">
                <a:ln>
                  <a:noFill/>
                </a:ln>
                <a:solidFill>
                  <a:srgbClr val="0000FF"/>
                </a:solidFill>
                <a:effectLst/>
                <a:latin typeface="Times New Roman" pitchFamily="18" charset="0"/>
                <a:ea typeface="PMingLiU" pitchFamily="18" charset="-120"/>
                <a:cs typeface="Times New Roman" pitchFamily="18" charset="0"/>
              </a:rPr>
              <a:t> international journal)</a:t>
            </a:r>
            <a:endParaRPr kumimoji="0" lang="en-US" altLang="zh-TW"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68580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416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34035"/>
            <a:ext cx="90599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zh-TW" b="1" i="0" u="none" strike="noStrike" cap="none" normalizeH="0" baseline="0" dirty="0" smtClean="0">
                <a:ln>
                  <a:noFill/>
                </a:ln>
                <a:solidFill>
                  <a:srgbClr val="0000FF"/>
                </a:solidFill>
                <a:effectLst/>
                <a:latin typeface="Times New Roman" pitchFamily="18" charset="0"/>
                <a:cs typeface="Times New Roman" pitchFamily="18" charset="0"/>
              </a:rPr>
              <a:t>(</a:t>
            </a:r>
            <a:r>
              <a:rPr kumimoji="0" lang="en-US" altLang="zh-TW" b="1" i="0" u="none" strike="noStrike" cap="none" normalizeH="0" baseline="0" dirty="0" smtClean="0">
                <a:ln>
                  <a:noFill/>
                </a:ln>
                <a:solidFill>
                  <a:srgbClr val="FF0000"/>
                </a:solidFill>
                <a:effectLst/>
                <a:latin typeface="Times New Roman" pitchFamily="18" charset="0"/>
                <a:cs typeface="Times New Roman" pitchFamily="18" charset="0"/>
              </a:rPr>
              <a:t>Editor-in-Chief</a:t>
            </a:r>
            <a:r>
              <a:rPr kumimoji="0" lang="en-US" altLang="zh-TW" b="1" i="0" u="none" strike="noStrike" cap="none" normalizeH="0" baseline="0" dirty="0" smtClean="0">
                <a:ln>
                  <a:noFill/>
                </a:ln>
                <a:solidFill>
                  <a:srgbClr val="0000FF"/>
                </a:solidFill>
                <a:effectLst/>
                <a:latin typeface="Times New Roman" pitchFamily="18" charset="0"/>
                <a:cs typeface="Times New Roman" pitchFamily="18" charset="0"/>
              </a:rPr>
              <a:t>, Communications in Information Science and Management Engineering </a:t>
            </a:r>
          </a:p>
          <a:p>
            <a:pPr marL="0" marR="0" lvl="0" indent="0" algn="l" defTabSz="914400" rtl="0" eaLnBrk="1" fontAlgn="base" latinLnBrk="0" hangingPunct="1">
              <a:lnSpc>
                <a:spcPct val="100000"/>
              </a:lnSpc>
              <a:spcBef>
                <a:spcPct val="0"/>
              </a:spcBef>
              <a:spcAft>
                <a:spcPct val="0"/>
              </a:spcAft>
              <a:buClrTx/>
              <a:buSzTx/>
              <a:tabLst/>
            </a:pPr>
            <a:r>
              <a:rPr kumimoji="0" lang="en-US" altLang="zh-TW" b="1" i="0" u="none" strike="noStrike" cap="none" normalizeH="0" baseline="0" dirty="0" smtClean="0">
                <a:ln>
                  <a:noFill/>
                </a:ln>
                <a:solidFill>
                  <a:srgbClr val="0000FF"/>
                </a:solidFill>
                <a:effectLst/>
                <a:latin typeface="Times New Roman" pitchFamily="18" charset="0"/>
                <a:cs typeface="Times New Roman" pitchFamily="18" charset="0"/>
              </a:rPr>
              <a:t>(CISME) international journal)</a:t>
            </a:r>
            <a:endParaRPr kumimoji="0" lang="en-US" altLang="zh-TW"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73152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341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534400" cy="707886"/>
          </a:xfrm>
          <a:prstGeom prst="rect">
            <a:avLst/>
          </a:prstGeom>
        </p:spPr>
        <p:txBody>
          <a:bodyPr wrap="square">
            <a:spAutoFit/>
          </a:bodyPr>
          <a:lstStyle/>
          <a:p>
            <a:r>
              <a:rPr lang="en-US" b="1" dirty="0">
                <a:solidFill>
                  <a:schemeClr val="accent2">
                    <a:lumMod val="50000"/>
                  </a:schemeClr>
                </a:solidFill>
                <a:latin typeface="Times New Roman" pitchFamily="18" charset="0"/>
                <a:cs typeface="Times New Roman" pitchFamily="18" charset="0"/>
              </a:rPr>
              <a:t>3.	</a:t>
            </a:r>
            <a:r>
              <a:rPr lang="en-US" sz="2000" b="1" dirty="0">
                <a:solidFill>
                  <a:srgbClr val="0000FF"/>
                </a:solidFill>
                <a:latin typeface="Times New Roman" pitchFamily="18" charset="0"/>
                <a:ea typeface="PMingLiU" pitchFamily="18" charset="-120"/>
                <a:cs typeface="Times New Roman" pitchFamily="18" charset="0"/>
              </a:rPr>
              <a:t>Editor-in-Chief,-Journal of Vibration Analysis, Measurement, and Control (JVAMC)</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2686"/>
            <a:ext cx="8382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8954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066800"/>
            <a:ext cx="7924800" cy="6093976"/>
          </a:xfrm>
          <a:prstGeom prst="rect">
            <a:avLst/>
          </a:prstGeom>
        </p:spPr>
        <p:txBody>
          <a:bodyPr wrap="square">
            <a:spAutoFit/>
          </a:bodyPr>
          <a:lstStyle/>
          <a:p>
            <a:pPr>
              <a:lnSpc>
                <a:spcPct val="150000"/>
              </a:lnSpc>
            </a:pPr>
            <a:r>
              <a:rPr lang="en-US" sz="2000" dirty="0" smtClean="0">
                <a:latin typeface="Times New Roman" pitchFamily="18" charset="0"/>
                <a:cs typeface="Times New Roman" pitchFamily="18" charset="0"/>
              </a:rPr>
              <a:t>4. Guest </a:t>
            </a:r>
            <a:r>
              <a:rPr lang="en-US" sz="2000" dirty="0">
                <a:latin typeface="Times New Roman" pitchFamily="18" charset="0"/>
                <a:cs typeface="Times New Roman" pitchFamily="18" charset="0"/>
              </a:rPr>
              <a:t>Editor- IET Systems Biology</a:t>
            </a:r>
          </a:p>
          <a:p>
            <a:pPr>
              <a:lnSpc>
                <a:spcPct val="150000"/>
              </a:lnSpc>
            </a:pPr>
            <a:r>
              <a:rPr lang="en-US" sz="2000" dirty="0" smtClean="0">
                <a:latin typeface="Times New Roman" pitchFamily="18" charset="0"/>
                <a:cs typeface="Times New Roman" pitchFamily="18" charset="0"/>
              </a:rPr>
              <a:t>5. Associate-Editor </a:t>
            </a:r>
            <a:r>
              <a:rPr lang="en-US" sz="2000" dirty="0">
                <a:latin typeface="Times New Roman" pitchFamily="18" charset="0"/>
                <a:cs typeface="Times New Roman" pitchFamily="18" charset="0"/>
              </a:rPr>
              <a:t>-International Journal of Sensor Networks and Data Communications (IJSNDC)</a:t>
            </a:r>
          </a:p>
          <a:p>
            <a:pPr>
              <a:lnSpc>
                <a:spcPct val="150000"/>
              </a:lnSpc>
            </a:pPr>
            <a:r>
              <a:rPr lang="en-US" sz="2000" dirty="0" smtClean="0">
                <a:latin typeface="Times New Roman" pitchFamily="18" charset="0"/>
                <a:cs typeface="Times New Roman" pitchFamily="18" charset="0"/>
              </a:rPr>
              <a:t>6. Associate-Editor </a:t>
            </a:r>
            <a:r>
              <a:rPr lang="en-US" sz="2000" dirty="0">
                <a:latin typeface="Times New Roman" pitchFamily="18" charset="0"/>
                <a:cs typeface="Times New Roman" pitchFamily="18" charset="0"/>
              </a:rPr>
              <a:t>-BIOINFO Sensor Networks</a:t>
            </a:r>
          </a:p>
          <a:p>
            <a:pPr>
              <a:lnSpc>
                <a:spcPct val="150000"/>
              </a:lnSpc>
            </a:pPr>
            <a:r>
              <a:rPr lang="en-US" sz="2000" dirty="0" smtClean="0">
                <a:latin typeface="Times New Roman" pitchFamily="18" charset="0"/>
                <a:cs typeface="Times New Roman" pitchFamily="18" charset="0"/>
              </a:rPr>
              <a:t>7. </a:t>
            </a:r>
            <a:r>
              <a:rPr lang="en-US" sz="2000" dirty="0">
                <a:latin typeface="Times New Roman" pitchFamily="18" charset="0"/>
                <a:cs typeface="Times New Roman" pitchFamily="18" charset="0"/>
              </a:rPr>
              <a:t>Editors-International Journal of Digital Content Technology and its Applications (JDCTA)</a:t>
            </a:r>
          </a:p>
          <a:p>
            <a:pPr>
              <a:lnSpc>
                <a:spcPct val="150000"/>
              </a:lnSpc>
            </a:pPr>
            <a:r>
              <a:rPr lang="en-US" sz="2000" dirty="0" smtClean="0">
                <a:latin typeface="Times New Roman" pitchFamily="18" charset="0"/>
                <a:cs typeface="Times New Roman" pitchFamily="18" charset="0"/>
              </a:rPr>
              <a:t>8. </a:t>
            </a:r>
            <a:r>
              <a:rPr lang="en-US" sz="2000" dirty="0">
                <a:latin typeface="Times New Roman" pitchFamily="18" charset="0"/>
                <a:cs typeface="Times New Roman" pitchFamily="18" charset="0"/>
              </a:rPr>
              <a:t>Editor -International Journal of Artificial Intelligence and Expert Systems (IJAE)</a:t>
            </a:r>
          </a:p>
          <a:p>
            <a:pPr>
              <a:lnSpc>
                <a:spcPct val="150000"/>
              </a:lnSpc>
            </a:pPr>
            <a:r>
              <a:rPr lang="en-US" sz="2000" dirty="0" smtClean="0">
                <a:latin typeface="Times New Roman" pitchFamily="18" charset="0"/>
                <a:cs typeface="Times New Roman" pitchFamily="18" charset="0"/>
              </a:rPr>
              <a:t>9. Editor </a:t>
            </a:r>
            <a:r>
              <a:rPr lang="en-US" sz="2000" dirty="0">
                <a:latin typeface="Times New Roman" pitchFamily="18" charset="0"/>
                <a:cs typeface="Times New Roman" pitchFamily="18" charset="0"/>
              </a:rPr>
              <a:t>-Scientific Journal of Computer Science (IJAE)</a:t>
            </a:r>
          </a:p>
          <a:p>
            <a:pPr>
              <a:lnSpc>
                <a:spcPct val="150000"/>
              </a:lnSpc>
            </a:pPr>
            <a:r>
              <a:rPr lang="en-US" sz="2000" dirty="0" smtClean="0">
                <a:latin typeface="Times New Roman" pitchFamily="18" charset="0"/>
                <a:cs typeface="Times New Roman" pitchFamily="18" charset="0"/>
              </a:rPr>
              <a:t>10. </a:t>
            </a:r>
            <a:r>
              <a:rPr lang="en-US" sz="2000" dirty="0">
                <a:latin typeface="Times New Roman" pitchFamily="18" charset="0"/>
                <a:cs typeface="Times New Roman" pitchFamily="18" charset="0"/>
              </a:rPr>
              <a:t>Editor -Application of Information and Communication Technology (AICT)</a:t>
            </a:r>
          </a:p>
          <a:p>
            <a:pPr>
              <a:lnSpc>
                <a:spcPct val="150000"/>
              </a:lnSpc>
            </a:pPr>
            <a:r>
              <a:rPr lang="en-US" sz="2000" dirty="0" smtClean="0">
                <a:latin typeface="Times New Roman" pitchFamily="18" charset="0"/>
                <a:cs typeface="Times New Roman" pitchFamily="18" charset="0"/>
              </a:rPr>
              <a:t>11. Editor </a:t>
            </a:r>
            <a:r>
              <a:rPr lang="en-US" sz="2000" dirty="0">
                <a:latin typeface="Times New Roman" pitchFamily="18" charset="0"/>
                <a:cs typeface="Times New Roman" pitchFamily="18" charset="0"/>
              </a:rPr>
              <a:t>-International Journal of Communications (IJC)</a:t>
            </a:r>
          </a:p>
          <a:p>
            <a:pPr>
              <a:lnSpc>
                <a:spcPct val="150000"/>
              </a:lnSpc>
            </a:pPr>
            <a:endParaRPr lang="en-US" sz="2000" dirty="0">
              <a:latin typeface="Times New Roman" pitchFamily="18" charset="0"/>
              <a:cs typeface="Times New Roman" pitchFamily="18" charset="0"/>
            </a:endParaRPr>
          </a:p>
        </p:txBody>
      </p:sp>
      <p:sp>
        <p:nvSpPr>
          <p:cNvPr id="4" name="Rectangle 3"/>
          <p:cNvSpPr/>
          <p:nvPr/>
        </p:nvSpPr>
        <p:spPr>
          <a:xfrm>
            <a:off x="0" y="152400"/>
            <a:ext cx="8412707" cy="1077218"/>
          </a:xfrm>
          <a:prstGeom prst="rect">
            <a:avLst/>
          </a:prstGeom>
        </p:spPr>
        <p:txBody>
          <a:bodyPr wrap="square">
            <a:spAutoFit/>
          </a:bodyPr>
          <a:lstStyle/>
          <a:p>
            <a:pPr algn="ctr"/>
            <a:r>
              <a:rPr lang="en-US" sz="3200" dirty="0">
                <a:solidFill>
                  <a:srgbClr val="185FA1"/>
                </a:solidFill>
                <a:latin typeface="Times New Roman"/>
              </a:rPr>
              <a:t>International Journal of Sensor Networks and Data Communications</a:t>
            </a:r>
            <a:endParaRPr lang="en-US" sz="3200" b="0" i="0" dirty="0">
              <a:solidFill>
                <a:srgbClr val="185FA1"/>
              </a:solidFill>
              <a:effectLst/>
              <a:latin typeface="Times New Roman"/>
            </a:endParaRPr>
          </a:p>
        </p:txBody>
      </p:sp>
    </p:spTree>
    <p:extLst>
      <p:ext uri="{BB962C8B-B14F-4D97-AF65-F5344CB8AC3E}">
        <p14:creationId xmlns:p14="http://schemas.microsoft.com/office/powerpoint/2010/main" val="37767835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TotalTime>
  <Words>2722</Words>
  <Application>Microsoft Office PowerPoint</Application>
  <PresentationFormat>On-screen Show (4:3)</PresentationFormat>
  <Paragraphs>177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Remya</dc:creator>
  <cp:lastModifiedBy>Rama Raju Kutcharlapati</cp:lastModifiedBy>
  <cp:revision>19</cp:revision>
  <dcterms:created xsi:type="dcterms:W3CDTF">2006-08-16T00:00:00Z</dcterms:created>
  <dcterms:modified xsi:type="dcterms:W3CDTF">2015-10-19T08:58:04Z</dcterms:modified>
</cp:coreProperties>
</file>