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56" r:id="rId4"/>
    <p:sldId id="257" r:id="rId5"/>
    <p:sldId id="258" r:id="rId6"/>
    <p:sldId id="259" r:id="rId7"/>
    <p:sldId id="261" r:id="rId8"/>
    <p:sldId id="262" r:id="rId9"/>
    <p:sldId id="263" r:id="rId10"/>
    <p:sldId id="264" r:id="rId11"/>
    <p:sldId id="265" r:id="rId12"/>
    <p:sldId id="267" r:id="rId13"/>
    <p:sldId id="276" r:id="rId14"/>
    <p:sldId id="277" r:id="rId15"/>
    <p:sldId id="278" r:id="rId16"/>
    <p:sldId id="268" r:id="rId17"/>
    <p:sldId id="269" r:id="rId18"/>
    <p:sldId id="270" r:id="rId19"/>
    <p:sldId id="273" r:id="rId20"/>
    <p:sldId id="274" r:id="rId21"/>
    <p:sldId id="271" r:id="rId22"/>
    <p:sldId id="272" r:id="rId23"/>
    <p:sldId id="283" r:id="rId24"/>
    <p:sldId id="281" r:id="rId25"/>
    <p:sldId id="282" r:id="rId26"/>
  </p:sldIdLst>
  <p:sldSz cx="93614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83" autoAdjust="0"/>
  </p:normalViewPr>
  <p:slideViewPr>
    <p:cSldViewPr>
      <p:cViewPr>
        <p:scale>
          <a:sx n="77" d="100"/>
          <a:sy n="77" d="100"/>
        </p:scale>
        <p:origin x="-1122" y="-72"/>
      </p:cViewPr>
      <p:guideLst>
        <p:guide orient="horz" pos="2160"/>
        <p:guide pos="29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2112" y="2130426"/>
            <a:ext cx="795726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04223" y="3886200"/>
            <a:ext cx="655304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D8F0-8507-40DA-8F4A-6577B4EFE92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189219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D8F0-8507-40DA-8F4A-6577B4EFE92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357698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7079" y="274639"/>
            <a:ext cx="210633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074" y="274639"/>
            <a:ext cx="61629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D8F0-8507-40DA-8F4A-6577B4EFE92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293413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D8F0-8507-40DA-8F4A-6577B4EFE92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26846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9493" y="4406901"/>
            <a:ext cx="795726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39493" y="2906713"/>
            <a:ext cx="795726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D8F0-8507-40DA-8F4A-6577B4EFE92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36437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075" y="1600201"/>
            <a:ext cx="413465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8757" y="1600201"/>
            <a:ext cx="413465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D8F0-8507-40DA-8F4A-6577B4EFE927}"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154009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8074" y="1535113"/>
            <a:ext cx="41362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8074" y="2174875"/>
            <a:ext cx="41362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55506" y="1535113"/>
            <a:ext cx="4137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5506" y="2174875"/>
            <a:ext cx="4137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D8F0-8507-40DA-8F4A-6577B4EFE927}" type="datetimeFigureOut">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407877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D8F0-8507-40DA-8F4A-6577B4EFE927}" type="datetimeFigureOut">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191406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D8F0-8507-40DA-8F4A-6577B4EFE927}" type="datetimeFigureOut">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80690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8075" y="273050"/>
            <a:ext cx="307986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60082" y="273051"/>
            <a:ext cx="523333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075" y="1435101"/>
            <a:ext cx="307986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D8F0-8507-40DA-8F4A-6577B4EFE927}"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185315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4917" y="4800600"/>
            <a:ext cx="561689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34917" y="612775"/>
            <a:ext cx="561689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34917" y="5367338"/>
            <a:ext cx="561689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D8F0-8507-40DA-8F4A-6577B4EFE927}"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6BC0C-D782-4BA7-A9E0-19EE4F97BCB3}" type="slidenum">
              <a:rPr lang="en-US" smtClean="0"/>
              <a:t>‹#›</a:t>
            </a:fld>
            <a:endParaRPr lang="en-US"/>
          </a:p>
        </p:txBody>
      </p:sp>
    </p:spTree>
    <p:extLst>
      <p:ext uri="{BB962C8B-B14F-4D97-AF65-F5344CB8AC3E}">
        <p14:creationId xmlns:p14="http://schemas.microsoft.com/office/powerpoint/2010/main" val="28276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r="-2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75" y="274638"/>
            <a:ext cx="842533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68075" y="1600201"/>
            <a:ext cx="842533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68075" y="6356351"/>
            <a:ext cx="21843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D8F0-8507-40DA-8F4A-6577B4EFE927}" type="datetimeFigureOut">
              <a:rPr lang="en-US" smtClean="0"/>
              <a:t>9/5/2014</a:t>
            </a:fld>
            <a:endParaRPr lang="en-US"/>
          </a:p>
        </p:txBody>
      </p:sp>
      <p:sp>
        <p:nvSpPr>
          <p:cNvPr id="5" name="Footer Placeholder 4"/>
          <p:cNvSpPr>
            <a:spLocks noGrp="1"/>
          </p:cNvSpPr>
          <p:nvPr>
            <p:ph type="ftr" sz="quarter" idx="3"/>
          </p:nvPr>
        </p:nvSpPr>
        <p:spPr>
          <a:xfrm>
            <a:off x="3198509" y="6356351"/>
            <a:ext cx="296447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09067" y="6356351"/>
            <a:ext cx="21843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6BC0C-D782-4BA7-A9E0-19EE4F97BCB3}" type="slidenum">
              <a:rPr lang="en-US" smtClean="0"/>
              <a:t>‹#›</a:t>
            </a:fld>
            <a:endParaRPr lang="en-US"/>
          </a:p>
        </p:txBody>
      </p:sp>
    </p:spTree>
    <p:extLst>
      <p:ext uri="{BB962C8B-B14F-4D97-AF65-F5344CB8AC3E}">
        <p14:creationId xmlns:p14="http://schemas.microsoft.com/office/powerpoint/2010/main" val="4206275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omicsonline.org/Submitmanuscript.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omicsgroup.org/journals/pregnancy-and-child-health.php"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omicsgroup.org/journals/womens-health-care.php" TargetMode="External"/><Relationship Id="rId4" Type="http://schemas.openxmlformats.org/officeDocument/2006/relationships/hyperlink" Target="http://omicsonline.org/reproductive-system-sexual-disorders.ph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omicsgroup.com/womens-health-gynecology-obstetrics-conference-2014/"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omicsgroup.com/hiv-aids-std-conference-201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abouaY@cput.ac.za"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361487"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7" name="Folded Corner 6"/>
          <p:cNvSpPr/>
          <p:nvPr/>
        </p:nvSpPr>
        <p:spPr>
          <a:xfrm>
            <a:off x="6127" y="2780928"/>
            <a:ext cx="9355137" cy="3953271"/>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232380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361488" cy="6858000"/>
            <a:chOff x="0" y="0"/>
            <a:chExt cx="9361488" cy="6858000"/>
          </a:xfrm>
        </p:grpSpPr>
        <p:pic>
          <p:nvPicPr>
            <p:cNvPr id="2" name="Picture 1"/>
            <p:cNvPicPr/>
            <p:nvPr/>
          </p:nvPicPr>
          <p:blipFill>
            <a:blip r:embed="rId2">
              <a:duotone>
                <a:prstClr val="black"/>
                <a:srgbClr val="FFC000">
                  <a:tint val="45000"/>
                  <a:satMod val="400000"/>
                </a:srgbClr>
              </a:duotone>
              <a:extLst>
                <a:ext uri="{BEBA8EAE-BF5A-486C-A8C5-ECC9F3942E4B}">
                  <a14:imgProps xmlns:a14="http://schemas.microsoft.com/office/drawing/2010/main">
                    <a14:imgLayer r:embed="rId3">
                      <a14:imgEffect>
                        <a14:colorTemperature colorTemp="6375"/>
                      </a14:imgEffect>
                      <a14:imgEffect>
                        <a14:brightnessContrast bright="-20000" contrast="40000"/>
                      </a14:imgEffect>
                    </a14:imgLayer>
                  </a14:imgProps>
                </a:ext>
              </a:extLst>
            </a:blip>
            <a:stretch>
              <a:fillRect/>
            </a:stretch>
          </p:blipFill>
          <p:spPr>
            <a:xfrm>
              <a:off x="0" y="0"/>
              <a:ext cx="9361488" cy="6858000"/>
            </a:xfrm>
            <a:prstGeom prst="rect">
              <a:avLst/>
            </a:prstGeom>
          </p:spPr>
        </p:pic>
        <p:sp>
          <p:nvSpPr>
            <p:cNvPr id="3" name="TextBox 2"/>
            <p:cNvSpPr txBox="1"/>
            <p:nvPr/>
          </p:nvSpPr>
          <p:spPr>
            <a:xfrm>
              <a:off x="72232" y="6468196"/>
              <a:ext cx="3190104" cy="307777"/>
            </a:xfrm>
            <a:prstGeom prst="rect">
              <a:avLst/>
            </a:prstGeom>
            <a:noFill/>
          </p:spPr>
          <p:txBody>
            <a:bodyPr wrap="none" rtlCol="0">
              <a:spAutoFit/>
            </a:bodyPr>
            <a:lstStyle/>
            <a:p>
              <a:r>
                <a:rPr lang="en-ZA" sz="1400" dirty="0">
                  <a:latin typeface="Arial Rounded MT Bold" panose="020F0704030504030204" pitchFamily="34" charset="0"/>
                </a:rPr>
                <a:t>Reproduced from </a:t>
              </a:r>
              <a:r>
                <a:rPr lang="en-ZA" sz="1400" dirty="0" smtClean="0">
                  <a:latin typeface="Arial Rounded MT Bold" panose="020F0704030504030204" pitchFamily="34" charset="0"/>
                </a:rPr>
                <a:t>Aitken et al 2013</a:t>
              </a:r>
              <a:endParaRPr lang="en-US" sz="1400" dirty="0">
                <a:latin typeface="Arial Rounded MT Bold" panose="020F0704030504030204" pitchFamily="34" charset="0"/>
              </a:endParaRPr>
            </a:p>
          </p:txBody>
        </p:sp>
      </p:grpSp>
    </p:spTree>
    <p:extLst>
      <p:ext uri="{BB962C8B-B14F-4D97-AF65-F5344CB8AC3E}">
        <p14:creationId xmlns:p14="http://schemas.microsoft.com/office/powerpoint/2010/main" val="2514844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28675" y="2029321"/>
            <a:ext cx="7489825" cy="2263775"/>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63500" dir="7612194" algn="ctr" rotWithShape="0">
                    <a:schemeClr val="tx1"/>
                  </a:outerShdw>
                </a:effectLst>
              </a14:hiddenEffects>
            </a:ext>
          </a:extLst>
        </p:spPr>
        <p:txBody>
          <a:bodyPr lIns="92075" tIns="46038" rIns="92075" bIns="46038" anchor="ctr"/>
          <a:lstStyle/>
          <a:p>
            <a:pPr algn="ctr" defTabSz="977900">
              <a:defRPr/>
            </a:pPr>
            <a:r>
              <a:rPr lang="en-ZA" sz="4400" b="1" dirty="0">
                <a:latin typeface="Arial Rounded MT Bold" panose="020F0704030504030204" pitchFamily="34" charset="0"/>
              </a:rPr>
              <a:t>4</a:t>
            </a:r>
            <a:r>
              <a:rPr lang="en-ZA" sz="4400" b="1" dirty="0" smtClean="0">
                <a:latin typeface="Arial Rounded MT Bold" panose="020F0704030504030204" pitchFamily="34" charset="0"/>
              </a:rPr>
              <a:t>. Diabetes mellitus: impact on male sexual function and infertility </a:t>
            </a:r>
            <a:endParaRPr lang="en-US" sz="4400" dirty="0">
              <a:effectLst>
                <a:outerShdw blurRad="38100" dist="38100" dir="2700000" algn="tl">
                  <a:srgbClr val="000000"/>
                </a:outerShdw>
              </a:effectLst>
              <a:latin typeface="Arial Rounded MT Bold" panose="020F0704030504030204" pitchFamily="34" charset="0"/>
            </a:endParaRPr>
          </a:p>
        </p:txBody>
      </p:sp>
    </p:spTree>
    <p:extLst>
      <p:ext uri="{BB962C8B-B14F-4D97-AF65-F5344CB8AC3E}">
        <p14:creationId xmlns:p14="http://schemas.microsoft.com/office/powerpoint/2010/main" val="4116790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48692"/>
            <a:ext cx="9361488" cy="66926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smtClean="0">
                <a:latin typeface="Arial Rounded MT Bold" panose="020F0704030504030204" pitchFamily="34" charset="0"/>
              </a:rPr>
              <a:t>Background</a:t>
            </a:r>
            <a:endParaRPr lang="en-ZA" altLang="en-US" sz="2400" dirty="0" smtClean="0"/>
          </a:p>
          <a:p>
            <a:r>
              <a:rPr lang="en-ZA" altLang="en-US" sz="2800" b="1" dirty="0" smtClean="0">
                <a:latin typeface="Arial Rounded MT Bold" panose="020F0704030504030204" pitchFamily="34" charset="0"/>
              </a:rPr>
              <a:t>DM basically impinges on the male reproductive system and fertility through its effects on</a:t>
            </a:r>
          </a:p>
          <a:p>
            <a:pPr marL="457200" lvl="1" indent="0">
              <a:buNone/>
            </a:pPr>
            <a:r>
              <a:rPr lang="en-ZA" altLang="en-US" b="1" dirty="0">
                <a:latin typeface="Arial Rounded MT Bold" panose="020F0704030504030204" pitchFamily="34" charset="0"/>
              </a:rPr>
              <a:t>	</a:t>
            </a:r>
            <a:r>
              <a:rPr lang="en-ZA" altLang="en-US" b="1" dirty="0" smtClean="0">
                <a:latin typeface="Arial Rounded MT Bold" panose="020F0704030504030204" pitchFamily="34" charset="0"/>
              </a:rPr>
              <a:t>Erectile dysfunction (ED)</a:t>
            </a:r>
          </a:p>
          <a:p>
            <a:pPr marL="457200" lvl="1" indent="0">
              <a:buNone/>
            </a:pPr>
            <a:r>
              <a:rPr lang="en-ZA" altLang="en-US" b="1" dirty="0">
                <a:latin typeface="Arial Rounded MT Bold" panose="020F0704030504030204" pitchFamily="34" charset="0"/>
              </a:rPr>
              <a:t>	</a:t>
            </a:r>
            <a:r>
              <a:rPr lang="en-ZA" altLang="en-US" b="1" dirty="0" smtClean="0">
                <a:latin typeface="Arial Rounded MT Bold" panose="020F0704030504030204" pitchFamily="34" charset="0"/>
              </a:rPr>
              <a:t>Impaired semen parameters. </a:t>
            </a:r>
          </a:p>
          <a:p>
            <a:r>
              <a:rPr lang="en-ZA" altLang="en-US" sz="2800" b="1" dirty="0">
                <a:latin typeface="Arial Rounded MT Bold" panose="020F0704030504030204" pitchFamily="34" charset="0"/>
              </a:rPr>
              <a:t>The mechanisms via which DM can impact on infertility is</a:t>
            </a:r>
          </a:p>
          <a:p>
            <a:pPr marL="0" indent="0">
              <a:buNone/>
            </a:pPr>
            <a:r>
              <a:rPr lang="en-ZA" altLang="en-US" sz="2800" b="1" dirty="0" smtClean="0">
                <a:latin typeface="Arial Rounded MT Bold" panose="020F0704030504030204" pitchFamily="34" charset="0"/>
              </a:rPr>
              <a:t>	</a:t>
            </a:r>
            <a:r>
              <a:rPr lang="en-ZA" altLang="en-US" sz="2800" b="1" dirty="0" err="1" smtClean="0">
                <a:latin typeface="Arial Rounded MT Bold" panose="020F0704030504030204" pitchFamily="34" charset="0"/>
              </a:rPr>
              <a:t>Hyperinsulinemia</a:t>
            </a:r>
            <a:endParaRPr lang="en-ZA" altLang="en-US" sz="2800" b="1" dirty="0">
              <a:latin typeface="Arial Rounded MT Bold" panose="020F0704030504030204" pitchFamily="34" charset="0"/>
            </a:endParaRPr>
          </a:p>
          <a:p>
            <a:pPr marL="0" indent="0">
              <a:buNone/>
            </a:pPr>
            <a:r>
              <a:rPr lang="en-ZA" altLang="en-US" sz="2800" b="1" dirty="0" smtClean="0">
                <a:latin typeface="Arial Rounded MT Bold" panose="020F0704030504030204" pitchFamily="34" charset="0"/>
              </a:rPr>
              <a:t>	Changes </a:t>
            </a:r>
            <a:r>
              <a:rPr lang="en-ZA" altLang="en-US" sz="2800" b="1" dirty="0">
                <a:latin typeface="Arial Rounded MT Bold" panose="020F0704030504030204" pitchFamily="34" charset="0"/>
              </a:rPr>
              <a:t>in reproductive hormonal levels</a:t>
            </a:r>
          </a:p>
          <a:p>
            <a:pPr marL="0" indent="0">
              <a:buNone/>
            </a:pPr>
            <a:r>
              <a:rPr lang="en-ZA" altLang="en-US" sz="2800" b="1" dirty="0" smtClean="0">
                <a:latin typeface="Arial Rounded MT Bold" panose="020F0704030504030204" pitchFamily="34" charset="0"/>
              </a:rPr>
              <a:t>	Oxidative </a:t>
            </a:r>
            <a:r>
              <a:rPr lang="en-ZA" altLang="en-US" sz="2800" b="1" dirty="0">
                <a:latin typeface="Arial Rounded MT Bold" panose="020F0704030504030204" pitchFamily="34" charset="0"/>
              </a:rPr>
              <a:t>stress</a:t>
            </a:r>
          </a:p>
          <a:p>
            <a:pPr marL="0" indent="0">
              <a:buNone/>
            </a:pPr>
            <a:r>
              <a:rPr lang="en-ZA" altLang="en-US" sz="2800" b="1" dirty="0" smtClean="0">
                <a:latin typeface="Arial Rounded MT Bold" panose="020F0704030504030204" pitchFamily="34" charset="0"/>
              </a:rPr>
              <a:t>	</a:t>
            </a:r>
            <a:r>
              <a:rPr lang="en-ZA" altLang="en-US" sz="2800" b="1" dirty="0" err="1" smtClean="0">
                <a:latin typeface="Arial Rounded MT Bold" panose="020F0704030504030204" pitchFamily="34" charset="0"/>
              </a:rPr>
              <a:t>Adipokines</a:t>
            </a:r>
            <a:endParaRPr lang="en-ZA" altLang="en-US" sz="2800" b="1" dirty="0">
              <a:latin typeface="Arial Rounded MT Bold" panose="020F0704030504030204" pitchFamily="34" charset="0"/>
            </a:endParaRPr>
          </a:p>
          <a:p>
            <a:pPr marL="0" indent="0">
              <a:buNone/>
            </a:pPr>
            <a:r>
              <a:rPr lang="en-ZA" altLang="en-US" sz="2800" b="1" dirty="0" smtClean="0">
                <a:latin typeface="Arial Rounded MT Bold" panose="020F0704030504030204" pitchFamily="34" charset="0"/>
              </a:rPr>
              <a:t>	Adipocyte </a:t>
            </a:r>
            <a:r>
              <a:rPr lang="en-ZA" altLang="en-US" sz="2800" b="1" dirty="0">
                <a:latin typeface="Arial Rounded MT Bold" panose="020F0704030504030204" pitchFamily="34" charset="0"/>
              </a:rPr>
              <a:t>derived hormones such as </a:t>
            </a:r>
            <a:r>
              <a:rPr lang="en-ZA" altLang="en-US" sz="2800" b="1" dirty="0" err="1">
                <a:latin typeface="Arial Rounded MT Bold" panose="020F0704030504030204" pitchFamily="34" charset="0"/>
              </a:rPr>
              <a:t>resistin</a:t>
            </a:r>
            <a:r>
              <a:rPr lang="en-ZA" altLang="en-US" sz="2800" b="1" dirty="0">
                <a:latin typeface="Arial Rounded MT Bold" panose="020F0704030504030204" pitchFamily="34" charset="0"/>
              </a:rPr>
              <a:t> </a:t>
            </a:r>
            <a:r>
              <a:rPr lang="en-ZA" altLang="en-US" sz="2800" b="1" dirty="0" smtClean="0">
                <a:latin typeface="Arial Rounded MT Bold" panose="020F0704030504030204" pitchFamily="34" charset="0"/>
              </a:rPr>
              <a:t>	and 	</a:t>
            </a:r>
            <a:r>
              <a:rPr lang="en-ZA" altLang="en-US" sz="2800" b="1" dirty="0" err="1" smtClean="0">
                <a:latin typeface="Arial Rounded MT Bold" panose="020F0704030504030204" pitchFamily="34" charset="0"/>
              </a:rPr>
              <a:t>leptin</a:t>
            </a:r>
            <a:endParaRPr lang="en-ZA" altLang="en-US" sz="2800" b="1" dirty="0">
              <a:latin typeface="Arial Rounded MT Bold" panose="020F0704030504030204" pitchFamily="34" charset="0"/>
            </a:endParaRPr>
          </a:p>
          <a:p>
            <a:endParaRPr lang="en-ZA" altLang="en-US" sz="2800" b="1" dirty="0" smtClean="0">
              <a:latin typeface="Arial Rounded MT Bold" panose="020F0704030504030204" pitchFamily="34" charset="0"/>
            </a:endParaRPr>
          </a:p>
          <a:p>
            <a:endParaRPr lang="en-ZA" altLang="en-US" sz="2400" dirty="0" smtClean="0"/>
          </a:p>
        </p:txBody>
      </p:sp>
    </p:spTree>
    <p:extLst>
      <p:ext uri="{BB962C8B-B14F-4D97-AF65-F5344CB8AC3E}">
        <p14:creationId xmlns:p14="http://schemas.microsoft.com/office/powerpoint/2010/main" val="2484418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2029321"/>
            <a:ext cx="9217248" cy="2263775"/>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63500" dir="7612194" algn="ctr" rotWithShape="0">
                    <a:schemeClr val="tx1"/>
                  </a:outerShdw>
                </a:effectLst>
              </a14:hiddenEffects>
            </a:ext>
          </a:extLst>
        </p:spPr>
        <p:txBody>
          <a:bodyPr lIns="92075" tIns="46038" rIns="92075" bIns="46038" anchor="ctr"/>
          <a:lstStyle/>
          <a:p>
            <a:pPr algn="ctr" defTabSz="977900">
              <a:defRPr/>
            </a:pPr>
            <a:r>
              <a:rPr lang="en-ZA" sz="4400" b="1" dirty="0" smtClean="0">
                <a:latin typeface="Arial Rounded MT Bold" panose="020F0704030504030204" pitchFamily="34" charset="0"/>
              </a:rPr>
              <a:t>5. </a:t>
            </a:r>
            <a:r>
              <a:rPr lang="en-US" sz="4400" b="1" dirty="0">
                <a:latin typeface="Arial Rounded MT Bold" panose="020F0704030504030204" pitchFamily="34" charset="0"/>
              </a:rPr>
              <a:t>Potentials of </a:t>
            </a:r>
            <a:r>
              <a:rPr lang="en-US" sz="4400" b="1" dirty="0" err="1">
                <a:latin typeface="Arial Rounded MT Bold" panose="020F0704030504030204" pitchFamily="34" charset="0"/>
              </a:rPr>
              <a:t>Phytotherapeutic</a:t>
            </a:r>
            <a:r>
              <a:rPr lang="en-US" sz="4400" b="1" dirty="0">
                <a:latin typeface="Arial Rounded MT Bold" panose="020F0704030504030204" pitchFamily="34" charset="0"/>
              </a:rPr>
              <a:t> Treatment of Erectile </a:t>
            </a:r>
            <a:r>
              <a:rPr lang="en-US" sz="4400" b="1" dirty="0" smtClean="0">
                <a:latin typeface="Arial Rounded MT Bold" panose="020F0704030504030204" pitchFamily="34" charset="0"/>
              </a:rPr>
              <a:t>Dysfunction (ED)</a:t>
            </a:r>
            <a:endParaRPr lang="en-US" sz="4400" dirty="0">
              <a:effectLst>
                <a:outerShdw blurRad="38100" dist="38100" dir="2700000" algn="tl">
                  <a:srgbClr val="000000"/>
                </a:outerShdw>
              </a:effectLst>
              <a:latin typeface="Arial Rounded MT Bold" panose="020F0704030504030204" pitchFamily="34" charset="0"/>
            </a:endParaRPr>
          </a:p>
        </p:txBody>
      </p:sp>
    </p:spTree>
    <p:extLst>
      <p:ext uri="{BB962C8B-B14F-4D97-AF65-F5344CB8AC3E}">
        <p14:creationId xmlns:p14="http://schemas.microsoft.com/office/powerpoint/2010/main" val="168269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4"/>
            <a:ext cx="9361487" cy="5724644"/>
          </a:xfrm>
          <a:prstGeom prst="rect">
            <a:avLst/>
          </a:prstGeom>
        </p:spPr>
        <p:txBody>
          <a:bodyPr wrap="square">
            <a:spAutoFit/>
          </a:bodyPr>
          <a:lstStyle/>
          <a:p>
            <a:r>
              <a:rPr lang="en-US" sz="4000" b="1" dirty="0" smtClean="0">
                <a:latin typeface="Arial Rounded MT Bold" panose="020F0704030504030204" pitchFamily="34" charset="0"/>
              </a:rPr>
              <a:t>Background</a:t>
            </a:r>
          </a:p>
          <a:p>
            <a:endParaRPr lang="en-US" b="1" dirty="0" smtClean="0">
              <a:latin typeface="Arial Rounded MT Bold" panose="020F0704030504030204" pitchFamily="34" charset="0"/>
            </a:endParaRPr>
          </a:p>
          <a:p>
            <a:r>
              <a:rPr lang="en-US" sz="2800" b="1" dirty="0" smtClean="0">
                <a:latin typeface="Arial Rounded MT Bold" panose="020F0704030504030204" pitchFamily="34" charset="0"/>
              </a:rPr>
              <a:t>It </a:t>
            </a:r>
            <a:r>
              <a:rPr lang="en-US" sz="2800" b="1" dirty="0">
                <a:latin typeface="Arial Rounded MT Bold" panose="020F0704030504030204" pitchFamily="34" charset="0"/>
              </a:rPr>
              <a:t>is often difficult to establish the exact etiology of ED, as it is frequently a secondary symptom of an underlying condition, the nature of which can be physical, psychological, or biochemical. Physical conditions include diseases </a:t>
            </a:r>
            <a:r>
              <a:rPr lang="en-US" sz="2800" b="1" dirty="0" smtClean="0">
                <a:latin typeface="Arial Rounded MT Bold" panose="020F0704030504030204" pitchFamily="34" charset="0"/>
              </a:rPr>
              <a:t>such </a:t>
            </a:r>
            <a:r>
              <a:rPr lang="en-US" sz="2800" b="1" dirty="0">
                <a:latin typeface="Arial Rounded MT Bold" panose="020F0704030504030204" pitchFamily="34" charset="0"/>
              </a:rPr>
              <a:t>as diabetes, renal failure, malaria, </a:t>
            </a:r>
            <a:r>
              <a:rPr lang="en-US" sz="2800" b="1" dirty="0" smtClean="0">
                <a:latin typeface="Arial Rounded MT Bold" panose="020F0704030504030204" pitchFamily="34" charset="0"/>
              </a:rPr>
              <a:t>&amp; cancer</a:t>
            </a:r>
            <a:r>
              <a:rPr lang="en-US" sz="2800" b="1" dirty="0">
                <a:latin typeface="Arial Rounded MT Bold" panose="020F0704030504030204" pitchFamily="34" charset="0"/>
              </a:rPr>
              <a:t>, as well </a:t>
            </a:r>
            <a:r>
              <a:rPr lang="en-US" sz="2800" b="1" dirty="0" smtClean="0">
                <a:latin typeface="Arial Rounded MT Bold" panose="020F0704030504030204" pitchFamily="34" charset="0"/>
              </a:rPr>
              <a:t>as cardiovascular factors (hypertension</a:t>
            </a:r>
            <a:r>
              <a:rPr lang="en-US" sz="2800" b="1" dirty="0">
                <a:latin typeface="Arial Rounded MT Bold" panose="020F0704030504030204" pitchFamily="34" charset="0"/>
              </a:rPr>
              <a:t>, atherosclerosis and heart disease, all of which can also be associated with </a:t>
            </a:r>
            <a:r>
              <a:rPr lang="en-US" sz="2800" b="1" dirty="0" smtClean="0">
                <a:latin typeface="Arial Rounded MT Bold" panose="020F0704030504030204" pitchFamily="34" charset="0"/>
              </a:rPr>
              <a:t>life style factors (age</a:t>
            </a:r>
            <a:r>
              <a:rPr lang="en-US" sz="2800" b="1" dirty="0">
                <a:latin typeface="Arial Rounded MT Bold" panose="020F0704030504030204" pitchFamily="34" charset="0"/>
              </a:rPr>
              <a:t>, smoking, and drug / alcohol </a:t>
            </a:r>
            <a:r>
              <a:rPr lang="en-US" sz="2800" b="1" dirty="0" smtClean="0">
                <a:latin typeface="Arial Rounded MT Bold" panose="020F0704030504030204" pitchFamily="34" charset="0"/>
              </a:rPr>
              <a:t>intake). </a:t>
            </a:r>
          </a:p>
          <a:p>
            <a:endParaRPr lang="en-US" sz="2800" b="1" dirty="0" smtClean="0">
              <a:latin typeface="Arial Rounded MT Bold" panose="020F0704030504030204" pitchFamily="34" charset="0"/>
            </a:endParaRPr>
          </a:p>
        </p:txBody>
      </p:sp>
    </p:spTree>
    <p:extLst>
      <p:ext uri="{BB962C8B-B14F-4D97-AF65-F5344CB8AC3E}">
        <p14:creationId xmlns:p14="http://schemas.microsoft.com/office/powerpoint/2010/main" val="1396279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361487" cy="5293757"/>
          </a:xfrm>
          <a:prstGeom prst="rect">
            <a:avLst/>
          </a:prstGeom>
        </p:spPr>
        <p:txBody>
          <a:bodyPr wrap="square">
            <a:spAutoFit/>
          </a:bodyPr>
          <a:lstStyle/>
          <a:p>
            <a:pPr algn="just"/>
            <a:r>
              <a:rPr lang="en-US" sz="4000" b="1" dirty="0" smtClean="0">
                <a:latin typeface="Arial Rounded MT Bold" panose="020F0704030504030204" pitchFamily="34" charset="0"/>
              </a:rPr>
              <a:t>Significant</a:t>
            </a:r>
          </a:p>
          <a:p>
            <a:pPr algn="just"/>
            <a:endParaRPr lang="en-US" b="1" dirty="0" smtClean="0">
              <a:latin typeface="Arial Rounded MT Bold" panose="020F0704030504030204" pitchFamily="34" charset="0"/>
            </a:endParaRPr>
          </a:p>
          <a:p>
            <a:pPr algn="just"/>
            <a:r>
              <a:rPr lang="en-US" sz="2800" b="1" dirty="0" err="1">
                <a:latin typeface="Arial Rounded MT Bold" panose="020F0704030504030204" pitchFamily="34" charset="0"/>
              </a:rPr>
              <a:t>P</a:t>
            </a:r>
            <a:r>
              <a:rPr lang="en-US" sz="2800" b="1" dirty="0" err="1" smtClean="0">
                <a:latin typeface="Arial Rounded MT Bold" panose="020F0704030504030204" pitchFamily="34" charset="0"/>
              </a:rPr>
              <a:t>hytotherapeutic</a:t>
            </a:r>
            <a:r>
              <a:rPr lang="en-US" sz="2800" b="1" dirty="0" smtClean="0">
                <a:latin typeface="Arial Rounded MT Bold" panose="020F0704030504030204" pitchFamily="34" charset="0"/>
              </a:rPr>
              <a:t> </a:t>
            </a:r>
            <a:r>
              <a:rPr lang="en-US" sz="2800" b="1" dirty="0">
                <a:latin typeface="Arial Rounded MT Bold" panose="020F0704030504030204" pitchFamily="34" charset="0"/>
              </a:rPr>
              <a:t>drugs generally have a broad spectrum of action in the body, and are often capable of influencing virtually all metabolic processes with minimal side effects. Studies investigating the potential of </a:t>
            </a:r>
            <a:r>
              <a:rPr lang="en-US" sz="2800" b="1" dirty="0" err="1">
                <a:latin typeface="Arial Rounded MT Bold" panose="020F0704030504030204" pitchFamily="34" charset="0"/>
              </a:rPr>
              <a:t>phytotherapeutic</a:t>
            </a:r>
            <a:r>
              <a:rPr lang="en-US" sz="2800" b="1" dirty="0">
                <a:latin typeface="Arial Rounded MT Bold" panose="020F0704030504030204" pitchFamily="34" charset="0"/>
              </a:rPr>
              <a:t> treatments for ED are extremely </a:t>
            </a:r>
            <a:r>
              <a:rPr lang="en-US" sz="2800" b="1" dirty="0" smtClean="0">
                <a:latin typeface="Arial Rounded MT Bold" panose="020F0704030504030204" pitchFamily="34" charset="0"/>
              </a:rPr>
              <a:t>limited.</a:t>
            </a:r>
          </a:p>
          <a:p>
            <a:pPr algn="just"/>
            <a:endParaRPr lang="en-US" sz="2800" b="1" dirty="0" smtClean="0">
              <a:latin typeface="Arial Rounded MT Bold" panose="020F0704030504030204" pitchFamily="34" charset="0"/>
            </a:endParaRPr>
          </a:p>
          <a:p>
            <a:pPr algn="just"/>
            <a:r>
              <a:rPr lang="en-US" sz="2800" b="1" dirty="0" smtClean="0">
                <a:latin typeface="Arial Rounded MT Bold" panose="020F0704030504030204" pitchFamily="34" charset="0"/>
              </a:rPr>
              <a:t>Herbal </a:t>
            </a:r>
            <a:r>
              <a:rPr lang="en-US" sz="2800" b="1" dirty="0">
                <a:latin typeface="Arial Rounded MT Bold" panose="020F0704030504030204" pitchFamily="34" charset="0"/>
              </a:rPr>
              <a:t>therapies appear to have potential benefits, but the health risks of various </a:t>
            </a:r>
            <a:r>
              <a:rPr lang="en-US" sz="2800" b="1" dirty="0" err="1">
                <a:latin typeface="Arial Rounded MT Bold" panose="020F0704030504030204" pitchFamily="34" charset="0"/>
              </a:rPr>
              <a:t>phytotherapeutic</a:t>
            </a:r>
            <a:r>
              <a:rPr lang="en-US" sz="2800" b="1" dirty="0">
                <a:latin typeface="Arial Rounded MT Bold" panose="020F0704030504030204" pitchFamily="34" charset="0"/>
              </a:rPr>
              <a:t> compounds still need to be elucidated. </a:t>
            </a:r>
            <a:endParaRPr lang="en-ZA" sz="2800" b="1" dirty="0">
              <a:latin typeface="Arial Rounded MT Bold" panose="020F0704030504030204" pitchFamily="34" charset="0"/>
            </a:endParaRPr>
          </a:p>
        </p:txBody>
      </p:sp>
    </p:spTree>
    <p:extLst>
      <p:ext uri="{BB962C8B-B14F-4D97-AF65-F5344CB8AC3E}">
        <p14:creationId xmlns:p14="http://schemas.microsoft.com/office/powerpoint/2010/main" val="3893739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472" y="2708920"/>
            <a:ext cx="7208192" cy="1446550"/>
          </a:xfrm>
          <a:prstGeom prst="rect">
            <a:avLst/>
          </a:prstGeom>
        </p:spPr>
        <p:txBody>
          <a:bodyPr wrap="none">
            <a:spAutoFit/>
          </a:bodyPr>
          <a:lstStyle/>
          <a:p>
            <a:r>
              <a:rPr lang="en-ZA" sz="4400" b="1" dirty="0">
                <a:latin typeface="Arial Rounded MT Bold" panose="020F0704030504030204" pitchFamily="34" charset="0"/>
              </a:rPr>
              <a:t>6</a:t>
            </a:r>
            <a:r>
              <a:rPr lang="en-ZA" sz="4400" b="1" dirty="0" smtClean="0">
                <a:latin typeface="Arial Rounded MT Bold" panose="020F0704030504030204" pitchFamily="34" charset="0"/>
              </a:rPr>
              <a:t>. </a:t>
            </a:r>
            <a:r>
              <a:rPr lang="en-ZA" sz="4400" b="1" dirty="0" err="1" smtClean="0">
                <a:latin typeface="Arial Rounded MT Bold" panose="020F0704030504030204" pitchFamily="34" charset="0"/>
              </a:rPr>
              <a:t>Leukocytospermia</a:t>
            </a:r>
            <a:r>
              <a:rPr lang="en-ZA" sz="4400" b="1" dirty="0" smtClean="0">
                <a:latin typeface="Arial Rounded MT Bold" panose="020F0704030504030204" pitchFamily="34" charset="0"/>
              </a:rPr>
              <a:t> and </a:t>
            </a:r>
          </a:p>
          <a:p>
            <a:r>
              <a:rPr lang="en-ZA" sz="4400" b="1" dirty="0">
                <a:latin typeface="Arial Rounded MT Bold" panose="020F0704030504030204" pitchFamily="34" charset="0"/>
              </a:rPr>
              <a:t>O</a:t>
            </a:r>
            <a:r>
              <a:rPr lang="en-ZA" sz="4400" b="1" dirty="0" smtClean="0">
                <a:latin typeface="Arial Rounded MT Bold" panose="020F0704030504030204" pitchFamily="34" charset="0"/>
              </a:rPr>
              <a:t>xidative </a:t>
            </a:r>
            <a:r>
              <a:rPr lang="en-ZA" sz="4400" b="1" dirty="0">
                <a:latin typeface="Arial Rounded MT Bold" panose="020F0704030504030204" pitchFamily="34" charset="0"/>
              </a:rPr>
              <a:t>S</a:t>
            </a:r>
            <a:r>
              <a:rPr lang="en-ZA" sz="4400" b="1" dirty="0" smtClean="0">
                <a:latin typeface="Arial Rounded MT Bold" panose="020F0704030504030204" pitchFamily="34" charset="0"/>
              </a:rPr>
              <a:t>tress </a:t>
            </a:r>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788195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14"/>
            <a:ext cx="9361488" cy="6063198"/>
          </a:xfrm>
          <a:prstGeom prst="rect">
            <a:avLst/>
          </a:prstGeom>
        </p:spPr>
        <p:txBody>
          <a:bodyPr wrap="square">
            <a:spAutoFit/>
          </a:bodyPr>
          <a:lstStyle/>
          <a:p>
            <a:r>
              <a:rPr lang="en-US" sz="4400" b="1" dirty="0" smtClean="0">
                <a:latin typeface="Arial Rounded MT Bold" panose="020F0704030504030204" pitchFamily="34" charset="0"/>
              </a:rPr>
              <a:t>Background</a:t>
            </a:r>
          </a:p>
          <a:p>
            <a:endParaRPr lang="en-US" b="1" dirty="0" smtClean="0">
              <a:latin typeface="Arial Rounded MT Bold" panose="020F0704030504030204" pitchFamily="34" charset="0"/>
            </a:endParaRPr>
          </a:p>
          <a:p>
            <a:r>
              <a:rPr lang="en-US" sz="2800" b="1" dirty="0">
                <a:latin typeface="Arial Rounded MT Bold" panose="020F0704030504030204" pitchFamily="34" charset="0"/>
              </a:rPr>
              <a:t>The invasion of microorganisms and infective bacteria in the </a:t>
            </a:r>
            <a:r>
              <a:rPr lang="en-US" sz="2800" b="1" dirty="0" err="1">
                <a:latin typeface="Arial Rounded MT Bold" panose="020F0704030504030204" pitchFamily="34" charset="0"/>
              </a:rPr>
              <a:t>genito</a:t>
            </a:r>
            <a:r>
              <a:rPr lang="en-US" sz="2800" b="1" dirty="0">
                <a:latin typeface="Arial Rounded MT Bold" panose="020F0704030504030204" pitchFamily="34" charset="0"/>
              </a:rPr>
              <a:t>-urinary tract leads to the rapid increase in white blood cells that can present in the </a:t>
            </a:r>
            <a:r>
              <a:rPr lang="en-US" sz="2800" b="1" dirty="0" smtClean="0">
                <a:latin typeface="Arial Rounded MT Bold" panose="020F0704030504030204" pitchFamily="34" charset="0"/>
              </a:rPr>
              <a:t>ejaculate.</a:t>
            </a:r>
          </a:p>
          <a:p>
            <a:endParaRPr lang="en-US" sz="2800" b="1" dirty="0">
              <a:latin typeface="Arial Rounded MT Bold" panose="020F0704030504030204" pitchFamily="34" charset="0"/>
            </a:endParaRPr>
          </a:p>
          <a:p>
            <a:r>
              <a:rPr lang="en-US" sz="2800" b="1" dirty="0">
                <a:latin typeface="Arial Rounded MT Bold" panose="020F0704030504030204" pitchFamily="34" charset="0"/>
              </a:rPr>
              <a:t>I</a:t>
            </a:r>
            <a:r>
              <a:rPr lang="en-US" sz="2800" b="1" dirty="0" smtClean="0">
                <a:latin typeface="Arial Rounded MT Bold" panose="020F0704030504030204" pitchFamily="34" charset="0"/>
              </a:rPr>
              <a:t>nflammatory </a:t>
            </a:r>
            <a:r>
              <a:rPr lang="en-US" sz="2800" b="1" dirty="0">
                <a:latin typeface="Arial Rounded MT Bold" panose="020F0704030504030204" pitchFamily="34" charset="0"/>
              </a:rPr>
              <a:t>response, aimed at killing the microorganisms via the production and release of </a:t>
            </a:r>
            <a:r>
              <a:rPr lang="en-US" sz="2800" b="1" dirty="0" smtClean="0">
                <a:latin typeface="Arial Rounded MT Bold" panose="020F0704030504030204" pitchFamily="34" charset="0"/>
              </a:rPr>
              <a:t>pathological ROS </a:t>
            </a:r>
            <a:r>
              <a:rPr lang="en-US" sz="2800" b="1" dirty="0">
                <a:latin typeface="Arial Rounded MT Bold" panose="020F0704030504030204" pitchFamily="34" charset="0"/>
              </a:rPr>
              <a:t>levels </a:t>
            </a:r>
            <a:r>
              <a:rPr lang="en-US" sz="2800" b="1" dirty="0" smtClean="0">
                <a:latin typeface="Arial Rounded MT Bold" panose="020F0704030504030204" pitchFamily="34" charset="0"/>
              </a:rPr>
              <a:t> leading to  </a:t>
            </a:r>
            <a:r>
              <a:rPr lang="en-US" sz="2800" b="1" dirty="0">
                <a:latin typeface="Arial Rounded MT Bold" panose="020F0704030504030204" pitchFamily="34" charset="0"/>
              </a:rPr>
              <a:t>Oxidative </a:t>
            </a:r>
            <a:r>
              <a:rPr lang="en-US" sz="2800" b="1" dirty="0" smtClean="0">
                <a:latin typeface="Arial Rounded MT Bold" panose="020F0704030504030204" pitchFamily="34" charset="0"/>
              </a:rPr>
              <a:t>Stress.</a:t>
            </a:r>
          </a:p>
          <a:p>
            <a:endParaRPr lang="en-US" sz="2800" b="1" dirty="0">
              <a:latin typeface="Arial Rounded MT Bold" panose="020F0704030504030204" pitchFamily="34" charset="0"/>
            </a:endParaRPr>
          </a:p>
          <a:p>
            <a:r>
              <a:rPr lang="en-US" sz="2800" b="1" dirty="0" err="1">
                <a:latin typeface="Arial Rounded MT Bold" panose="020F0704030504030204" pitchFamily="34" charset="0"/>
              </a:rPr>
              <a:t>Leukocytospermia</a:t>
            </a:r>
            <a:r>
              <a:rPr lang="en-US" sz="2800" b="1" dirty="0">
                <a:latin typeface="Arial Rounded MT Bold" panose="020F0704030504030204" pitchFamily="34" charset="0"/>
              </a:rPr>
              <a:t> </a:t>
            </a:r>
            <a:r>
              <a:rPr lang="en-US" sz="2800" b="1" dirty="0" smtClean="0">
                <a:latin typeface="Arial Rounded MT Bold" panose="020F0704030504030204" pitchFamily="34" charset="0"/>
              </a:rPr>
              <a:t>(leukocyte </a:t>
            </a:r>
            <a:r>
              <a:rPr lang="en-US" sz="2800" b="1" dirty="0">
                <a:latin typeface="Arial Rounded MT Bold" panose="020F0704030504030204" pitchFamily="34" charset="0"/>
              </a:rPr>
              <a:t>concentration &gt;106/ml semen </a:t>
            </a:r>
            <a:r>
              <a:rPr lang="en-US" sz="2800" b="1" dirty="0" smtClean="0">
                <a:latin typeface="Arial Rounded MT Bold" panose="020F0704030504030204" pitchFamily="34" charset="0"/>
              </a:rPr>
              <a:t>) is </a:t>
            </a:r>
            <a:r>
              <a:rPr lang="en-US" sz="2800" b="1" dirty="0">
                <a:latin typeface="Arial Rounded MT Bold" panose="020F0704030504030204" pitchFamily="34" charset="0"/>
              </a:rPr>
              <a:t>present in ±20% of male factor </a:t>
            </a:r>
            <a:r>
              <a:rPr lang="en-US" sz="2800" b="1" dirty="0" smtClean="0">
                <a:latin typeface="Arial Rounded MT Bold" panose="020F0704030504030204" pitchFamily="34" charset="0"/>
              </a:rPr>
              <a:t>infertility.</a:t>
            </a:r>
            <a:endParaRPr lang="en-US" sz="2800" b="1" dirty="0">
              <a:latin typeface="Arial Rounded MT Bold" panose="020F0704030504030204" pitchFamily="34" charset="0"/>
            </a:endParaRPr>
          </a:p>
          <a:p>
            <a:endParaRPr lang="en-US" b="1" dirty="0">
              <a:latin typeface="Arial Rounded MT Bold" panose="020F0704030504030204" pitchFamily="34" charset="0"/>
            </a:endParaRPr>
          </a:p>
        </p:txBody>
      </p:sp>
    </p:spTree>
    <p:extLst>
      <p:ext uri="{BB962C8B-B14F-4D97-AF65-F5344CB8AC3E}">
        <p14:creationId xmlns:p14="http://schemas.microsoft.com/office/powerpoint/2010/main" val="193496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60" y="0"/>
            <a:ext cx="9345027" cy="4832092"/>
          </a:xfrm>
          <a:prstGeom prst="rect">
            <a:avLst/>
          </a:prstGeom>
        </p:spPr>
        <p:txBody>
          <a:bodyPr wrap="square">
            <a:spAutoFit/>
          </a:bodyPr>
          <a:lstStyle/>
          <a:p>
            <a:r>
              <a:rPr lang="en-US" sz="4000" b="1" dirty="0" smtClean="0">
                <a:latin typeface="Arial Rounded MT Bold" panose="020F0704030504030204" pitchFamily="34" charset="0"/>
              </a:rPr>
              <a:t>Significance</a:t>
            </a:r>
          </a:p>
          <a:p>
            <a:endParaRPr lang="en-ZA" b="1" dirty="0" smtClean="0">
              <a:latin typeface="Arial Rounded MT Bold" panose="020F0704030504030204" pitchFamily="34" charset="0"/>
            </a:endParaRPr>
          </a:p>
          <a:p>
            <a:endParaRPr lang="en-ZA" b="1" dirty="0">
              <a:latin typeface="Arial Rounded MT Bold" panose="020F0704030504030204" pitchFamily="34" charset="0"/>
            </a:endParaRPr>
          </a:p>
          <a:p>
            <a:endParaRPr lang="en-ZA" b="1" dirty="0">
              <a:latin typeface="Arial Rounded MT Bold" panose="020F0704030504030204" pitchFamily="34" charset="0"/>
            </a:endParaRPr>
          </a:p>
          <a:p>
            <a:pPr algn="just"/>
            <a:r>
              <a:rPr lang="en-ZA" altLang="en-US" sz="2800" b="1" dirty="0" err="1" smtClean="0">
                <a:latin typeface="Arial Rounded MT Bold" panose="020F0704030504030204" pitchFamily="34" charset="0"/>
              </a:rPr>
              <a:t>Leukocytospermia</a:t>
            </a:r>
            <a:r>
              <a:rPr lang="en-ZA" altLang="en-US" sz="2800" b="1" dirty="0" smtClean="0">
                <a:latin typeface="Arial Rounded MT Bold" panose="020F0704030504030204" pitchFamily="34" charset="0"/>
              </a:rPr>
              <a:t> </a:t>
            </a:r>
            <a:r>
              <a:rPr lang="en-ZA" altLang="en-US" sz="2800" b="1" dirty="0">
                <a:latin typeface="Arial Rounded MT Bold" panose="020F0704030504030204" pitchFamily="34" charset="0"/>
              </a:rPr>
              <a:t>represents an additional risk factor that should be treated, especially when in vitro therapy is to be scheduled, in order to improve gamete quality. </a:t>
            </a:r>
            <a:endParaRPr lang="en-ZA" altLang="en-US" sz="2800" b="1" dirty="0" smtClean="0">
              <a:latin typeface="Arial Rounded MT Bold" panose="020F0704030504030204" pitchFamily="34" charset="0"/>
            </a:endParaRPr>
          </a:p>
          <a:p>
            <a:endParaRPr lang="en-ZA" altLang="en-US" sz="2800" b="1" dirty="0">
              <a:latin typeface="Arial Rounded MT Bold" panose="020F0704030504030204" pitchFamily="34" charset="0"/>
            </a:endParaRPr>
          </a:p>
          <a:p>
            <a:r>
              <a:rPr lang="en-ZA" altLang="en-US" sz="2800" b="1" dirty="0" smtClean="0">
                <a:latin typeface="Arial Rounded MT Bold" panose="020F0704030504030204" pitchFamily="34" charset="0"/>
              </a:rPr>
              <a:t>The </a:t>
            </a:r>
            <a:r>
              <a:rPr lang="en-ZA" altLang="en-US" sz="2800" b="1" dirty="0">
                <a:latin typeface="Arial Rounded MT Bold" panose="020F0704030504030204" pitchFamily="34" charset="0"/>
              </a:rPr>
              <a:t>relationship between </a:t>
            </a:r>
            <a:r>
              <a:rPr lang="en-ZA" altLang="en-US" sz="2800" b="1" dirty="0" err="1">
                <a:latin typeface="Arial Rounded MT Bold" panose="020F0704030504030204" pitchFamily="34" charset="0"/>
              </a:rPr>
              <a:t>leukocytospermia</a:t>
            </a:r>
            <a:r>
              <a:rPr lang="en-ZA" altLang="en-US" sz="2800" b="1" dirty="0">
                <a:latin typeface="Arial Rounded MT Bold" panose="020F0704030504030204" pitchFamily="34" charset="0"/>
              </a:rPr>
              <a:t>, </a:t>
            </a:r>
            <a:r>
              <a:rPr lang="en-ZA" altLang="en-US" sz="2800" b="1" dirty="0" smtClean="0">
                <a:latin typeface="Arial Rounded MT Bold" panose="020F0704030504030204" pitchFamily="34" charset="0"/>
              </a:rPr>
              <a:t>OS as well </a:t>
            </a:r>
            <a:r>
              <a:rPr lang="en-ZA" altLang="en-US" sz="2800" b="1" dirty="0">
                <a:latin typeface="Arial Rounded MT Bold" panose="020F0704030504030204" pitchFamily="34" charset="0"/>
              </a:rPr>
              <a:t>as possible treatment </a:t>
            </a:r>
            <a:r>
              <a:rPr lang="en-ZA" altLang="en-US" sz="2800" b="1" dirty="0" smtClean="0">
                <a:latin typeface="Arial Rounded MT Bold" panose="020F0704030504030204" pitchFamily="34" charset="0"/>
              </a:rPr>
              <a:t>regimes are explored.</a:t>
            </a:r>
            <a:endParaRPr lang="en-ZA" altLang="en-US" sz="2800" b="1" dirty="0">
              <a:latin typeface="Arial Rounded MT Bold" panose="020F0704030504030204" pitchFamily="34" charset="0"/>
            </a:endParaRPr>
          </a:p>
          <a:p>
            <a:endParaRPr lang="en-US" b="1" dirty="0">
              <a:latin typeface="Arial Rounded MT Bold" panose="020F0704030504030204" pitchFamily="34" charset="0"/>
            </a:endParaRPr>
          </a:p>
        </p:txBody>
      </p:sp>
    </p:spTree>
    <p:extLst>
      <p:ext uri="{BB962C8B-B14F-4D97-AF65-F5344CB8AC3E}">
        <p14:creationId xmlns:p14="http://schemas.microsoft.com/office/powerpoint/2010/main" val="2379695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85" y="2708920"/>
            <a:ext cx="9181103" cy="2123658"/>
          </a:xfrm>
          <a:prstGeom prst="rect">
            <a:avLst/>
          </a:prstGeom>
        </p:spPr>
        <p:txBody>
          <a:bodyPr wrap="square">
            <a:spAutoFit/>
          </a:bodyPr>
          <a:lstStyle/>
          <a:p>
            <a:pPr algn="ctr"/>
            <a:r>
              <a:rPr lang="en-ZA" sz="4400" b="1" dirty="0" smtClean="0">
                <a:latin typeface="Arial Rounded MT Bold" panose="020F0704030504030204" pitchFamily="34" charset="0"/>
              </a:rPr>
              <a:t>7. Effects of </a:t>
            </a:r>
            <a:r>
              <a:rPr lang="en-US" sz="4400" b="1" dirty="0" smtClean="0">
                <a:latin typeface="Arial Rounded MT Bold" panose="020F0704030504030204" pitchFamily="34" charset="0"/>
              </a:rPr>
              <a:t>Methamphetamine (MA) </a:t>
            </a:r>
            <a:r>
              <a:rPr lang="en-US" sz="4400" b="1" dirty="0">
                <a:latin typeface="Arial Rounded MT Bold" panose="020F0704030504030204" pitchFamily="34" charset="0"/>
              </a:rPr>
              <a:t> </a:t>
            </a:r>
            <a:r>
              <a:rPr lang="en-US" sz="4400" b="1" dirty="0" smtClean="0">
                <a:latin typeface="Arial Rounded MT Bold" panose="020F0704030504030204" pitchFamily="34" charset="0"/>
              </a:rPr>
              <a:t> </a:t>
            </a:r>
            <a:r>
              <a:rPr lang="en-US" sz="4400" b="1" dirty="0">
                <a:latin typeface="Arial Rounded MT Bold" panose="020F0704030504030204" pitchFamily="34" charset="0"/>
              </a:rPr>
              <a:t>on male reproductive function</a:t>
            </a:r>
          </a:p>
        </p:txBody>
      </p:sp>
    </p:spTree>
    <p:extLst>
      <p:ext uri="{BB962C8B-B14F-4D97-AF65-F5344CB8AC3E}">
        <p14:creationId xmlns:p14="http://schemas.microsoft.com/office/powerpoint/2010/main" val="1291124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2"/>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68879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33" y="-27384"/>
            <a:ext cx="9289255" cy="7017306"/>
          </a:xfrm>
          <a:prstGeom prst="rect">
            <a:avLst/>
          </a:prstGeom>
        </p:spPr>
        <p:txBody>
          <a:bodyPr wrap="square">
            <a:spAutoFit/>
          </a:bodyPr>
          <a:lstStyle/>
          <a:p>
            <a:pPr algn="just"/>
            <a:r>
              <a:rPr lang="en-US" sz="4000" b="1" dirty="0" smtClean="0">
                <a:latin typeface="Arial Rounded MT Bold" panose="020F0704030504030204" pitchFamily="34" charset="0"/>
              </a:rPr>
              <a:t>Background</a:t>
            </a:r>
          </a:p>
          <a:p>
            <a:pPr algn="just"/>
            <a:endParaRPr lang="en-US" b="1" dirty="0" smtClean="0">
              <a:latin typeface="Arial Rounded MT Bold" panose="020F0704030504030204" pitchFamily="34" charset="0"/>
            </a:endParaRPr>
          </a:p>
          <a:p>
            <a:pPr algn="just"/>
            <a:r>
              <a:rPr lang="en-US" sz="2800" b="1" dirty="0">
                <a:latin typeface="Arial Rounded MT Bold" panose="020F0704030504030204" pitchFamily="34" charset="0"/>
              </a:rPr>
              <a:t>Nicotine and </a:t>
            </a:r>
            <a:r>
              <a:rPr lang="en-US" sz="2800" b="1" dirty="0" smtClean="0">
                <a:latin typeface="Arial Rounded MT Bold" panose="020F0704030504030204" pitchFamily="34" charset="0"/>
              </a:rPr>
              <a:t>Methamphetamine (MA)  addiction </a:t>
            </a:r>
            <a:r>
              <a:rPr lang="en-US" sz="2800" b="1" dirty="0">
                <a:latin typeface="Arial Rounded MT Bold" panose="020F0704030504030204" pitchFamily="34" charset="0"/>
              </a:rPr>
              <a:t>are serious worldwide public health problems with many consequences and complications. Significant morbidity including cardiovascular, infectious, pulmonary, dental diseases and other system complications are associated with abuse of these substances. </a:t>
            </a:r>
            <a:endParaRPr lang="en-US" sz="2800" b="1" dirty="0" smtClean="0">
              <a:latin typeface="Arial Rounded MT Bold" panose="020F0704030504030204" pitchFamily="34" charset="0"/>
            </a:endParaRPr>
          </a:p>
          <a:p>
            <a:pPr algn="just"/>
            <a:endParaRPr lang="en-US" sz="2800" dirty="0" smtClean="0">
              <a:latin typeface="Arial Rounded MT Bold" panose="020F0704030504030204" pitchFamily="34" charset="0"/>
            </a:endParaRPr>
          </a:p>
          <a:p>
            <a:pPr algn="just"/>
            <a:r>
              <a:rPr lang="en-US" sz="2800" b="1" dirty="0">
                <a:latin typeface="Arial Rounded MT Bold" panose="020F0704030504030204" pitchFamily="34" charset="0"/>
              </a:rPr>
              <a:t>Using a </a:t>
            </a:r>
            <a:r>
              <a:rPr lang="en-ZA" sz="2800" b="1" dirty="0" err="1" smtClean="0">
                <a:latin typeface="Arial Rounded MT Bold" panose="020F0704030504030204" pitchFamily="34" charset="0"/>
              </a:rPr>
              <a:t>wistar</a:t>
            </a:r>
            <a:r>
              <a:rPr lang="en-US" sz="2800" b="1" dirty="0" smtClean="0">
                <a:latin typeface="Arial Rounded MT Bold" panose="020F0704030504030204" pitchFamily="34" charset="0"/>
              </a:rPr>
              <a:t> </a:t>
            </a:r>
            <a:r>
              <a:rPr lang="en-US" sz="2800" b="1" dirty="0">
                <a:latin typeface="Arial Rounded MT Bold" panose="020F0704030504030204" pitchFamily="34" charset="0"/>
              </a:rPr>
              <a:t>rat model, we </a:t>
            </a:r>
            <a:r>
              <a:rPr lang="en-US" sz="2800" b="1" dirty="0" smtClean="0">
                <a:latin typeface="Arial Rounded MT Bold" panose="020F0704030504030204" pitchFamily="34" charset="0"/>
              </a:rPr>
              <a:t>are investigating </a:t>
            </a:r>
            <a:r>
              <a:rPr lang="en-US" sz="2800" b="1" dirty="0">
                <a:latin typeface="Arial Rounded MT Bold" panose="020F0704030504030204" pitchFamily="34" charset="0"/>
              </a:rPr>
              <a:t>the effects of chronic usage </a:t>
            </a:r>
            <a:r>
              <a:rPr lang="en-US" sz="2800" b="1" dirty="0" smtClean="0">
                <a:latin typeface="Arial Rounded MT Bold" panose="020F0704030504030204" pitchFamily="34" charset="0"/>
              </a:rPr>
              <a:t>of </a:t>
            </a:r>
            <a:r>
              <a:rPr lang="en-US" sz="2800" b="1" dirty="0">
                <a:latin typeface="Arial Rounded MT Bold" panose="020F0704030504030204" pitchFamily="34" charset="0"/>
              </a:rPr>
              <a:t>MA on sexual </a:t>
            </a:r>
            <a:r>
              <a:rPr lang="en-ZA" sz="2800" b="1" dirty="0" smtClean="0">
                <a:latin typeface="Arial Rounded MT Bold" panose="020F0704030504030204" pitchFamily="34" charset="0"/>
              </a:rPr>
              <a:t>beheviour</a:t>
            </a:r>
            <a:r>
              <a:rPr lang="en-US" sz="2800" b="1" dirty="0" smtClean="0">
                <a:latin typeface="Arial Rounded MT Bold" panose="020F0704030504030204" pitchFamily="34" charset="0"/>
              </a:rPr>
              <a:t> </a:t>
            </a:r>
            <a:r>
              <a:rPr lang="en-US" sz="2800" b="1" dirty="0">
                <a:latin typeface="Arial Rounded MT Bold" panose="020F0704030504030204" pitchFamily="34" charset="0"/>
              </a:rPr>
              <a:t>and on male reproductive </a:t>
            </a:r>
            <a:r>
              <a:rPr lang="en-US" sz="2800" b="1" dirty="0" smtClean="0">
                <a:latin typeface="Arial Rounded MT Bold" panose="020F0704030504030204" pitchFamily="34" charset="0"/>
              </a:rPr>
              <a:t>function.</a:t>
            </a:r>
          </a:p>
          <a:p>
            <a:pPr algn="just"/>
            <a:r>
              <a:rPr lang="en-GB" sz="2800" b="1" dirty="0">
                <a:latin typeface="Arial Rounded MT Bold" panose="020F0704030504030204" pitchFamily="34" charset="0"/>
              </a:rPr>
              <a:t>This study </a:t>
            </a:r>
            <a:r>
              <a:rPr lang="en-GB" sz="2800" b="1" dirty="0" err="1" smtClean="0">
                <a:latin typeface="Arial Rounded MT Bold" panose="020F0704030504030204" pitchFamily="34" charset="0"/>
              </a:rPr>
              <a:t>maight</a:t>
            </a:r>
            <a:r>
              <a:rPr lang="en-GB" sz="2800" b="1" dirty="0" smtClean="0">
                <a:latin typeface="Arial Rounded MT Bold" panose="020F0704030504030204" pitchFamily="34" charset="0"/>
              </a:rPr>
              <a:t> </a:t>
            </a:r>
            <a:r>
              <a:rPr lang="en-GB" sz="2800" b="1" dirty="0">
                <a:latin typeface="Arial Rounded MT Bold" panose="020F0704030504030204" pitchFamily="34" charset="0"/>
              </a:rPr>
              <a:t>shed more light on the exact level of male spermatogenesis that is influenced by the exposure to </a:t>
            </a:r>
            <a:r>
              <a:rPr lang="en-US" sz="2800" b="1" dirty="0">
                <a:latin typeface="Arial Rounded MT Bold" panose="020F0704030504030204" pitchFamily="34" charset="0"/>
              </a:rPr>
              <a:t>Methamphetamine</a:t>
            </a:r>
            <a:r>
              <a:rPr lang="en-GB" sz="2800" b="1" dirty="0">
                <a:latin typeface="Arial Rounded MT Bold" panose="020F0704030504030204" pitchFamily="34" charset="0"/>
              </a:rPr>
              <a:t> </a:t>
            </a:r>
            <a:r>
              <a:rPr lang="en-GB" sz="2800" b="1" dirty="0" smtClean="0">
                <a:latin typeface="Arial Rounded MT Bold" panose="020F0704030504030204" pitchFamily="34" charset="0"/>
              </a:rPr>
              <a:t>.</a:t>
            </a:r>
            <a:endParaRPr lang="en-ZA" sz="2800" b="1" dirty="0">
              <a:latin typeface="Arial Rounded MT Bold" panose="020F0704030504030204" pitchFamily="34" charset="0"/>
            </a:endParaRPr>
          </a:p>
        </p:txBody>
      </p:sp>
    </p:spTree>
    <p:extLst>
      <p:ext uri="{BB962C8B-B14F-4D97-AF65-F5344CB8AC3E}">
        <p14:creationId xmlns:p14="http://schemas.microsoft.com/office/powerpoint/2010/main" val="14943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oitumelo\Desktop\Antioxidants2.jpg"/>
          <p:cNvPicPr>
            <a:picLocks noChangeAspect="1" noChangeArrowheads="1"/>
          </p:cNvPicPr>
          <p:nvPr/>
        </p:nvPicPr>
        <p:blipFill>
          <a:blip r:embed="rId2" cstate="print"/>
          <a:srcRect/>
          <a:stretch>
            <a:fillRect/>
          </a:stretch>
        </p:blipFill>
        <p:spPr bwMode="auto">
          <a:xfrm>
            <a:off x="11781" y="5398"/>
            <a:ext cx="9349707" cy="6796338"/>
          </a:xfrm>
          <a:prstGeom prst="rect">
            <a:avLst/>
          </a:prstGeom>
          <a:noFill/>
        </p:spPr>
      </p:pic>
      <p:sp>
        <p:nvSpPr>
          <p:cNvPr id="2" name="Rectangle 1"/>
          <p:cNvSpPr/>
          <p:nvPr/>
        </p:nvSpPr>
        <p:spPr>
          <a:xfrm>
            <a:off x="11781" y="2132856"/>
            <a:ext cx="9000999" cy="1446550"/>
          </a:xfrm>
          <a:prstGeom prst="rect">
            <a:avLst/>
          </a:prstGeom>
        </p:spPr>
        <p:txBody>
          <a:bodyPr wrap="square">
            <a:spAutoFit/>
          </a:bodyPr>
          <a:lstStyle/>
          <a:p>
            <a:pPr algn="ctr"/>
            <a:r>
              <a:rPr lang="en-US" sz="4400" b="1" dirty="0">
                <a:solidFill>
                  <a:schemeClr val="bg1"/>
                </a:solidFill>
                <a:latin typeface="Arial Rounded MT Bold" panose="020F0704030504030204" pitchFamily="34" charset="0"/>
              </a:rPr>
              <a:t>8</a:t>
            </a:r>
            <a:r>
              <a:rPr lang="en-US" sz="4400" b="1" dirty="0" smtClean="0">
                <a:solidFill>
                  <a:schemeClr val="bg1"/>
                </a:solidFill>
                <a:latin typeface="Arial Rounded MT Bold" panose="020F0704030504030204" pitchFamily="34" charset="0"/>
              </a:rPr>
              <a:t>. Dietary antioxidants and male </a:t>
            </a:r>
            <a:r>
              <a:rPr lang="en-US" sz="4400" b="1" dirty="0">
                <a:solidFill>
                  <a:schemeClr val="bg1"/>
                </a:solidFill>
                <a:latin typeface="Arial Rounded MT Bold" panose="020F0704030504030204" pitchFamily="34" charset="0"/>
              </a:rPr>
              <a:t>infertility</a:t>
            </a:r>
            <a:endParaRPr lang="en-US" sz="4400" dirty="0">
              <a:solidFill>
                <a:schemeClr val="bg1"/>
              </a:solidFill>
            </a:endParaRPr>
          </a:p>
        </p:txBody>
      </p:sp>
    </p:spTree>
    <p:extLst>
      <p:ext uri="{BB962C8B-B14F-4D97-AF65-F5344CB8AC3E}">
        <p14:creationId xmlns:p14="http://schemas.microsoft.com/office/powerpoint/2010/main" val="3848216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781"/>
            <a:ext cx="9361488" cy="6586418"/>
          </a:xfrm>
          <a:prstGeom prst="rect">
            <a:avLst/>
          </a:prstGeom>
        </p:spPr>
        <p:txBody>
          <a:bodyPr wrap="square">
            <a:spAutoFit/>
          </a:bodyPr>
          <a:lstStyle/>
          <a:p>
            <a:pPr algn="just"/>
            <a:r>
              <a:rPr lang="en-US" sz="4000" b="1" dirty="0" smtClean="0">
                <a:latin typeface="Arial Rounded MT Bold" panose="020F0704030504030204" pitchFamily="34" charset="0"/>
              </a:rPr>
              <a:t>Background</a:t>
            </a:r>
          </a:p>
          <a:p>
            <a:pPr algn="just"/>
            <a:endParaRPr lang="en-US" b="1" dirty="0" smtClean="0">
              <a:latin typeface="Arial Rounded MT Bold" panose="020F0704030504030204" pitchFamily="34" charset="0"/>
            </a:endParaRPr>
          </a:p>
          <a:p>
            <a:pPr algn="just"/>
            <a:r>
              <a:rPr lang="en-US" sz="2800" b="1" dirty="0">
                <a:latin typeface="Arial Rounded MT Bold" panose="020F0704030504030204" pitchFamily="34" charset="0"/>
              </a:rPr>
              <a:t>Antioxidants are able to protect biological systems against the potentially harmful effects of processes or reactions that can cause excessive </a:t>
            </a:r>
            <a:r>
              <a:rPr lang="en-US" sz="2800" b="1" dirty="0" smtClean="0">
                <a:latin typeface="Arial Rounded MT Bold" panose="020F0704030504030204" pitchFamily="34" charset="0"/>
              </a:rPr>
              <a:t>oxidation.</a:t>
            </a:r>
            <a:endParaRPr lang="en-US" sz="2800" b="1" dirty="0">
              <a:latin typeface="Arial Rounded MT Bold" panose="020F0704030504030204" pitchFamily="34" charset="0"/>
            </a:endParaRPr>
          </a:p>
          <a:p>
            <a:pPr algn="just"/>
            <a:endParaRPr lang="en-US" sz="2800" b="1" dirty="0" smtClean="0">
              <a:latin typeface="Arial Rounded MT Bold" panose="020F0704030504030204" pitchFamily="34" charset="0"/>
            </a:endParaRPr>
          </a:p>
          <a:p>
            <a:pPr algn="just"/>
            <a:r>
              <a:rPr lang="en-US" sz="2800" b="1" dirty="0" smtClean="0">
                <a:latin typeface="Arial Rounded MT Bold" panose="020F0704030504030204" pitchFamily="34" charset="0"/>
              </a:rPr>
              <a:t>Different </a:t>
            </a:r>
            <a:r>
              <a:rPr lang="en-US" sz="2800" b="1" dirty="0">
                <a:latin typeface="Arial Rounded MT Bold" panose="020F0704030504030204" pitchFamily="34" charset="0"/>
              </a:rPr>
              <a:t>antioxidant protection systems </a:t>
            </a:r>
            <a:r>
              <a:rPr lang="en-US" sz="2800" b="1" dirty="0" smtClean="0">
                <a:latin typeface="Arial Rounded MT Bold" panose="020F0704030504030204" pitchFamily="34" charset="0"/>
              </a:rPr>
              <a:t>play important </a:t>
            </a:r>
            <a:r>
              <a:rPr lang="en-US" sz="2800" b="1" dirty="0">
                <a:latin typeface="Arial Rounded MT Bold" panose="020F0704030504030204" pitchFamily="34" charset="0"/>
              </a:rPr>
              <a:t>and interdependent roles in reducing OS in </a:t>
            </a:r>
            <a:r>
              <a:rPr lang="en-US" sz="2800" b="1" dirty="0" smtClean="0">
                <a:latin typeface="Arial Rounded MT Bold" panose="020F0704030504030204" pitchFamily="34" charset="0"/>
              </a:rPr>
              <a:t>male reproductive function.</a:t>
            </a:r>
          </a:p>
          <a:p>
            <a:pPr algn="just"/>
            <a:endParaRPr lang="en-US" sz="2800" b="1" dirty="0" smtClean="0">
              <a:latin typeface="Arial Rounded MT Bold" panose="020F0704030504030204" pitchFamily="34" charset="0"/>
            </a:endParaRPr>
          </a:p>
          <a:p>
            <a:pPr algn="just"/>
            <a:r>
              <a:rPr lang="en-US" sz="2800" b="1" dirty="0" smtClean="0">
                <a:latin typeface="Arial Rounded MT Bold" panose="020F0704030504030204" pitchFamily="34" charset="0"/>
              </a:rPr>
              <a:t>Antioxidants </a:t>
            </a:r>
            <a:r>
              <a:rPr lang="en-US" sz="2800" b="1" dirty="0">
                <a:latin typeface="Arial Rounded MT Bold" panose="020F0704030504030204" pitchFamily="34" charset="0"/>
              </a:rPr>
              <a:t>mostly derived from the human diet maintain a healthy sperm production and can offer an alternative when managing male infertility because they are cost effective and have little or no side effects on male reproductive function.</a:t>
            </a:r>
          </a:p>
        </p:txBody>
      </p:sp>
    </p:spTree>
    <p:extLst>
      <p:ext uri="{BB962C8B-B14F-4D97-AF65-F5344CB8AC3E}">
        <p14:creationId xmlns:p14="http://schemas.microsoft.com/office/powerpoint/2010/main" val="919214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7" y="0"/>
            <a:ext cx="9410246"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38727" y="225425"/>
            <a:ext cx="8425339"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Andrology Related Journals</a:t>
            </a:r>
            <a:r>
              <a:rPr lang="en-US" dirty="0" smtClean="0"/>
              <a:t/>
            </a:r>
            <a:br>
              <a:rPr lang="en-US" dirty="0" smtClean="0"/>
            </a:br>
            <a:r>
              <a:rPr lang="en-US" dirty="0" smtClean="0"/>
              <a:t>Related Journals</a:t>
            </a:r>
            <a:endParaRPr lang="en-US" dirty="0"/>
          </a:p>
        </p:txBody>
      </p:sp>
      <p:sp>
        <p:nvSpPr>
          <p:cNvPr id="7" name="Vertical Scroll 6"/>
          <p:cNvSpPr/>
          <p:nvPr/>
        </p:nvSpPr>
        <p:spPr>
          <a:xfrm>
            <a:off x="-84513" y="1471613"/>
            <a:ext cx="6003704"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tx2">
                    <a:lumMod val="50000"/>
                  </a:schemeClr>
                </a:solidFill>
                <a:hlinkClick r:id="rId3"/>
              </a:rPr>
              <a:t>Journal of Pregnancy and Child Health</a:t>
            </a:r>
            <a:endParaRPr lang="en-US" sz="2000" dirty="0">
              <a:solidFill>
                <a:schemeClr val="tx2">
                  <a:lumMod val="50000"/>
                </a:schemeClr>
              </a:solidFill>
            </a:endParaRPr>
          </a:p>
          <a:p>
            <a:pPr marL="342900" indent="-342900">
              <a:buFont typeface="Wingdings" panose="05000000000000000000" pitchFamily="2" charset="2"/>
              <a:buChar char="Ø"/>
              <a:defRPr/>
            </a:pPr>
            <a:r>
              <a:rPr lang="en-US" sz="2000" dirty="0" smtClean="0">
                <a:solidFill>
                  <a:schemeClr val="tx2">
                    <a:lumMod val="50000"/>
                  </a:schemeClr>
                </a:solidFill>
                <a:hlinkClick r:id="rId4" tooltip="Reproductive System &amp; Sexual Disorders"/>
              </a:rPr>
              <a:t>Reproductive </a:t>
            </a:r>
            <a:r>
              <a:rPr lang="en-US" sz="2000" dirty="0">
                <a:solidFill>
                  <a:schemeClr val="tx2">
                    <a:lumMod val="50000"/>
                  </a:schemeClr>
                </a:solidFill>
                <a:hlinkClick r:id="rId4" tooltip="Reproductive System &amp; Sexual Disorders"/>
              </a:rPr>
              <a:t>System &amp; Sexual Disorders</a:t>
            </a:r>
            <a:endParaRPr lang="en-US" sz="2000" dirty="0">
              <a:solidFill>
                <a:schemeClr val="tx2">
                  <a:lumMod val="50000"/>
                </a:schemeClr>
              </a:solidFill>
            </a:endParaRPr>
          </a:p>
          <a:p>
            <a:pPr marL="342900" indent="-342900">
              <a:buFont typeface="Wingdings" panose="05000000000000000000" pitchFamily="2" charset="2"/>
              <a:buChar char="Ø"/>
              <a:defRPr/>
            </a:pPr>
            <a:r>
              <a:rPr lang="en-US" sz="2000" dirty="0">
                <a:solidFill>
                  <a:schemeClr val="tx2">
                    <a:lumMod val="50000"/>
                  </a:schemeClr>
                </a:solidFill>
                <a:hlinkClick r:id="rId5" tooltip="Journal of Women′s Health Care"/>
              </a:rPr>
              <a:t>Journal of Women′s Health </a:t>
            </a:r>
            <a:r>
              <a:rPr lang="en-US" sz="2000" dirty="0" smtClean="0">
                <a:solidFill>
                  <a:schemeClr val="tx2">
                    <a:lumMod val="50000"/>
                  </a:schemeClr>
                </a:solidFill>
                <a:hlinkClick r:id="rId5" tooltip="Journal of Women′s Health Care"/>
              </a:rPr>
              <a:t>Care</a:t>
            </a:r>
            <a:endParaRPr lang="en-US" sz="2000" dirty="0" smtClean="0">
              <a:solidFill>
                <a:schemeClr val="tx2">
                  <a:lumMod val="50000"/>
                </a:schemeClr>
              </a:solidFill>
            </a:endParaRPr>
          </a:p>
          <a:p>
            <a:pPr marL="342900" indent="-342900">
              <a:buFont typeface="Wingdings" panose="05000000000000000000" pitchFamily="2" charset="2"/>
              <a:buChar char="Ø"/>
              <a:defRPr/>
            </a:pPr>
            <a:r>
              <a:rPr lang="en-US" sz="2000" dirty="0">
                <a:solidFill>
                  <a:schemeClr val="tx2">
                    <a:lumMod val="50000"/>
                  </a:schemeClr>
                </a:solidFill>
              </a:rPr>
              <a:t>Gynecology</a:t>
            </a:r>
            <a:r>
              <a:rPr lang="en-US" sz="2000" b="1" dirty="0">
                <a:solidFill>
                  <a:schemeClr val="tx2">
                    <a:lumMod val="50000"/>
                  </a:schemeClr>
                </a:solidFill>
              </a:rPr>
              <a:t> </a:t>
            </a:r>
            <a:r>
              <a:rPr lang="en-US" sz="2000" dirty="0">
                <a:solidFill>
                  <a:schemeClr val="tx2">
                    <a:lumMod val="50000"/>
                  </a:schemeClr>
                </a:solidFill>
              </a:rPr>
              <a:t>&amp;</a:t>
            </a:r>
            <a:r>
              <a:rPr lang="en-US" sz="2000" b="1" dirty="0">
                <a:solidFill>
                  <a:schemeClr val="tx2">
                    <a:lumMod val="50000"/>
                  </a:schemeClr>
                </a:solidFill>
              </a:rPr>
              <a:t> </a:t>
            </a:r>
            <a:r>
              <a:rPr lang="en-US" sz="2000" dirty="0">
                <a:solidFill>
                  <a:schemeClr val="tx2">
                    <a:lumMod val="50000"/>
                  </a:schemeClr>
                </a:solidFill>
              </a:rPr>
              <a:t>Obstetrics</a:t>
            </a:r>
            <a:endParaRPr lang="en-US" sz="2000" dirty="0">
              <a:solidFill>
                <a:schemeClr val="tx2">
                  <a:lumMod val="50000"/>
                </a:schemeClr>
              </a:solidFill>
              <a:latin typeface="Estrangelo Edessa" panose="03080600000000000000" pitchFamily="66" charset="0"/>
              <a:cs typeface="Estrangelo Edessa" panose="03080600000000000000" pitchFamily="66" charset="0"/>
            </a:endParaRPr>
          </a:p>
        </p:txBody>
      </p:sp>
      <p:pic>
        <p:nvPicPr>
          <p:cNvPr id="15367" name="Picture 8" descr="C:\Users\rakesh-s\Desktop\gocr-header.jpg"/>
          <p:cNvPicPr>
            <a:picLocks noChangeAspect="1" noChangeArrowheads="1"/>
          </p:cNvPicPr>
          <p:nvPr/>
        </p:nvPicPr>
        <p:blipFill>
          <a:blip r:embed="rId6">
            <a:extLst>
              <a:ext uri="{28A0092B-C50C-407E-A947-70E740481C1C}">
                <a14:useLocalDpi xmlns:a14="http://schemas.microsoft.com/office/drawing/2010/main" val="0"/>
              </a:ext>
            </a:extLst>
          </a:blip>
          <a:srcRect l="22462" r="12379"/>
          <a:stretch>
            <a:fillRect/>
          </a:stretch>
        </p:blipFill>
        <p:spPr bwMode="auto">
          <a:xfrm>
            <a:off x="5197576" y="4370388"/>
            <a:ext cx="402414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19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61488"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3614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86459" y="30163"/>
            <a:ext cx="7255153"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326211" y="630238"/>
            <a:ext cx="7879252"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3566479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3614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54306" y="914400"/>
            <a:ext cx="8425339"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International Conference on Women's Health, Gynecology &amp; Obstetrics</a:t>
            </a:r>
            <a:endParaRPr lang="en-US" sz="2400" dirty="0"/>
          </a:p>
          <a:p>
            <a:pPr marL="285750" indent="-285750">
              <a:buFont typeface="Wingdings" panose="05000000000000000000" pitchFamily="2" charset="2"/>
              <a:buChar char="Ø"/>
              <a:defRPr/>
            </a:pPr>
            <a:r>
              <a:rPr lang="en-US" sz="2400" dirty="0">
                <a:hlinkClick r:id="rId4"/>
              </a:rPr>
              <a:t>2nd International conference on HIV/AIDS, STDs &amp; STIs-2014</a:t>
            </a:r>
            <a:endParaRPr lang="en-US" sz="2200" dirty="0">
              <a:latin typeface="Footlight MT Light" panose="0204060206030A020304" pitchFamily="18" charset="0"/>
            </a:endParaRPr>
          </a:p>
        </p:txBody>
      </p:sp>
      <p:sp>
        <p:nvSpPr>
          <p:cNvPr id="7" name="Double Wave 6"/>
          <p:cNvSpPr/>
          <p:nvPr/>
        </p:nvSpPr>
        <p:spPr>
          <a:xfrm>
            <a:off x="191780" y="0"/>
            <a:ext cx="8986054"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smtClean="0"/>
              <a:t>Andrology-Open Access Journal</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2980912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RM Teaching\Photos\Photos 2\2012-07-30 07.5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239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62397" y="0"/>
            <a:ext cx="3199091" cy="6740307"/>
          </a:xfrm>
          <a:prstGeom prst="rect">
            <a:avLst/>
          </a:prstGeom>
        </p:spPr>
        <p:txBody>
          <a:bodyPr wrap="square">
            <a:spAutoFit/>
          </a:bodyPr>
          <a:lstStyle/>
          <a:p>
            <a:r>
              <a:rPr lang="en-US" sz="2400" b="1" dirty="0" err="1">
                <a:latin typeface="Arial Rounded MT Bold" panose="020F0704030504030204" pitchFamily="34" charset="0"/>
              </a:rPr>
              <a:t>Dr</a:t>
            </a:r>
            <a:r>
              <a:rPr lang="en-US" sz="2400" b="1" dirty="0">
                <a:latin typeface="Arial Rounded MT Bold" panose="020F0704030504030204" pitchFamily="34" charset="0"/>
              </a:rPr>
              <a:t> </a:t>
            </a:r>
            <a:r>
              <a:rPr lang="en-US" sz="2400" b="1" dirty="0" smtClean="0">
                <a:latin typeface="Arial Rounded MT Bold" panose="020F0704030504030204" pitchFamily="34" charset="0"/>
              </a:rPr>
              <a:t>Y. </a:t>
            </a:r>
            <a:r>
              <a:rPr lang="en-US" sz="2400" b="1" dirty="0">
                <a:latin typeface="Arial Rounded MT Bold" panose="020F0704030504030204" pitchFamily="34" charset="0"/>
              </a:rPr>
              <a:t>Guillaume Aboua</a:t>
            </a:r>
          </a:p>
          <a:p>
            <a:r>
              <a:rPr lang="en-US" sz="2400" dirty="0">
                <a:latin typeface="Arial Rounded MT Bold" panose="020F0704030504030204" pitchFamily="34" charset="0"/>
              </a:rPr>
              <a:t> </a:t>
            </a:r>
          </a:p>
          <a:p>
            <a:r>
              <a:rPr lang="en-US" sz="2400" dirty="0" smtClean="0">
                <a:latin typeface="Arial Rounded MT Bold" panose="020F0704030504030204" pitchFamily="34" charset="0"/>
              </a:rPr>
              <a:t>Cape Peninsula University of Technology</a:t>
            </a:r>
            <a:endParaRPr lang="en-US" sz="2400" dirty="0">
              <a:latin typeface="Arial Rounded MT Bold" panose="020F0704030504030204" pitchFamily="34" charset="0"/>
            </a:endParaRPr>
          </a:p>
          <a:p>
            <a:r>
              <a:rPr lang="en-US" sz="2400" dirty="0">
                <a:latin typeface="Arial Rounded MT Bold" panose="020F0704030504030204" pitchFamily="34" charset="0"/>
              </a:rPr>
              <a:t>PO Box 1906,   Bellville 7535, South Africa</a:t>
            </a:r>
          </a:p>
          <a:p>
            <a:r>
              <a:rPr lang="en-US" sz="2400" dirty="0">
                <a:latin typeface="Arial Rounded MT Bold" panose="020F0704030504030204" pitchFamily="34" charset="0"/>
              </a:rPr>
              <a:t>Faculty of Health &amp; Wellness Sciences </a:t>
            </a:r>
          </a:p>
          <a:p>
            <a:r>
              <a:rPr lang="en-US" sz="2400" dirty="0" smtClean="0">
                <a:latin typeface="Arial Rounded MT Bold" panose="020F0704030504030204" pitchFamily="34" charset="0"/>
              </a:rPr>
              <a:t>Department of Biomedical Sciences</a:t>
            </a:r>
            <a:endParaRPr lang="en-US" sz="2400" dirty="0">
              <a:latin typeface="Arial Rounded MT Bold" panose="020F0704030504030204" pitchFamily="34" charset="0"/>
            </a:endParaRPr>
          </a:p>
          <a:p>
            <a:r>
              <a:rPr lang="en-US" sz="2400" dirty="0">
                <a:latin typeface="Arial Rounded MT Bold" panose="020F0704030504030204" pitchFamily="34" charset="0"/>
              </a:rPr>
              <a:t>Reproductive Biology</a:t>
            </a:r>
          </a:p>
          <a:p>
            <a:r>
              <a:rPr lang="en-US" sz="2400" u="sng" dirty="0" smtClean="0">
                <a:latin typeface="Arial Rounded MT Bold" panose="020F0704030504030204" pitchFamily="34" charset="0"/>
                <a:hlinkClick r:id="rId3"/>
              </a:rPr>
              <a:t>abouaY@cput.ac.za</a:t>
            </a:r>
            <a:endParaRPr lang="en-US" sz="2400" dirty="0">
              <a:latin typeface="Arial Rounded MT Bold" panose="020F0704030504030204" pitchFamily="34" charset="0"/>
            </a:endParaRPr>
          </a:p>
          <a:p>
            <a:r>
              <a:rPr lang="en-US" sz="2400" dirty="0">
                <a:latin typeface="Arial Rounded MT Bold" panose="020F0704030504030204" pitchFamily="34" charset="0"/>
              </a:rPr>
              <a:t>Tel: 021 959 6983</a:t>
            </a:r>
          </a:p>
        </p:txBody>
      </p:sp>
    </p:spTree>
    <p:extLst>
      <p:ext uri="{BB962C8B-B14F-4D97-AF65-F5344CB8AC3E}">
        <p14:creationId xmlns:p14="http://schemas.microsoft.com/office/powerpoint/2010/main" val="1127133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16703"/>
            <a:ext cx="9361488" cy="1446550"/>
          </a:xfrm>
          <a:prstGeom prst="rect">
            <a:avLst/>
          </a:prstGeom>
        </p:spPr>
        <p:txBody>
          <a:bodyPr wrap="square">
            <a:spAutoFit/>
          </a:bodyPr>
          <a:lstStyle/>
          <a:p>
            <a:pPr algn="ctr"/>
            <a:r>
              <a:rPr lang="en-US" sz="4400" b="1" dirty="0" smtClean="0">
                <a:latin typeface="Arial Rounded MT Bold" panose="020F0704030504030204" pitchFamily="34" charset="0"/>
              </a:rPr>
              <a:t>1.Reactive Oxygen Species and Sperm Function</a:t>
            </a:r>
            <a:endParaRPr lang="en-US" sz="4400" b="1" dirty="0">
              <a:latin typeface="Arial Rounded MT Bold" panose="020F0704030504030204" pitchFamily="34" charset="0"/>
            </a:endParaRPr>
          </a:p>
        </p:txBody>
      </p:sp>
    </p:spTree>
    <p:extLst>
      <p:ext uri="{BB962C8B-B14F-4D97-AF65-F5344CB8AC3E}">
        <p14:creationId xmlns:p14="http://schemas.microsoft.com/office/powerpoint/2010/main" val="3610714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25" y="44624"/>
            <a:ext cx="9361488" cy="6617196"/>
          </a:xfrm>
          <a:prstGeom prst="rect">
            <a:avLst/>
          </a:prstGeom>
        </p:spPr>
        <p:txBody>
          <a:bodyPr wrap="square">
            <a:spAutoFit/>
          </a:bodyPr>
          <a:lstStyle/>
          <a:p>
            <a:pPr algn="just"/>
            <a:r>
              <a:rPr lang="en-US" sz="4000" b="1" dirty="0" smtClean="0">
                <a:latin typeface="Arial Rounded MT Bold" panose="020F0704030504030204" pitchFamily="34" charset="0"/>
              </a:rPr>
              <a:t>Background</a:t>
            </a:r>
          </a:p>
          <a:p>
            <a:pPr algn="just"/>
            <a:endParaRPr lang="en-ZA" sz="2400" b="1" dirty="0">
              <a:latin typeface="Arial Rounded MT Bold" panose="020F0704030504030204" pitchFamily="34" charset="0"/>
            </a:endParaRPr>
          </a:p>
          <a:p>
            <a:pPr algn="just"/>
            <a:r>
              <a:rPr lang="en-US" sz="2800" b="1" dirty="0" smtClean="0">
                <a:latin typeface="Arial Rounded MT Bold" panose="020F0704030504030204" pitchFamily="34" charset="0"/>
              </a:rPr>
              <a:t>Many environmental, physiological, and genetic factors have been shown to impair sperm function through oxidative damage. Oxidative stress (OS) arises as a consequence of excessive reactive oxygen species (ROS) production and/or impaired antioxidant </a:t>
            </a:r>
            <a:r>
              <a:rPr lang="en-ZA" sz="2800" b="1" dirty="0" smtClean="0">
                <a:latin typeface="Arial Rounded MT Bold" panose="020F0704030504030204" pitchFamily="34" charset="0"/>
              </a:rPr>
              <a:t>defence</a:t>
            </a:r>
            <a:r>
              <a:rPr lang="en-US" sz="2800" b="1" dirty="0" smtClean="0">
                <a:latin typeface="Arial Rounded MT Bold" panose="020F0704030504030204" pitchFamily="34" charset="0"/>
              </a:rPr>
              <a:t> mechanisms. The decline in male reproductive health has generated considerable public and scientific concerns about the possible role of environmental contaminants. A better understanding of how OS affect sperm function will be beneficial as it might help in the design of new and effective treatment strategies to combat the problem of increasing male subfertility.</a:t>
            </a:r>
            <a:endParaRPr lang="en-US" sz="2800" b="1" dirty="0">
              <a:latin typeface="Arial Rounded MT Bold" panose="020F0704030504030204" pitchFamily="34" charset="0"/>
            </a:endParaRPr>
          </a:p>
        </p:txBody>
      </p:sp>
    </p:spTree>
    <p:extLst>
      <p:ext uri="{BB962C8B-B14F-4D97-AF65-F5344CB8AC3E}">
        <p14:creationId xmlns:p14="http://schemas.microsoft.com/office/powerpoint/2010/main" val="1558816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40" y="2414498"/>
            <a:ext cx="9217248" cy="2123658"/>
          </a:xfrm>
          <a:prstGeom prst="rect">
            <a:avLst/>
          </a:prstGeom>
        </p:spPr>
        <p:txBody>
          <a:bodyPr wrap="square">
            <a:spAutoFit/>
          </a:bodyPr>
          <a:lstStyle/>
          <a:p>
            <a:pPr algn="ctr"/>
            <a:r>
              <a:rPr lang="en-US" sz="4400" b="1" dirty="0">
                <a:latin typeface="Arial Rounded MT Bold" panose="020F0704030504030204" pitchFamily="34" charset="0"/>
              </a:rPr>
              <a:t>2</a:t>
            </a:r>
            <a:r>
              <a:rPr lang="en-US" sz="4400" b="1" dirty="0" smtClean="0">
                <a:latin typeface="Arial Rounded MT Bold" panose="020F0704030504030204" pitchFamily="34" charset="0"/>
              </a:rPr>
              <a:t>.Reactive Oxygen Species, Oxidative </a:t>
            </a:r>
            <a:r>
              <a:rPr lang="en-US" sz="4400" b="1" dirty="0">
                <a:latin typeface="Arial Rounded MT Bold" panose="020F0704030504030204" pitchFamily="34" charset="0"/>
              </a:rPr>
              <a:t>S</a:t>
            </a:r>
            <a:r>
              <a:rPr lang="en-US" sz="4400" b="1" dirty="0" smtClean="0">
                <a:latin typeface="Arial Rounded MT Bold" panose="020F0704030504030204" pitchFamily="34" charset="0"/>
              </a:rPr>
              <a:t>tress and male infertility </a:t>
            </a:r>
            <a:endParaRPr lang="en-US" sz="4400" b="1" dirty="0">
              <a:latin typeface="Arial Rounded MT Bold" panose="020F0704030504030204" pitchFamily="34" charset="0"/>
            </a:endParaRPr>
          </a:p>
        </p:txBody>
      </p:sp>
    </p:spTree>
    <p:extLst>
      <p:ext uri="{BB962C8B-B14F-4D97-AF65-F5344CB8AC3E}">
        <p14:creationId xmlns:p14="http://schemas.microsoft.com/office/powerpoint/2010/main" val="277930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4"/>
            <a:ext cx="9361488" cy="7171194"/>
          </a:xfrm>
          <a:prstGeom prst="rect">
            <a:avLst/>
          </a:prstGeom>
        </p:spPr>
        <p:txBody>
          <a:bodyPr wrap="square">
            <a:spAutoFit/>
          </a:bodyPr>
          <a:lstStyle/>
          <a:p>
            <a:pPr algn="just"/>
            <a:r>
              <a:rPr lang="en-US" sz="2800" b="1" dirty="0">
                <a:latin typeface="Arial Rounded MT Bold" panose="020F0704030504030204" pitchFamily="34" charset="0"/>
              </a:rPr>
              <a:t> </a:t>
            </a:r>
            <a:r>
              <a:rPr lang="en-US" sz="4000" b="1" dirty="0">
                <a:latin typeface="Arial Rounded MT Bold" panose="020F0704030504030204" pitchFamily="34" charset="0"/>
              </a:rPr>
              <a:t>Background</a:t>
            </a:r>
          </a:p>
          <a:p>
            <a:pPr algn="just"/>
            <a:endParaRPr lang="en-US" sz="2800" b="1" dirty="0">
              <a:latin typeface="Arial Rounded MT Bold" panose="020F0704030504030204" pitchFamily="34" charset="0"/>
            </a:endParaRPr>
          </a:p>
          <a:p>
            <a:pPr algn="just"/>
            <a:r>
              <a:rPr lang="en-US" sz="2800" b="1" dirty="0" smtClean="0">
                <a:latin typeface="Arial Rounded MT Bold" panose="020F0704030504030204" pitchFamily="34" charset="0"/>
              </a:rPr>
              <a:t>Despite </a:t>
            </a:r>
            <a:r>
              <a:rPr lang="en-US" sz="2800" b="1" dirty="0">
                <a:latin typeface="Arial Rounded MT Bold" panose="020F0704030504030204" pitchFamily="34" charset="0"/>
              </a:rPr>
              <a:t>the vulnerability of sperm to oxidative stress, it is also clear that normal sperm function depends on low levels of ROS generation in order to promote the </a:t>
            </a:r>
            <a:r>
              <a:rPr lang="en-US" sz="2800" b="1" dirty="0" smtClean="0">
                <a:latin typeface="Arial Rounded MT Bold" panose="020F0704030504030204" pitchFamily="34" charset="0"/>
              </a:rPr>
              <a:t>transduction signal </a:t>
            </a:r>
            <a:r>
              <a:rPr lang="en-US" sz="2800" b="1" dirty="0">
                <a:latin typeface="Arial Rounded MT Bold" panose="020F0704030504030204" pitchFamily="34" charset="0"/>
              </a:rPr>
              <a:t>pathways associated with capacitation. Modulators of ROS generation by spermatozoa may therefore have clinical utility in regulating the fertilizing capacity of these cells and preventing the development of anti-sperm immunity. The mechanisms by which oxidative stress limits the functional competence of mammalian spermatozoa involve the peroxidation of lipids, electron leakage from the sperm mitochondria, the induction of oxidative DNA damage, and the formation of protein adducts.</a:t>
            </a:r>
            <a:endParaRPr lang="en-US" sz="2800" b="1" dirty="0">
              <a:effectLst/>
              <a:latin typeface="Arial Rounded MT Bold" panose="020F0704030504030204" pitchFamily="34" charset="0"/>
            </a:endParaRPr>
          </a:p>
        </p:txBody>
      </p:sp>
    </p:spTree>
    <p:extLst>
      <p:ext uri="{BB962C8B-B14F-4D97-AF65-F5344CB8AC3E}">
        <p14:creationId xmlns:p14="http://schemas.microsoft.com/office/powerpoint/2010/main" val="328701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24199"/>
            <a:ext cx="9073232" cy="2123658"/>
          </a:xfrm>
          <a:prstGeom prst="rect">
            <a:avLst/>
          </a:prstGeom>
        </p:spPr>
        <p:txBody>
          <a:bodyPr wrap="square">
            <a:spAutoFit/>
          </a:bodyPr>
          <a:lstStyle/>
          <a:p>
            <a:pPr algn="ctr"/>
            <a:r>
              <a:rPr lang="en-US" sz="4400" b="1" dirty="0" smtClean="0">
                <a:latin typeface="Arial Rounded MT Bold" panose="020F0704030504030204" pitchFamily="34" charset="0"/>
              </a:rPr>
              <a:t>3. Measurement </a:t>
            </a:r>
            <a:r>
              <a:rPr lang="en-US" sz="4400" b="1" dirty="0">
                <a:latin typeface="Arial Rounded MT Bold" panose="020F0704030504030204" pitchFamily="34" charset="0"/>
              </a:rPr>
              <a:t>of ROS </a:t>
            </a:r>
            <a:endParaRPr lang="en-US" sz="4400" b="1" dirty="0" smtClean="0">
              <a:latin typeface="Arial Rounded MT Bold" panose="020F0704030504030204" pitchFamily="34" charset="0"/>
            </a:endParaRPr>
          </a:p>
          <a:p>
            <a:pPr algn="ctr"/>
            <a:r>
              <a:rPr lang="en-US" sz="4400" b="1" dirty="0" smtClean="0">
                <a:latin typeface="Arial Rounded MT Bold" panose="020F0704030504030204" pitchFamily="34" charset="0"/>
              </a:rPr>
              <a:t>generation </a:t>
            </a:r>
          </a:p>
          <a:p>
            <a:pPr algn="ctr"/>
            <a:r>
              <a:rPr lang="en-US" sz="4400" b="1" dirty="0" smtClean="0">
                <a:latin typeface="Arial Rounded MT Bold" panose="020F0704030504030204" pitchFamily="34" charset="0"/>
              </a:rPr>
              <a:t>by </a:t>
            </a:r>
            <a:r>
              <a:rPr lang="en-US" sz="4400" b="1" dirty="0">
                <a:latin typeface="Arial Rounded MT Bold" panose="020F0704030504030204" pitchFamily="34" charset="0"/>
              </a:rPr>
              <a:t>human spermatozoa </a:t>
            </a:r>
          </a:p>
        </p:txBody>
      </p:sp>
    </p:spTree>
    <p:extLst>
      <p:ext uri="{BB962C8B-B14F-4D97-AF65-F5344CB8AC3E}">
        <p14:creationId xmlns:p14="http://schemas.microsoft.com/office/powerpoint/2010/main" val="135218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6752"/>
            <a:ext cx="9361487" cy="5262979"/>
          </a:xfrm>
          <a:prstGeom prst="rect">
            <a:avLst/>
          </a:prstGeom>
        </p:spPr>
        <p:txBody>
          <a:bodyPr wrap="square">
            <a:spAutoFit/>
          </a:bodyPr>
          <a:lstStyle/>
          <a:p>
            <a:pPr algn="just"/>
            <a:r>
              <a:rPr lang="en-US" sz="2800" b="1" dirty="0">
                <a:latin typeface="Arial Rounded MT Bold" panose="020F0704030504030204" pitchFamily="34" charset="0"/>
              </a:rPr>
              <a:t>A variety of techniques have been developed for this purpose including </a:t>
            </a:r>
            <a:r>
              <a:rPr lang="en-US" sz="2800" b="1" dirty="0" err="1">
                <a:latin typeface="Arial Rounded MT Bold" panose="020F0704030504030204" pitchFamily="34" charset="0"/>
              </a:rPr>
              <a:t>chemiluminescence</a:t>
            </a:r>
            <a:r>
              <a:rPr lang="en-US" sz="2800" b="1" dirty="0">
                <a:latin typeface="Arial Rounded MT Bold" panose="020F0704030504030204" pitchFamily="34" charset="0"/>
              </a:rPr>
              <a:t> (</a:t>
            </a:r>
            <a:r>
              <a:rPr lang="en-US" sz="2800" b="1" dirty="0" err="1">
                <a:latin typeface="Arial Rounded MT Bold" panose="020F0704030504030204" pitchFamily="34" charset="0"/>
              </a:rPr>
              <a:t>luminol</a:t>
            </a:r>
            <a:r>
              <a:rPr lang="en-US" sz="2800" b="1" dirty="0">
                <a:latin typeface="Arial Rounded MT Bold" panose="020F0704030504030204" pitchFamily="34" charset="0"/>
              </a:rPr>
              <a:t> and </a:t>
            </a:r>
            <a:r>
              <a:rPr lang="en-US" sz="2800" b="1" dirty="0" err="1">
                <a:latin typeface="Arial Rounded MT Bold" panose="020F0704030504030204" pitchFamily="34" charset="0"/>
              </a:rPr>
              <a:t>lucigenin</a:t>
            </a:r>
            <a:r>
              <a:rPr lang="en-US" sz="2800" b="1" dirty="0">
                <a:latin typeface="Arial Rounded MT Bold" panose="020F0704030504030204" pitchFamily="34" charset="0"/>
              </a:rPr>
              <a:t>), flow </a:t>
            </a:r>
            <a:r>
              <a:rPr lang="en-US" sz="2800" b="1" dirty="0" err="1">
                <a:latin typeface="Arial Rounded MT Bold" panose="020F0704030504030204" pitchFamily="34" charset="0"/>
              </a:rPr>
              <a:t>cytometry</a:t>
            </a:r>
            <a:r>
              <a:rPr lang="en-US" sz="2800" b="1" dirty="0">
                <a:latin typeface="Arial Rounded MT Bold" panose="020F0704030504030204" pitchFamily="34" charset="0"/>
              </a:rPr>
              <a:t> (</a:t>
            </a:r>
            <a:r>
              <a:rPr lang="en-US" sz="2800" b="1" dirty="0" err="1">
                <a:latin typeface="Arial Rounded MT Bold" panose="020F0704030504030204" pitchFamily="34" charset="0"/>
              </a:rPr>
              <a:t>MitoSOX</a:t>
            </a:r>
            <a:r>
              <a:rPr lang="en-US" sz="2800" b="1" dirty="0">
                <a:latin typeface="Arial Rounded MT Bold" panose="020F0704030504030204" pitchFamily="34" charset="0"/>
              </a:rPr>
              <a:t> Red, </a:t>
            </a:r>
            <a:r>
              <a:rPr lang="en-US" sz="2800" b="1" dirty="0" err="1">
                <a:latin typeface="Arial Rounded MT Bold" panose="020F0704030504030204" pitchFamily="34" charset="0"/>
              </a:rPr>
              <a:t>dihydroethidium</a:t>
            </a:r>
            <a:r>
              <a:rPr lang="en-US" sz="2800" b="1" dirty="0">
                <a:latin typeface="Arial Rounded MT Bold" panose="020F0704030504030204" pitchFamily="34" charset="0"/>
              </a:rPr>
              <a:t>, 4,5-diaminofluorescein</a:t>
            </a:r>
          </a:p>
          <a:p>
            <a:pPr algn="just"/>
            <a:r>
              <a:rPr lang="en-US" sz="2800" b="1" dirty="0" err="1">
                <a:latin typeface="Arial Rounded MT Bold" panose="020F0704030504030204" pitchFamily="34" charset="0"/>
              </a:rPr>
              <a:t>diacetate</a:t>
            </a:r>
            <a:r>
              <a:rPr lang="en-US" sz="2800" b="1" dirty="0">
                <a:latin typeface="Arial Rounded MT Bold" panose="020F0704030504030204" pitchFamily="34" charset="0"/>
              </a:rPr>
              <a:t> and 2′,7′-dichlorodihydrofluorescein </a:t>
            </a:r>
            <a:r>
              <a:rPr lang="en-US" sz="2800" b="1" dirty="0" err="1">
                <a:latin typeface="Arial Rounded MT Bold" panose="020F0704030504030204" pitchFamily="34" charset="0"/>
              </a:rPr>
              <a:t>diacetate</a:t>
            </a:r>
            <a:r>
              <a:rPr lang="en-US" sz="2800" b="1" dirty="0">
                <a:latin typeface="Arial Rounded MT Bold" panose="020F0704030504030204" pitchFamily="34" charset="0"/>
              </a:rPr>
              <a:t>) and spectrophotometry (</a:t>
            </a:r>
            <a:r>
              <a:rPr lang="en-US" sz="2800" b="1" dirty="0" err="1">
                <a:latin typeface="Arial Rounded MT Bold" panose="020F0704030504030204" pitchFamily="34" charset="0"/>
              </a:rPr>
              <a:t>nitroblue</a:t>
            </a:r>
            <a:r>
              <a:rPr lang="en-US" sz="2800" b="1" dirty="0">
                <a:latin typeface="Arial Rounded MT Bold" panose="020F0704030504030204" pitchFamily="34" charset="0"/>
              </a:rPr>
              <a:t> </a:t>
            </a:r>
            <a:r>
              <a:rPr lang="en-US" sz="2800" b="1" dirty="0" err="1">
                <a:latin typeface="Arial Rounded MT Bold" panose="020F0704030504030204" pitchFamily="34" charset="0"/>
              </a:rPr>
              <a:t>tetrazolium</a:t>
            </a:r>
            <a:r>
              <a:rPr lang="en-US" sz="2800" b="1" dirty="0" smtClean="0">
                <a:latin typeface="Arial Rounded MT Bold" panose="020F0704030504030204" pitchFamily="34" charset="0"/>
              </a:rPr>
              <a:t>).</a:t>
            </a:r>
          </a:p>
          <a:p>
            <a:pPr algn="just"/>
            <a:endParaRPr lang="en-US" sz="2800" b="1" dirty="0">
              <a:latin typeface="Arial Rounded MT Bold" panose="020F0704030504030204" pitchFamily="34" charset="0"/>
            </a:endParaRPr>
          </a:p>
          <a:p>
            <a:pPr algn="just"/>
            <a:r>
              <a:rPr lang="en-US" sz="2800" b="1" dirty="0">
                <a:latin typeface="Arial Rounded MT Bold" panose="020F0704030504030204" pitchFamily="34" charset="0"/>
              </a:rPr>
              <a:t>ROS generation is triggered with a variety of reagents including </a:t>
            </a:r>
            <a:r>
              <a:rPr lang="en-US" sz="2800" b="1" dirty="0" smtClean="0">
                <a:latin typeface="Arial Rounded MT Bold" panose="020F0704030504030204" pitchFamily="34" charset="0"/>
              </a:rPr>
              <a:t> 2-hydroxyestradiol</a:t>
            </a:r>
            <a:r>
              <a:rPr lang="en-US" sz="2800" b="1" dirty="0">
                <a:latin typeface="Arial Rounded MT Bold" panose="020F0704030504030204" pitchFamily="34" charset="0"/>
              </a:rPr>
              <a:t>, </a:t>
            </a:r>
            <a:r>
              <a:rPr lang="en-US" sz="2800" b="1" dirty="0" err="1">
                <a:latin typeface="Arial Rounded MT Bold" panose="020F0704030504030204" pitchFamily="34" charset="0"/>
              </a:rPr>
              <a:t>menadione</a:t>
            </a:r>
            <a:r>
              <a:rPr lang="en-US" sz="2800" b="1" dirty="0">
                <a:latin typeface="Arial Rounded MT Bold" panose="020F0704030504030204" pitchFamily="34" charset="0"/>
              </a:rPr>
              <a:t>, 4-hydroxynonenal and </a:t>
            </a:r>
            <a:r>
              <a:rPr lang="en-US" sz="2800" b="1" dirty="0" err="1">
                <a:latin typeface="Arial Rounded MT Bold" panose="020F0704030504030204" pitchFamily="34" charset="0"/>
              </a:rPr>
              <a:t>arachidonic</a:t>
            </a:r>
            <a:r>
              <a:rPr lang="en-US" sz="2800" b="1" dirty="0">
                <a:latin typeface="Arial Rounded MT Bold" panose="020F0704030504030204" pitchFamily="34" charset="0"/>
              </a:rPr>
              <a:t> acid. </a:t>
            </a:r>
          </a:p>
          <a:p>
            <a:pPr algn="just"/>
            <a:r>
              <a:rPr lang="en-US" sz="2800" b="1" dirty="0">
                <a:latin typeface="Arial Rounded MT Bold" panose="020F0704030504030204" pitchFamily="34" charset="0"/>
              </a:rPr>
              <a:t> </a:t>
            </a:r>
            <a:endParaRPr lang="en-US" sz="2800" b="1" dirty="0">
              <a:effectLst/>
              <a:latin typeface="Arial Rounded MT Bold" panose="020F0704030504030204" pitchFamily="34" charset="0"/>
            </a:endParaRPr>
          </a:p>
        </p:txBody>
      </p:sp>
    </p:spTree>
    <p:extLst>
      <p:ext uri="{BB962C8B-B14F-4D97-AF65-F5344CB8AC3E}">
        <p14:creationId xmlns:p14="http://schemas.microsoft.com/office/powerpoint/2010/main" val="1081896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1117</Words>
  <Application>Microsoft Office PowerPoint</Application>
  <PresentationFormat>Custom</PresentationFormat>
  <Paragraphs>97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Srikanth Peddisetti</cp:lastModifiedBy>
  <cp:revision>46</cp:revision>
  <dcterms:created xsi:type="dcterms:W3CDTF">2014-07-31T10:15:34Z</dcterms:created>
  <dcterms:modified xsi:type="dcterms:W3CDTF">2014-09-05T05:18:13Z</dcterms:modified>
</cp:coreProperties>
</file>