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45" r:id="rId2"/>
    <p:sldId id="346" r:id="rId3"/>
    <p:sldId id="256" r:id="rId4"/>
    <p:sldId id="257" r:id="rId5"/>
    <p:sldId id="341" r:id="rId6"/>
    <p:sldId id="260" r:id="rId7"/>
    <p:sldId id="333" r:id="rId8"/>
    <p:sldId id="334" r:id="rId9"/>
    <p:sldId id="335" r:id="rId10"/>
    <p:sldId id="342" r:id="rId11"/>
    <p:sldId id="347" r:id="rId12"/>
    <p:sldId id="348" r:id="rId13"/>
    <p:sldId id="34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4524315"/>
          </a:xfrm>
          <a:prstGeom prst="rect">
            <a:avLst/>
          </a:prstGeom>
        </p:spPr>
        <p:txBody>
          <a:bodyPr wrap="square">
            <a:spAutoFit/>
          </a:bodyPr>
          <a:lstStyle/>
          <a:p>
            <a:r>
              <a:rPr lang="en-US" sz="2400" b="1" dirty="0"/>
              <a:t>Surveillance </a:t>
            </a:r>
            <a:r>
              <a:rPr lang="en-US" sz="2400" b="1" dirty="0" err="1"/>
              <a:t>transbronchial</a:t>
            </a:r>
            <a:r>
              <a:rPr lang="en-US" sz="2400" b="1" dirty="0"/>
              <a:t> biopsies in infant lung and heart-lung transplant recipients.</a:t>
            </a:r>
          </a:p>
          <a:p>
            <a:r>
              <a:rPr lang="en-US" sz="2400" dirty="0"/>
              <a:t>Don Hayes, Peter B Baker, Benjamin T Kopp, Stephen </a:t>
            </a:r>
            <a:r>
              <a:rPr lang="en-US" sz="2400" dirty="0" err="1"/>
              <a:t>Kirkby,Mark</a:t>
            </a:r>
            <a:r>
              <a:rPr lang="en-US" sz="2400" dirty="0"/>
              <a:t> </a:t>
            </a:r>
            <a:r>
              <a:rPr lang="en-US" sz="2400" dirty="0" err="1"/>
              <a:t>Galantowicz</a:t>
            </a:r>
            <a:r>
              <a:rPr lang="en-US" sz="2400" dirty="0"/>
              <a:t>, Patrick I McConnell, Todd L </a:t>
            </a:r>
            <a:r>
              <a:rPr lang="en-US" sz="2400" dirty="0" smtClean="0"/>
              <a:t>Astor</a:t>
            </a:r>
          </a:p>
          <a:p>
            <a:endParaRPr lang="en-US" sz="2400" dirty="0"/>
          </a:p>
          <a:p>
            <a:r>
              <a:rPr lang="en-US" sz="2400" b="1" dirty="0"/>
              <a:t>Right heart catheterization measuring central hemodynamics in cystic fibrosis during exercise.</a:t>
            </a:r>
          </a:p>
          <a:p>
            <a:r>
              <a:rPr lang="en-US" sz="2400" dirty="0"/>
              <a:t>Don Hayes, Curt J Daniels, Heidi M Mansour, Benjamin T </a:t>
            </a:r>
            <a:r>
              <a:rPr lang="en-US" sz="2400" dirty="0" err="1"/>
              <a:t>Kopp,Andrew</a:t>
            </a:r>
            <a:r>
              <a:rPr lang="en-US" sz="2400" dirty="0"/>
              <a:t> R Yates, Karen S McCoy, </a:t>
            </a:r>
            <a:r>
              <a:rPr lang="en-US" sz="2400" dirty="0" err="1"/>
              <a:t>Alpa</a:t>
            </a:r>
            <a:r>
              <a:rPr lang="en-US" sz="2400" dirty="0"/>
              <a:t> V Patel, Stephen </a:t>
            </a:r>
            <a:r>
              <a:rPr lang="en-US" sz="2400" dirty="0" err="1"/>
              <a:t>Kirkby</a:t>
            </a:r>
            <a:endParaRPr lang="en-US" sz="2400" dirty="0"/>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2759" y="1670271"/>
            <a:ext cx="5210503" cy="4547527"/>
          </a:xfrm>
          <a:prstGeom prst="rect">
            <a:avLst/>
          </a:prstGeom>
        </p:spPr>
        <p:txBody>
          <a:bodyPr wrap="square">
            <a:spAutoFit/>
          </a:bodyPr>
          <a:lstStyle/>
          <a:p>
            <a:pPr>
              <a:lnSpc>
                <a:spcPct val="150000"/>
              </a:lnSpc>
            </a:pPr>
            <a:r>
              <a:rPr lang="en-IN" sz="2800" b="1" dirty="0"/>
              <a:t>Yoshiaki </a:t>
            </a:r>
            <a:r>
              <a:rPr lang="en-IN" sz="2800" b="1" dirty="0" err="1"/>
              <a:t>Omura</a:t>
            </a:r>
            <a:endParaRPr lang="en-IN" sz="2800" b="1" dirty="0"/>
          </a:p>
          <a:p>
            <a:pPr>
              <a:lnSpc>
                <a:spcPct val="150000"/>
              </a:lnSpc>
            </a:pPr>
            <a:r>
              <a:rPr lang="en-IN" sz="2800" b="1" dirty="0"/>
              <a:t>Director of Medical Research</a:t>
            </a:r>
          </a:p>
          <a:p>
            <a:pPr>
              <a:lnSpc>
                <a:spcPct val="150000"/>
              </a:lnSpc>
            </a:pPr>
            <a:r>
              <a:rPr lang="en-IN" sz="2800" b="1" dirty="0"/>
              <a:t>Heart Disease Research Foundation</a:t>
            </a:r>
          </a:p>
          <a:p>
            <a:pPr>
              <a:lnSpc>
                <a:spcPct val="150000"/>
              </a:lnSpc>
            </a:pPr>
            <a:r>
              <a:rPr lang="en-IN" sz="2800" b="1" dirty="0"/>
              <a:t>New </a:t>
            </a:r>
            <a:r>
              <a:rPr lang="en-IN" sz="2800" b="1" dirty="0" err="1" smtClean="0"/>
              <a:t>York,USA</a:t>
            </a:r>
            <a:endParaRPr lang="en-IN" sz="2800" b="1" dirty="0"/>
          </a:p>
          <a:p>
            <a:pPr>
              <a:lnSpc>
                <a:spcPct val="150000"/>
              </a:lnSpc>
            </a:pPr>
            <a:r>
              <a:rPr lang="en-IN" sz="2800" b="1" dirty="0"/>
              <a:t>Tel: 212-781-6262</a:t>
            </a:r>
          </a:p>
          <a:p>
            <a:pPr>
              <a:lnSpc>
                <a:spcPct val="150000"/>
              </a:lnSpc>
            </a:pPr>
            <a:r>
              <a:rPr lang="en-IN" sz="2800" b="1" dirty="0"/>
              <a:t>Fax: 212-923-2279</a:t>
            </a:r>
            <a:endParaRPr lang="en-US" sz="2400" dirty="0">
              <a:latin typeface="Times New Roman" pitchFamily="18" charset="0"/>
              <a:cs typeface="Times New Roman" pitchFamily="18" charset="0"/>
            </a:endParaRPr>
          </a:p>
        </p:txBody>
      </p:sp>
      <p:sp>
        <p:nvSpPr>
          <p:cNvPr id="5" name="Rectangle 4"/>
          <p:cNvSpPr/>
          <p:nvPr/>
        </p:nvSpPr>
        <p:spPr>
          <a:xfrm>
            <a:off x="2372710" y="1219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Yoshiaki Omur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8910" y="2374313"/>
            <a:ext cx="2242456" cy="3139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0500" y="3183046"/>
            <a:ext cx="8763000" cy="1569660"/>
          </a:xfrm>
          <a:prstGeom prst="rect">
            <a:avLst/>
          </a:prstGeom>
        </p:spPr>
        <p:txBody>
          <a:bodyPr wrap="square">
            <a:spAutoFit/>
          </a:bodyPr>
          <a:lstStyle/>
          <a:p>
            <a:pPr marL="342900" indent="-342900" algn="just">
              <a:buFont typeface="Arial" pitchFamily="34" charset="0"/>
              <a:buChar char="•"/>
            </a:pPr>
            <a:r>
              <a:rPr lang="en-US" sz="2400" dirty="0"/>
              <a:t>Yoshiaki </a:t>
            </a:r>
            <a:r>
              <a:rPr lang="en-US" sz="2400" dirty="0" err="1"/>
              <a:t>Omura</a:t>
            </a:r>
            <a:r>
              <a:rPr lang="en-US" sz="2400" dirty="0"/>
              <a:t> M.D., Sc.D. (Med), F.A.C.A, F.I.C.A.E is President at International College of Acupuncture &amp; Electro-Therapeutics .The Selective Drug Uptake Enhancement Technique was developed by Yoshiaki </a:t>
            </a:r>
            <a:r>
              <a:rPr lang="en-US" sz="2400" dirty="0" err="1"/>
              <a:t>Omura</a:t>
            </a:r>
            <a:r>
              <a:rPr lang="en-US" sz="2400" dirty="0"/>
              <a:t>, M.D.</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IN" sz="2400" dirty="0"/>
              <a:t>Yoshiaki </a:t>
            </a:r>
            <a:r>
              <a:rPr lang="en-IN" sz="2400" dirty="0" err="1"/>
              <a:t>Omuraresearch</a:t>
            </a:r>
            <a:r>
              <a:rPr lang="en-IN" sz="2400" dirty="0"/>
              <a:t> interest include Electro therapeutics.</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862870"/>
          </a:xfrm>
          <a:prstGeom prst="rect">
            <a:avLst/>
          </a:prstGeom>
        </p:spPr>
        <p:txBody>
          <a:bodyPr wrap="square">
            <a:spAutoFit/>
          </a:bodyPr>
          <a:lstStyle/>
          <a:p>
            <a:r>
              <a:rPr lang="en-IN" sz="2400" b="1" dirty="0"/>
              <a:t>Important Clinical Implications of Side Effects of Chemotherapy for the Brain &amp; Heart (Which are frequently Unrecognized) are often due to Overdose of Chemotherapy Medicine, and how to Prevent </a:t>
            </a:r>
            <a:r>
              <a:rPr lang="en-IN" sz="2400" b="1" dirty="0" smtClean="0"/>
              <a:t>them</a:t>
            </a:r>
          </a:p>
          <a:p>
            <a:r>
              <a:rPr lang="en-IN" sz="2400" dirty="0"/>
              <a:t>Yoshiaki </a:t>
            </a:r>
            <a:r>
              <a:rPr lang="en-IN" sz="2400" dirty="0" err="1" smtClean="0"/>
              <a:t>Omura</a:t>
            </a:r>
            <a:endParaRPr lang="en-IN" sz="2400" dirty="0" smtClean="0"/>
          </a:p>
          <a:p>
            <a:endParaRPr lang="en-US" sz="2400" b="1" dirty="0"/>
          </a:p>
          <a:p>
            <a:r>
              <a:rPr lang="en-IN" sz="2400" b="1" dirty="0"/>
              <a:t>Basic electrical parameters for safe and effective electro-therapeutics [electro-acupuncture, TES, TENMS (or TEMS), TENS and electro-magnetic field stimulation with or without drug field] for pain, neuromuscular skeletal problems, and circulatory disturbances</a:t>
            </a:r>
            <a:r>
              <a:rPr lang="en-IN" sz="2400" b="1" dirty="0" smtClean="0"/>
              <a:t>.</a:t>
            </a:r>
          </a:p>
          <a:p>
            <a:r>
              <a:rPr lang="en-US" sz="2400" dirty="0" err="1"/>
              <a:t>Omura</a:t>
            </a:r>
            <a:r>
              <a:rPr lang="en-US" sz="2400" dirty="0"/>
              <a:t> </a:t>
            </a:r>
            <a:r>
              <a:rPr lang="en-US" sz="2400" dirty="0" smtClean="0"/>
              <a:t>Y.</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4524315"/>
          </a:xfrm>
          <a:prstGeom prst="rect">
            <a:avLst/>
          </a:prstGeom>
        </p:spPr>
        <p:txBody>
          <a:bodyPr wrap="square">
            <a:spAutoFit/>
          </a:bodyPr>
          <a:lstStyle/>
          <a:p>
            <a:r>
              <a:rPr lang="en-IN" sz="2400" b="1" dirty="0" smtClean="0"/>
              <a:t>A Book: Acupuncture </a:t>
            </a:r>
            <a:r>
              <a:rPr lang="en-IN" sz="2400" b="1" dirty="0"/>
              <a:t>Medicine: Its Historical and Clinical Background</a:t>
            </a:r>
          </a:p>
          <a:p>
            <a:r>
              <a:rPr lang="en-US" sz="2400" dirty="0" err="1"/>
              <a:t>Omura</a:t>
            </a:r>
            <a:r>
              <a:rPr lang="en-US" sz="2400" dirty="0"/>
              <a:t> Y.</a:t>
            </a:r>
            <a:endParaRPr lang="en-US" sz="2200" dirty="0">
              <a:latin typeface="Times New Roman" pitchFamily="18" charset="0"/>
              <a:cs typeface="Times New Roman" pitchFamily="18" charset="0"/>
            </a:endParaRPr>
          </a:p>
          <a:p>
            <a:endParaRPr lang="en-US" sz="2400" dirty="0" smtClean="0"/>
          </a:p>
          <a:p>
            <a:endParaRPr lang="en-US" sz="2400" dirty="0"/>
          </a:p>
          <a:p>
            <a:r>
              <a:rPr lang="en-IN" sz="2400" b="1" dirty="0"/>
              <a:t>New simple early diagnostic methods using </a:t>
            </a:r>
            <a:r>
              <a:rPr lang="en-IN" sz="2400" b="1" dirty="0" err="1"/>
              <a:t>Omura's</a:t>
            </a:r>
            <a:r>
              <a:rPr lang="en-IN" sz="2400" b="1" dirty="0"/>
              <a:t> "Bi-Digital O-Ring Dysfunction Localization Method" and acupuncture organ representation points, and their applications to the "drug &amp; food compatibility test" for individual organs and to auricular diagnosis of internal organs--part I</a:t>
            </a:r>
            <a:r>
              <a:rPr lang="en-IN" sz="2400" b="1" dirty="0" smtClean="0"/>
              <a:t>.</a:t>
            </a:r>
          </a:p>
          <a:p>
            <a:r>
              <a:rPr lang="en-US" sz="2400" dirty="0" err="1"/>
              <a:t>Omura</a:t>
            </a:r>
            <a:r>
              <a:rPr lang="en-US" sz="2400" dirty="0"/>
              <a:t> Y</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893647"/>
          </a:xfrm>
          <a:prstGeom prst="rect">
            <a:avLst/>
          </a:prstGeom>
          <a:noFill/>
        </p:spPr>
        <p:txBody>
          <a:bodyPr wrap="square" rtlCol="0">
            <a:spAutoFit/>
          </a:bodyPr>
          <a:lstStyle/>
          <a:p>
            <a:r>
              <a:rPr lang="en-IN" sz="2400" b="1" dirty="0" smtClean="0"/>
              <a:t>Relationship between </a:t>
            </a:r>
            <a:r>
              <a:rPr lang="en-IN" sz="2400" b="1" dirty="0" err="1" smtClean="0"/>
              <a:t>transmembrane</a:t>
            </a:r>
            <a:r>
              <a:rPr lang="en-IN" sz="2400" b="1" dirty="0" smtClean="0"/>
              <a:t> action potentials of single cardiac cells and their corresponding surface </a:t>
            </a:r>
            <a:r>
              <a:rPr lang="en-IN" sz="2400" b="1" dirty="0" err="1" smtClean="0"/>
              <a:t>electrograms</a:t>
            </a:r>
            <a:r>
              <a:rPr lang="en-IN" sz="2400" b="1" dirty="0" smtClean="0"/>
              <a:t> in vivo and in vitro, and related electromechanical phenomena.</a:t>
            </a:r>
          </a:p>
          <a:p>
            <a:r>
              <a:rPr lang="en-US" sz="2400" dirty="0"/>
              <a:t>Yoshiaki </a:t>
            </a:r>
            <a:r>
              <a:rPr lang="en-US" sz="2400" dirty="0" err="1"/>
              <a:t>Omura</a:t>
            </a:r>
            <a:r>
              <a:rPr lang="en-US" sz="2400" dirty="0"/>
              <a:t> </a:t>
            </a:r>
            <a:endParaRPr lang="en-US" sz="2400" dirty="0" smtClean="0"/>
          </a:p>
          <a:p>
            <a:endParaRPr lang="en-US" sz="2400" dirty="0"/>
          </a:p>
          <a:p>
            <a:r>
              <a:rPr lang="en-IN" sz="2400" b="1" dirty="0"/>
              <a:t>A new, simple, non-invasive imaging technique of internal organs and various cancer tissues using extended principles of the "Bi-Digital O-Ring Test" without using expensive imaging instruments or exposing the patient to any undesirable radiation--Part I</a:t>
            </a:r>
            <a:r>
              <a:rPr lang="en-IN" sz="2400" b="1" dirty="0" smtClean="0"/>
              <a:t>.</a:t>
            </a:r>
          </a:p>
          <a:p>
            <a:r>
              <a:rPr lang="en-US" sz="2400" dirty="0" err="1"/>
              <a:t>Omura</a:t>
            </a:r>
            <a:r>
              <a:rPr lang="en-US" sz="2400" dirty="0"/>
              <a:t> Y</a:t>
            </a:r>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7103" y="755774"/>
            <a:ext cx="7239000" cy="6186309"/>
          </a:xfrm>
          <a:prstGeom prst="rect">
            <a:avLst/>
          </a:prstGeom>
          <a:noFill/>
        </p:spPr>
        <p:txBody>
          <a:bodyPr wrap="square" rtlCol="0">
            <a:spAutoFit/>
          </a:bodyPr>
          <a:lstStyle/>
          <a:p>
            <a:r>
              <a:rPr lang="en-US" sz="2400" b="1" dirty="0"/>
              <a:t> </a:t>
            </a:r>
            <a:endParaRPr lang="en-IN" sz="2400" b="1" dirty="0"/>
          </a:p>
          <a:p>
            <a:r>
              <a:rPr lang="en-IN" sz="2400" b="1" dirty="0"/>
              <a:t>Development of a Novel Enzyme-Linked </a:t>
            </a:r>
            <a:r>
              <a:rPr lang="en-IN" sz="2400" b="1" dirty="0" err="1"/>
              <a:t>Immunosorbent</a:t>
            </a:r>
            <a:r>
              <a:rPr lang="en-IN" sz="2400" b="1" dirty="0"/>
              <a:t> Assay for Blood and Urinary Eosinophil-Derived Neurotoxin: A Preliminary Study in Patients with Bronchial </a:t>
            </a:r>
            <a:r>
              <a:rPr lang="en-IN" sz="2400" b="1" dirty="0" smtClean="0"/>
              <a:t>Asthma</a:t>
            </a:r>
          </a:p>
          <a:p>
            <a:r>
              <a:rPr lang="en-US" sz="2400" dirty="0"/>
              <a:t>Morioka </a:t>
            </a:r>
            <a:r>
              <a:rPr lang="en-US" sz="2400" dirty="0" smtClean="0"/>
              <a:t>J, Kurosawa M, </a:t>
            </a:r>
            <a:r>
              <a:rPr lang="en-US" sz="2400" dirty="0" err="1" smtClean="0"/>
              <a:t>Inamura</a:t>
            </a:r>
            <a:r>
              <a:rPr lang="en-US" sz="2400" dirty="0" smtClean="0"/>
              <a:t> H,  </a:t>
            </a:r>
            <a:r>
              <a:rPr lang="en-US" sz="2400" dirty="0" err="1"/>
              <a:t>Nakagami</a:t>
            </a:r>
            <a:r>
              <a:rPr lang="en-US" sz="2400" dirty="0"/>
              <a:t> </a:t>
            </a:r>
            <a:r>
              <a:rPr lang="en-US" sz="2400" dirty="0" smtClean="0"/>
              <a:t>R, </a:t>
            </a:r>
            <a:r>
              <a:rPr lang="en-US" sz="2400" dirty="0" err="1" smtClean="0"/>
              <a:t>Mizushima</a:t>
            </a:r>
            <a:r>
              <a:rPr lang="en-US" sz="2400" dirty="0" smtClean="0"/>
              <a:t> Y,  </a:t>
            </a:r>
            <a:r>
              <a:rPr lang="en-US" sz="2400" dirty="0" err="1" smtClean="0"/>
              <a:t>Chihara</a:t>
            </a:r>
            <a:r>
              <a:rPr lang="en-US" sz="2400" dirty="0" smtClean="0"/>
              <a:t>, </a:t>
            </a:r>
            <a:r>
              <a:rPr lang="en-US" sz="2400" dirty="0" err="1" smtClean="0"/>
              <a:t>Yokoseki</a:t>
            </a:r>
            <a:r>
              <a:rPr lang="en-US" sz="2400" dirty="0" smtClean="0"/>
              <a:t> T, Kitamura S,  </a:t>
            </a:r>
            <a:r>
              <a:rPr lang="en-US" sz="2400" dirty="0" err="1"/>
              <a:t>Omura</a:t>
            </a:r>
            <a:r>
              <a:rPr lang="en-US" sz="2400" dirty="0"/>
              <a:t> </a:t>
            </a:r>
            <a:r>
              <a:rPr lang="en-US" sz="2400" dirty="0" smtClean="0"/>
              <a:t>Y, Shibata M</a:t>
            </a:r>
            <a:endParaRPr lang="en-US" sz="2400" dirty="0"/>
          </a:p>
          <a:p>
            <a:endParaRPr lang="en-US" sz="2400" dirty="0"/>
          </a:p>
          <a:p>
            <a:r>
              <a:rPr lang="en-IN" sz="2400" b="1" dirty="0"/>
              <a:t>Electrical parameters for safe and effective electro-acupuncture and transcutaneous electrical stimulation: Threshold potentials for tingling, muscle contraction and pain; and how to prevent adverse effects of electro-therapy: I.</a:t>
            </a:r>
          </a:p>
          <a:p>
            <a:r>
              <a:rPr lang="en-IN" sz="2400" dirty="0" err="1"/>
              <a:t>Omura</a:t>
            </a:r>
            <a:r>
              <a:rPr lang="en-IN" sz="2400" dirty="0"/>
              <a:t>, Yoshiaki</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925</TotalTime>
  <Words>629</Words>
  <Application>Microsoft Office PowerPoint</Application>
  <PresentationFormat>On-screen Show (4:3)</PresentationFormat>
  <Paragraphs>64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76</cp:revision>
  <dcterms:created xsi:type="dcterms:W3CDTF">2014-10-01T07:08:05Z</dcterms:created>
  <dcterms:modified xsi:type="dcterms:W3CDTF">2015-12-04T08:40:19Z</dcterms:modified>
</cp:coreProperties>
</file>