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345" r:id="rId2"/>
    <p:sldId id="346" r:id="rId3"/>
    <p:sldId id="256" r:id="rId4"/>
    <p:sldId id="257" r:id="rId5"/>
    <p:sldId id="341" r:id="rId6"/>
    <p:sldId id="260" r:id="rId7"/>
    <p:sldId id="333" r:id="rId8"/>
    <p:sldId id="347" r:id="rId9"/>
    <p:sldId id="348" r:id="rId10"/>
    <p:sldId id="34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3901196"/>
          </a:xfrm>
          <a:prstGeom prst="rect">
            <a:avLst/>
          </a:prstGeom>
        </p:spPr>
        <p:txBody>
          <a:bodyPr wrap="square">
            <a:spAutoFit/>
          </a:bodyPr>
          <a:lstStyle/>
          <a:p>
            <a:pPr>
              <a:lnSpc>
                <a:spcPct val="150000"/>
              </a:lnSpc>
            </a:pPr>
            <a:r>
              <a:rPr lang="en-IN" sz="2800" b="1" dirty="0"/>
              <a:t>Zhang Yan</a:t>
            </a:r>
          </a:p>
          <a:p>
            <a:pPr>
              <a:lnSpc>
                <a:spcPct val="150000"/>
              </a:lnSpc>
            </a:pPr>
            <a:r>
              <a:rPr lang="en-IN" sz="2800" b="1" dirty="0"/>
              <a:t>Shandong Provincial </a:t>
            </a:r>
            <a:r>
              <a:rPr lang="en-IN" sz="2800" b="1" dirty="0" err="1"/>
              <a:t>Center</a:t>
            </a:r>
            <a:r>
              <a:rPr lang="en-IN" sz="2800" b="1" dirty="0"/>
              <a:t> </a:t>
            </a:r>
          </a:p>
          <a:p>
            <a:pPr>
              <a:lnSpc>
                <a:spcPct val="150000"/>
              </a:lnSpc>
            </a:pPr>
            <a:r>
              <a:rPr lang="en-IN" sz="2800" b="1" dirty="0"/>
              <a:t>Department of Disease Control and Prevention</a:t>
            </a:r>
          </a:p>
          <a:p>
            <a:pPr>
              <a:lnSpc>
                <a:spcPct val="150000"/>
              </a:lnSpc>
            </a:pPr>
            <a:r>
              <a:rPr lang="en-IN" sz="2800" b="1" dirty="0"/>
              <a:t>University of Sao Paulo</a:t>
            </a:r>
          </a:p>
          <a:p>
            <a:pPr>
              <a:lnSpc>
                <a:spcPct val="150000"/>
              </a:lnSpc>
            </a:pPr>
            <a:r>
              <a:rPr lang="en-IN" sz="2800" b="1" dirty="0"/>
              <a:t>China</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785652"/>
          </a:xfrm>
          <a:prstGeom prst="rect">
            <a:avLst/>
          </a:prstGeom>
        </p:spPr>
        <p:txBody>
          <a:bodyPr wrap="square">
            <a:spAutoFit/>
          </a:bodyPr>
          <a:lstStyle/>
          <a:p>
            <a:pPr marL="342900" indent="-342900" algn="just">
              <a:buFont typeface="Arial" pitchFamily="34" charset="0"/>
              <a:buChar char="•"/>
            </a:pPr>
            <a:r>
              <a:rPr lang="en-IN" sz="2400" dirty="0"/>
              <a:t>Zhang Yan,  I graduated from Shandong Academy of Medicine with Master of Medical Science degree in 2008, and took immunology as my major. During my term of study, I worked at the clinical and preclinical medicine research </a:t>
            </a:r>
            <a:r>
              <a:rPr lang="en-IN" sz="2400" dirty="0" err="1"/>
              <a:t>center</a:t>
            </a:r>
            <a:r>
              <a:rPr lang="en-IN" sz="2400" dirty="0"/>
              <a:t> in </a:t>
            </a:r>
            <a:r>
              <a:rPr lang="en-IN" sz="2400" dirty="0" err="1"/>
              <a:t>Qilu</a:t>
            </a:r>
            <a:r>
              <a:rPr lang="en-IN" sz="2400" dirty="0"/>
              <a:t> Hospital of Shandong University for 3 years. At that time, I have read a mass of articles and could use flow cytometer in cell sorting, cell marker </a:t>
            </a:r>
            <a:r>
              <a:rPr lang="en-IN" sz="2400" dirty="0" err="1"/>
              <a:t>detecing</a:t>
            </a:r>
            <a:r>
              <a:rPr lang="en-IN" sz="2400" dirty="0"/>
              <a:t>, cell identification and so on to assist my advisor to accomplish the scientific research about the field of </a:t>
            </a:r>
            <a:r>
              <a:rPr lang="en-IN" sz="2400" dirty="0" err="1"/>
              <a:t>tumor</a:t>
            </a:r>
            <a:r>
              <a:rPr lang="en-IN" sz="2400" dirty="0"/>
              <a:t> immunology and reproductive immunology</a:t>
            </a:r>
            <a:r>
              <a:rPr lang="en-IN" sz="2400" dirty="0" smtClean="0"/>
              <a:t>..</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2308324"/>
          </a:xfrm>
          <a:prstGeom prst="rect">
            <a:avLst/>
          </a:prstGeom>
        </p:spPr>
        <p:txBody>
          <a:bodyPr wrap="square">
            <a:spAutoFit/>
          </a:bodyPr>
          <a:lstStyle/>
          <a:p>
            <a:pPr marL="342900" indent="-342900" algn="just">
              <a:buFont typeface="Arial" pitchFamily="34" charset="0"/>
              <a:buChar char="•"/>
            </a:pPr>
            <a:r>
              <a:rPr lang="en-IN" sz="2400" dirty="0"/>
              <a:t>Now I am working at Shandong Provincial </a:t>
            </a:r>
            <a:r>
              <a:rPr lang="en-IN" sz="2400" dirty="0" err="1"/>
              <a:t>Center</a:t>
            </a:r>
            <a:r>
              <a:rPr lang="en-IN" sz="2400" dirty="0"/>
              <a:t> for Disease Control and Prevention and was engaged in Shandong Provincial Key Laboratory of Infectious Disease Control and Prevention. I paid close attention to </a:t>
            </a:r>
            <a:r>
              <a:rPr lang="en-IN" sz="2400" dirty="0" err="1"/>
              <a:t>Enterovirus</a:t>
            </a:r>
            <a:r>
              <a:rPr lang="en-IN" sz="2400" dirty="0"/>
              <a:t>, Neisseria meningitis, </a:t>
            </a:r>
            <a:r>
              <a:rPr lang="en-IN" sz="2400" dirty="0" err="1"/>
              <a:t>Bordetella</a:t>
            </a:r>
            <a:r>
              <a:rPr lang="en-IN" sz="2400" dirty="0"/>
              <a:t> pertussis, Streptococcus </a:t>
            </a:r>
            <a:r>
              <a:rPr lang="en-IN" sz="2400" dirty="0" err="1"/>
              <a:t>pneumoniae</a:t>
            </a:r>
            <a:r>
              <a:rPr lang="en-IN" sz="2400" dirty="0"/>
              <a:t> and </a:t>
            </a:r>
            <a:r>
              <a:rPr lang="en-IN" sz="2400" dirty="0" err="1"/>
              <a:t>Hemophilies</a:t>
            </a:r>
            <a:r>
              <a:rPr lang="en-IN" sz="2400" dirty="0"/>
              <a:t> </a:t>
            </a:r>
            <a:r>
              <a:rPr lang="en-IN" sz="2400" dirty="0" err="1"/>
              <a:t>influenzae</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721" y="1595735"/>
            <a:ext cx="1808508" cy="461665"/>
          </a:xfrm>
          <a:prstGeom prst="rect">
            <a:avLst/>
          </a:prstGeom>
          <a:noFill/>
        </p:spPr>
        <p:txBody>
          <a:bodyPr vert="horz" lIns="91440" tIns="45720" rIns="91440" bIns="45720" rtlCol="0" anchor="ctr">
            <a:normAutofit/>
          </a:bodyPr>
          <a:lstStyle/>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234583" y="2892531"/>
            <a:ext cx="8534400" cy="1538883"/>
          </a:xfrm>
          <a:prstGeom prst="rect">
            <a:avLst/>
          </a:prstGeom>
        </p:spPr>
        <p:txBody>
          <a:bodyPr wrap="square">
            <a:spAutoFit/>
          </a:bodyPr>
          <a:lstStyle/>
          <a:p>
            <a:r>
              <a:rPr lang="en-US" sz="2400" dirty="0"/>
              <a:t>Zhang Yan research interest include </a:t>
            </a:r>
            <a:r>
              <a:rPr lang="en-US" sz="2400" dirty="0" err="1"/>
              <a:t>Enterovirus</a:t>
            </a:r>
            <a:r>
              <a:rPr lang="en-US" sz="2400" dirty="0"/>
              <a:t>, Neisseria meningitis, </a:t>
            </a:r>
            <a:r>
              <a:rPr lang="en-US" sz="2400" dirty="0" err="1"/>
              <a:t>Bordetella</a:t>
            </a:r>
            <a:r>
              <a:rPr lang="en-US" sz="2400" dirty="0"/>
              <a:t> pertussis, Streptococcus </a:t>
            </a:r>
            <a:r>
              <a:rPr lang="en-US" sz="2400" dirty="0" err="1"/>
              <a:t>pneumoniae</a:t>
            </a:r>
            <a:r>
              <a:rPr lang="en-US" sz="2400" dirty="0"/>
              <a:t> and </a:t>
            </a:r>
            <a:r>
              <a:rPr lang="en-US" sz="2400" dirty="0" err="1"/>
              <a:t>Hemophilies</a:t>
            </a:r>
            <a:r>
              <a:rPr lang="en-US" sz="2400" dirty="0"/>
              <a:t> </a:t>
            </a:r>
            <a:r>
              <a:rPr lang="en-US" sz="2400" dirty="0" err="1"/>
              <a:t>influenzae</a:t>
            </a:r>
            <a:r>
              <a:rPr lang="en-US" sz="2400" dirty="0"/>
              <a:t>.</a:t>
            </a:r>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447800"/>
            <a:ext cx="7772400" cy="4893647"/>
          </a:xfrm>
          <a:prstGeom prst="rect">
            <a:avLst/>
          </a:prstGeom>
        </p:spPr>
        <p:txBody>
          <a:bodyPr wrap="square">
            <a:spAutoFit/>
          </a:bodyPr>
          <a:lstStyle/>
          <a:p>
            <a:r>
              <a:rPr lang="en-IN" sz="2400" b="1" dirty="0"/>
              <a:t>Intrauterine Subclinical Inflammation Sensitizes Hypoxic Ischemia- Induced Injury in the Immature Rat Brain and the </a:t>
            </a:r>
            <a:r>
              <a:rPr lang="en-IN" sz="2400" b="1" dirty="0" smtClean="0"/>
              <a:t>Mechanisms</a:t>
            </a:r>
          </a:p>
          <a:p>
            <a:r>
              <a:rPr lang="en-US" sz="2400" dirty="0" err="1"/>
              <a:t>Xu</a:t>
            </a:r>
            <a:r>
              <a:rPr lang="en-US" sz="2400" dirty="0"/>
              <a:t> Fa-lin1, Zhang Yan-</a:t>
            </a:r>
            <a:r>
              <a:rPr lang="en-US" sz="2400" dirty="0" err="1"/>
              <a:t>hua</a:t>
            </a:r>
            <a:r>
              <a:rPr lang="en-US" sz="2400" dirty="0"/>
              <a:t> and Guo </a:t>
            </a:r>
            <a:r>
              <a:rPr lang="en-US" sz="2400" dirty="0" err="1"/>
              <a:t>Jia-jia</a:t>
            </a:r>
            <a:endParaRPr lang="en-US" sz="2400" dirty="0"/>
          </a:p>
          <a:p>
            <a:endParaRPr lang="en-US" sz="2400" dirty="0"/>
          </a:p>
          <a:p>
            <a:r>
              <a:rPr lang="en-IN" sz="2400" b="1" dirty="0"/>
              <a:t>Characterization of microRNAs in serum: a novel class of biomarkers for diagnosis of cancer and other </a:t>
            </a:r>
            <a:r>
              <a:rPr lang="en-IN" sz="2400" b="1" dirty="0" smtClean="0"/>
              <a:t>diseases</a:t>
            </a:r>
          </a:p>
          <a:p>
            <a:r>
              <a:rPr lang="en-US" sz="2400" dirty="0"/>
              <a:t>Xi </a:t>
            </a:r>
            <a:r>
              <a:rPr lang="en-US" sz="2400" dirty="0" smtClean="0"/>
              <a:t>Chen1, </a:t>
            </a:r>
            <a:r>
              <a:rPr lang="en-US" sz="2400" dirty="0"/>
              <a:t>Yi </a:t>
            </a:r>
            <a:r>
              <a:rPr lang="en-US" sz="2400" dirty="0" smtClean="0"/>
              <a:t>Ba, </a:t>
            </a:r>
            <a:r>
              <a:rPr lang="en-US" sz="2400" dirty="0" err="1"/>
              <a:t>Lijia</a:t>
            </a:r>
            <a:r>
              <a:rPr lang="en-US" sz="2400" dirty="0"/>
              <a:t> </a:t>
            </a:r>
            <a:r>
              <a:rPr lang="en-US" sz="2400" dirty="0" smtClean="0"/>
              <a:t>Ma, </a:t>
            </a:r>
            <a:r>
              <a:rPr lang="en-US" sz="2400" dirty="0"/>
              <a:t>Xing </a:t>
            </a:r>
            <a:r>
              <a:rPr lang="en-US" sz="2400" dirty="0" err="1" smtClean="0"/>
              <a:t>Cai</a:t>
            </a:r>
            <a:r>
              <a:rPr lang="en-US" sz="2400" dirty="0" smtClean="0"/>
              <a:t>, </a:t>
            </a:r>
            <a:r>
              <a:rPr lang="en-US" sz="2400" dirty="0"/>
              <a:t>Yuan </a:t>
            </a:r>
            <a:r>
              <a:rPr lang="en-US" sz="2400" dirty="0" smtClean="0"/>
              <a:t>Yin, </a:t>
            </a:r>
            <a:r>
              <a:rPr lang="en-US" sz="2400" dirty="0" err="1"/>
              <a:t>Kehui</a:t>
            </a:r>
            <a:r>
              <a:rPr lang="en-US" sz="2400" dirty="0"/>
              <a:t> </a:t>
            </a:r>
            <a:r>
              <a:rPr lang="en-US" sz="2400" dirty="0" smtClean="0"/>
              <a:t>Wang, </a:t>
            </a:r>
            <a:r>
              <a:rPr lang="en-US" sz="2400" dirty="0" err="1"/>
              <a:t>Jigang</a:t>
            </a:r>
            <a:r>
              <a:rPr lang="en-US" sz="2400" dirty="0"/>
              <a:t> </a:t>
            </a:r>
            <a:r>
              <a:rPr lang="en-US" sz="2400" dirty="0" smtClean="0"/>
              <a:t>Guo, </a:t>
            </a:r>
            <a:r>
              <a:rPr lang="en-US" sz="2400" dirty="0" err="1"/>
              <a:t>Yujing</a:t>
            </a:r>
            <a:r>
              <a:rPr lang="en-US" sz="2400" dirty="0"/>
              <a:t> </a:t>
            </a:r>
            <a:r>
              <a:rPr lang="en-US" sz="2400" dirty="0" smtClean="0"/>
              <a:t>Zhang, </a:t>
            </a:r>
            <a:r>
              <a:rPr lang="en-US" sz="2400" dirty="0" err="1"/>
              <a:t>Jiangning</a:t>
            </a:r>
            <a:r>
              <a:rPr lang="en-US" sz="2400" dirty="0"/>
              <a:t> </a:t>
            </a:r>
            <a:r>
              <a:rPr lang="en-US" sz="2400" dirty="0" smtClean="0"/>
              <a:t>Chen, </a:t>
            </a:r>
            <a:r>
              <a:rPr lang="en-US" sz="2400" dirty="0"/>
              <a:t>Xing </a:t>
            </a:r>
            <a:r>
              <a:rPr lang="en-US" sz="2400" dirty="0" smtClean="0"/>
              <a:t>Guo, </a:t>
            </a:r>
            <a:r>
              <a:rPr lang="en-US" sz="2400" dirty="0" err="1"/>
              <a:t>Qibin</a:t>
            </a:r>
            <a:r>
              <a:rPr lang="en-US" sz="2400" dirty="0"/>
              <a:t> </a:t>
            </a:r>
            <a:r>
              <a:rPr lang="en-US" sz="2400" dirty="0" smtClean="0"/>
              <a:t>Li, </a:t>
            </a:r>
            <a:r>
              <a:rPr lang="en-US" sz="2400" dirty="0" err="1"/>
              <a:t>Xiaoying</a:t>
            </a:r>
            <a:r>
              <a:rPr lang="en-US" sz="2400" dirty="0"/>
              <a:t> </a:t>
            </a:r>
            <a:r>
              <a:rPr lang="en-US" sz="2400" dirty="0" smtClean="0"/>
              <a:t>Li, </a:t>
            </a:r>
            <a:r>
              <a:rPr lang="en-US" sz="2400" dirty="0" err="1"/>
              <a:t>Wenjing</a:t>
            </a:r>
            <a:r>
              <a:rPr lang="en-US" sz="2400" dirty="0"/>
              <a:t> </a:t>
            </a:r>
            <a:r>
              <a:rPr lang="en-US" sz="2400" dirty="0" smtClean="0"/>
              <a:t>Wang, </a:t>
            </a:r>
            <a:r>
              <a:rPr lang="en-US" sz="2400" dirty="0"/>
              <a:t>Yan </a:t>
            </a:r>
            <a:r>
              <a:rPr lang="en-US" sz="2400" dirty="0" smtClean="0"/>
              <a:t>Zhang, </a:t>
            </a:r>
            <a:r>
              <a:rPr lang="en-US" sz="2400" dirty="0"/>
              <a:t>Jin </a:t>
            </a:r>
            <a:r>
              <a:rPr lang="en-US" sz="2400" dirty="0" smtClean="0"/>
              <a:t>Wang, </a:t>
            </a:r>
            <a:r>
              <a:rPr lang="en-US" sz="2400" dirty="0" err="1"/>
              <a:t>Xueyuan</a:t>
            </a:r>
            <a:r>
              <a:rPr lang="en-US" sz="2400" dirty="0"/>
              <a:t> </a:t>
            </a:r>
            <a:r>
              <a:rPr lang="en-US" sz="2400" dirty="0" smtClean="0"/>
              <a:t>Jiang, </a:t>
            </a:r>
            <a:r>
              <a:rPr lang="en-US" sz="2400" dirty="0"/>
              <a:t>Yang </a:t>
            </a:r>
            <a:r>
              <a:rPr lang="en-US" sz="2400" dirty="0" smtClean="0"/>
              <a:t>Xiang, </a:t>
            </a:r>
            <a:r>
              <a:rPr lang="en-US" sz="2400" dirty="0"/>
              <a:t>Chen </a:t>
            </a:r>
            <a:r>
              <a:rPr lang="en-US" sz="2400" dirty="0" err="1" smtClean="0"/>
              <a:t>Xu</a:t>
            </a:r>
            <a:r>
              <a:rPr lang="en-US" sz="2400" dirty="0" smtClean="0"/>
              <a:t>, </a:t>
            </a:r>
            <a:r>
              <a:rPr lang="en-US" sz="2400" dirty="0" err="1"/>
              <a:t>Pingping</a:t>
            </a:r>
            <a:r>
              <a:rPr lang="en-US" sz="2400" dirty="0"/>
              <a:t> </a:t>
            </a:r>
            <a:r>
              <a:rPr lang="en-US" sz="2400" dirty="0" smtClean="0"/>
              <a:t>Zheng, </a:t>
            </a:r>
            <a:r>
              <a:rPr lang="en-US" sz="2400" dirty="0" err="1"/>
              <a:t>Juanbin</a:t>
            </a:r>
            <a:r>
              <a:rPr lang="en-US" sz="2400" dirty="0"/>
              <a:t> </a:t>
            </a:r>
            <a:r>
              <a:rPr lang="en-US" sz="2400" dirty="0" smtClean="0"/>
              <a:t>Zhang, </a:t>
            </a:r>
            <a:r>
              <a:rPr lang="en-US" sz="2400" dirty="0" err="1"/>
              <a:t>Ruiqiang</a:t>
            </a:r>
            <a:r>
              <a:rPr lang="en-US" sz="2400" dirty="0"/>
              <a:t> </a:t>
            </a:r>
            <a:r>
              <a:rPr lang="en-US" sz="2400" dirty="0" smtClean="0"/>
              <a:t>Li, </a:t>
            </a:r>
            <a:r>
              <a:rPr lang="en-US" sz="2400" dirty="0" err="1"/>
              <a:t>Hongjie</a:t>
            </a:r>
            <a:r>
              <a:rPr lang="en-US" sz="2400" dirty="0"/>
              <a:t> </a:t>
            </a:r>
            <a:r>
              <a:rPr lang="en-US" sz="2400" dirty="0" smtClean="0"/>
              <a:t>Zhang, </a:t>
            </a:r>
            <a:endParaRPr lang="en-US" sz="2400" dirty="0"/>
          </a:p>
        </p:txBody>
      </p:sp>
      <p:sp>
        <p:nvSpPr>
          <p:cNvPr id="3" name="Rectangle 2"/>
          <p:cNvSpPr/>
          <p:nvPr/>
        </p:nvSpPr>
        <p:spPr>
          <a:xfrm>
            <a:off x="959252" y="926068"/>
            <a:ext cx="1402948" cy="369332"/>
          </a:xfrm>
          <a:prstGeom prst="rect">
            <a:avLst/>
          </a:prstGeom>
        </p:spPr>
        <p:txBody>
          <a:bodyPr wrap="none">
            <a:spAutoFit/>
          </a:bodyPr>
          <a:lstStyle/>
          <a:p>
            <a:pPr algn="ctr">
              <a:spcBef>
                <a:spcPct val="0"/>
              </a:spcBef>
            </a:pPr>
            <a:r>
              <a:rPr lang="en-US" b="1" dirty="0">
                <a:solidFill>
                  <a:srgbClr val="FF0000"/>
                </a:solidFill>
                <a:latin typeface="Times New Roman" pitchFamily="18" charset="0"/>
                <a:cs typeface="Times New Roman" pitchFamily="18" charset="0"/>
              </a:rPr>
              <a:t>Publications</a:t>
            </a:r>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928</TotalTime>
  <Words>535</Words>
  <Application>Microsoft Office PowerPoint</Application>
  <PresentationFormat>On-screen Show (4:3)</PresentationFormat>
  <Paragraphs>42</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74</cp:revision>
  <dcterms:created xsi:type="dcterms:W3CDTF">2014-10-01T07:08:05Z</dcterms:created>
  <dcterms:modified xsi:type="dcterms:W3CDTF">2015-12-04T10:21:29Z</dcterms:modified>
</cp:coreProperties>
</file>