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9" r:id="rId11"/>
    <p:sldId id="270" r:id="rId12"/>
    <p:sldId id="272" r:id="rId13"/>
    <p:sldId id="273"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25A7313-0CCD-4E2E-B769-9F5024CF36AB}" type="datetimeFigureOut">
              <a:rPr lang="en-US" smtClean="0"/>
              <a:pPr/>
              <a:t>10/13/2015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F5FE3E8-CD53-493F-B203-AE33F6418A74}"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25A7313-0CCD-4E2E-B769-9F5024CF36AB}" type="datetimeFigureOut">
              <a:rPr lang="en-US" smtClean="0"/>
              <a:pPr/>
              <a:t>10/13/2015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F5FE3E8-CD53-493F-B203-AE33F6418A7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25A7313-0CCD-4E2E-B769-9F5024CF36AB}" type="datetimeFigureOut">
              <a:rPr lang="en-US" smtClean="0"/>
              <a:pPr/>
              <a:t>10/13/2015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F5FE3E8-CD53-493F-B203-AE33F6418A7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25A7313-0CCD-4E2E-B769-9F5024CF36AB}" type="datetimeFigureOut">
              <a:rPr lang="en-US" smtClean="0"/>
              <a:pPr/>
              <a:t>10/13/2015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F5FE3E8-CD53-493F-B203-AE33F6418A7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A7313-0CCD-4E2E-B769-9F5024CF36AB}" type="datetimeFigureOut">
              <a:rPr lang="en-US" smtClean="0"/>
              <a:pPr/>
              <a:t>10/13/2015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F5FE3E8-CD53-493F-B203-AE33F6418A7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25A7313-0CCD-4E2E-B769-9F5024CF36AB}" type="datetimeFigureOut">
              <a:rPr lang="en-US" smtClean="0"/>
              <a:pPr/>
              <a:t>10/13/2015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F5FE3E8-CD53-493F-B203-AE33F6418A7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25A7313-0CCD-4E2E-B769-9F5024CF36AB}" type="datetimeFigureOut">
              <a:rPr lang="en-US" smtClean="0"/>
              <a:pPr/>
              <a:t>10/13/2015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F5FE3E8-CD53-493F-B203-AE33F6418A7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25A7313-0CCD-4E2E-B769-9F5024CF36AB}" type="datetimeFigureOut">
              <a:rPr lang="en-US" smtClean="0"/>
              <a:pPr/>
              <a:t>10/13/2015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F5FE3E8-CD53-493F-B203-AE33F6418A7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A7313-0CCD-4E2E-B769-9F5024CF36AB}" type="datetimeFigureOut">
              <a:rPr lang="en-US" smtClean="0"/>
              <a:pPr/>
              <a:t>10/13/2015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F5FE3E8-CD53-493F-B203-AE33F6418A7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A7313-0CCD-4E2E-B769-9F5024CF36AB}" type="datetimeFigureOut">
              <a:rPr lang="en-US" smtClean="0"/>
              <a:pPr/>
              <a:t>10/13/2015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F5FE3E8-CD53-493F-B203-AE33F6418A7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A7313-0CCD-4E2E-B769-9F5024CF36AB}" type="datetimeFigureOut">
              <a:rPr lang="en-US" smtClean="0"/>
              <a:pPr/>
              <a:t>10/13/2015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F5FE3E8-CD53-493F-B203-AE33F6418A74}"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5A7313-0CCD-4E2E-B769-9F5024CF36AB}" type="datetimeFigureOut">
              <a:rPr lang="en-US" smtClean="0"/>
              <a:pPr/>
              <a:t>10/13/2015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5FE3E8-CD53-493F-B203-AE33F6418A7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hyperlink" Target="http://omicsonline.org/membership.ph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hyperlink" Target="http://scholar.google.com/citations?user=3yoS6wYAAAAJ&amp;hl=en" TargetMode="Externa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iospress.metapress.com/content/103145/?p=cc2d63b205a843a793d60d46080b205f&amp;pi=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82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lowchart: Display 9"/>
          <p:cNvSpPr/>
          <p:nvPr/>
        </p:nvSpPr>
        <p:spPr>
          <a:xfrm>
            <a:off x="0" y="83820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a:t>
            </a:r>
            <a:r>
              <a:rPr lang="en-IN" sz="2000" dirty="0" smtClean="0">
                <a:solidFill>
                  <a:schemeClr val="bg2">
                    <a:lumMod val="10000"/>
                  </a:schemeClr>
                </a:solidFill>
                <a:latin typeface="Centaur" panose="02030504050205020304" pitchFamily="18" charset="0"/>
              </a:rPr>
              <a:t>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a:solidFill>
                  <a:schemeClr val="bg2">
                    <a:lumMod val="10000"/>
                  </a:schemeClr>
                </a:solidFill>
                <a:latin typeface="Centaur" panose="02030504050205020304" pitchFamily="18" charset="0"/>
              </a:rPr>
              <a:t>International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r>
              <a:rPr lang="en-US" sz="2000" dirty="0" smtClean="0"/>
              <a:t> </a:t>
            </a:r>
            <a:endParaRPr lang="en-US" sz="2000" dirty="0"/>
          </a:p>
        </p:txBody>
      </p:sp>
      <p:sp>
        <p:nvSpPr>
          <p:cNvPr id="11" name="Title 1"/>
          <p:cNvSpPr txBox="1">
            <a:spLocks/>
          </p:cNvSpPr>
          <p:nvPr/>
        </p:nvSpPr>
        <p:spPr>
          <a:xfrm>
            <a:off x="0" y="0"/>
            <a:ext cx="89916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
        <p:nvSpPr>
          <p:cNvPr id="12" name="Rectangle 11"/>
          <p:cNvSpPr/>
          <p:nvPr/>
        </p:nvSpPr>
        <p:spPr>
          <a:xfrm>
            <a:off x="0" y="5935662"/>
            <a:ext cx="9144000" cy="92233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357298"/>
            <a:ext cx="8229600" cy="4525963"/>
          </a:xfrm>
        </p:spPr>
        <p:txBody>
          <a:bodyPr>
            <a:normAutofit/>
          </a:bodyPr>
          <a:lstStyle/>
          <a:p>
            <a:pPr algn="ctr">
              <a:buNone/>
            </a:pPr>
            <a:r>
              <a:rPr lang="en-US" sz="2000" b="1" dirty="0" smtClean="0">
                <a:solidFill>
                  <a:srgbClr val="7030A0"/>
                </a:solidFill>
                <a:latin typeface="Times New Roman" pitchFamily="18" charset="0"/>
                <a:cs typeface="Times New Roman" pitchFamily="18" charset="0"/>
              </a:rPr>
              <a:t>Molecular imaging techniques</a:t>
            </a:r>
          </a:p>
          <a:p>
            <a:pPr algn="ctr">
              <a:buNone/>
            </a:pPr>
            <a:endParaRPr lang="en-US" sz="2000" b="1" dirty="0" smtClean="0">
              <a:solidFill>
                <a:srgbClr val="7030A0"/>
              </a:solidFill>
              <a:latin typeface="Times New Roman" pitchFamily="18" charset="0"/>
              <a:cs typeface="Times New Roman" pitchFamily="18" charset="0"/>
            </a:endParaRPr>
          </a:p>
          <a:p>
            <a:pPr>
              <a:lnSpc>
                <a:spcPct val="200000"/>
              </a:lnSpc>
              <a:buNone/>
            </a:pPr>
            <a:r>
              <a:rPr lang="en-US" sz="2000" dirty="0" smtClean="0">
                <a:latin typeface="Times New Roman" pitchFamily="18" charset="0"/>
                <a:cs typeface="Times New Roman" pitchFamily="18" charset="0"/>
              </a:rPr>
              <a:t>Optical Molecular Imaging: Bioluminescence imaging, fluorescence imaging, optical coherence imaging and </a:t>
            </a:r>
            <a:r>
              <a:rPr lang="en-US" sz="2000" dirty="0" err="1" smtClean="0">
                <a:latin typeface="Times New Roman" pitchFamily="18" charset="0"/>
                <a:cs typeface="Times New Roman" pitchFamily="18" charset="0"/>
              </a:rPr>
              <a:t>photoacoustic</a:t>
            </a:r>
            <a:r>
              <a:rPr lang="en-US" sz="2000" dirty="0" smtClean="0">
                <a:latin typeface="Times New Roman" pitchFamily="18" charset="0"/>
                <a:cs typeface="Times New Roman" pitchFamily="18" charset="0"/>
              </a:rPr>
              <a:t> imaging.</a:t>
            </a:r>
            <a:endParaRPr lang="en-IN" sz="2000" dirty="0" smtClean="0">
              <a:latin typeface="Times New Roman" pitchFamily="18" charset="0"/>
              <a:cs typeface="Times New Roman" pitchFamily="18" charset="0"/>
            </a:endParaRPr>
          </a:p>
          <a:p>
            <a:pPr>
              <a:lnSpc>
                <a:spcPct val="200000"/>
              </a:lnSpc>
              <a:buNone/>
            </a:pPr>
            <a:r>
              <a:rPr lang="en-US" sz="2000" dirty="0" smtClean="0">
                <a:latin typeface="Times New Roman" pitchFamily="18" charset="0"/>
                <a:cs typeface="Times New Roman" pitchFamily="18" charset="0"/>
              </a:rPr>
              <a:t>SPECT.</a:t>
            </a:r>
          </a:p>
          <a:p>
            <a:pPr>
              <a:lnSpc>
                <a:spcPct val="200000"/>
              </a:lnSpc>
              <a:buNone/>
            </a:pPr>
            <a:r>
              <a:rPr lang="en-US" sz="2000" dirty="0" smtClean="0">
                <a:latin typeface="Times New Roman" pitchFamily="18" charset="0"/>
                <a:cs typeface="Times New Roman" pitchFamily="18" charset="0"/>
              </a:rPr>
              <a:t>PET. </a:t>
            </a:r>
          </a:p>
          <a:p>
            <a:pPr>
              <a:lnSpc>
                <a:spcPct val="200000"/>
              </a:lnSpc>
              <a:buNone/>
            </a:pPr>
            <a:r>
              <a:rPr lang="en-US" sz="2000" dirty="0" smtClean="0">
                <a:latin typeface="Times New Roman" pitchFamily="18" charset="0"/>
                <a:cs typeface="Times New Roman" pitchFamily="18" charset="0"/>
              </a:rPr>
              <a:t>MRI and CT.</a:t>
            </a:r>
          </a:p>
        </p:txBody>
      </p:sp>
      <p:pic>
        <p:nvPicPr>
          <p:cNvPr id="4" name="Picture 3"/>
          <p:cNvPicPr>
            <a:picLocks noChangeAspect="1" noChangeArrowheads="1"/>
          </p:cNvPicPr>
          <p:nvPr/>
        </p:nvPicPr>
        <p:blipFill>
          <a:blip r:embed="rId2"/>
          <a:srcRect/>
          <a:stretch>
            <a:fillRect/>
          </a:stretch>
        </p:blipFill>
        <p:spPr bwMode="auto">
          <a:xfrm>
            <a:off x="0" y="0"/>
            <a:ext cx="9144000" cy="106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srcRect/>
          <a:stretch>
            <a:fillRect/>
          </a:stretch>
        </p:blipFill>
        <p:spPr bwMode="auto">
          <a:xfrm>
            <a:off x="0" y="0"/>
            <a:ext cx="9144000" cy="1066800"/>
          </a:xfrm>
          <a:prstGeom prst="rect">
            <a:avLst/>
          </a:prstGeom>
          <a:noFill/>
          <a:ln w="9525">
            <a:noFill/>
            <a:miter lim="800000"/>
            <a:headEnd/>
            <a:tailEnd/>
          </a:ln>
          <a:effectLst/>
        </p:spPr>
      </p:pic>
      <p:pic>
        <p:nvPicPr>
          <p:cNvPr id="8194" name="Picture 2" descr="C:\Users\Default\Downloads\Downloads\certificate_Zhen_Yuan.jpg"/>
          <p:cNvPicPr>
            <a:picLocks noGrp="1" noChangeAspect="1" noChangeArrowheads="1"/>
          </p:cNvPicPr>
          <p:nvPr>
            <p:ph idx="1"/>
          </p:nvPr>
        </p:nvPicPr>
        <p:blipFill>
          <a:blip r:embed="rId3"/>
          <a:srcRect/>
          <a:stretch>
            <a:fillRect/>
          </a:stretch>
        </p:blipFill>
        <p:spPr bwMode="auto">
          <a:xfrm>
            <a:off x="0" y="1071546"/>
            <a:ext cx="9143999" cy="5786454"/>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148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19400" y="30163"/>
            <a:ext cx="7086600" cy="830997"/>
          </a:xfrm>
          <a:prstGeom prst="rect">
            <a:avLst/>
          </a:prstGeom>
        </p:spPr>
        <p:txBody>
          <a:bodyPr wrap="square">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9" name="Teardrop 8"/>
          <p:cNvSpPr/>
          <p:nvPr/>
        </p:nvSpPr>
        <p:spPr>
          <a:xfrm>
            <a:off x="1295400" y="630238"/>
            <a:ext cx="7696200" cy="3560762"/>
          </a:xfrm>
          <a:prstGeom prst="teardrop">
            <a:avLst/>
          </a:prstGeom>
          <a:solidFill>
            <a:schemeClr val="tx2">
              <a:lumMod val="20000"/>
              <a:lumOff val="80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rgbClr val="C00000"/>
                </a:solidFill>
                <a:latin typeface="Calisto MT" panose="02040603050505030304" pitchFamily="18" charset="0"/>
                <a:hlinkClick r:id="rId4"/>
              </a:rPr>
              <a:t>http://omicsonline.org/membership.php</a:t>
            </a:r>
            <a:r>
              <a:rPr lang="en-US" dirty="0">
                <a:solidFill>
                  <a:srgbClr val="C00000"/>
                </a:solidFill>
                <a:latin typeface="Calisto MT" panose="02040603050505030304" pitchFamily="18"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Upcoming Conference</a:t>
            </a:r>
            <a:endParaRPr lang="en-IN" dirty="0"/>
          </a:p>
        </p:txBody>
      </p:sp>
      <p:sp>
        <p:nvSpPr>
          <p:cNvPr id="3" name="Content Placeholder 2"/>
          <p:cNvSpPr>
            <a:spLocks noGrp="1"/>
          </p:cNvSpPr>
          <p:nvPr>
            <p:ph idx="1"/>
          </p:nvPr>
        </p:nvSpPr>
        <p:spPr/>
        <p:txBody>
          <a:bodyPr/>
          <a:lstStyle/>
          <a:p>
            <a:r>
              <a:rPr lang="en-IN" dirty="0" smtClean="0"/>
              <a:t>For upcoming conferences please follow the below mentioned link</a:t>
            </a:r>
          </a:p>
          <a:p>
            <a:pPr marL="0" indent="0">
              <a:buNone/>
            </a:pPr>
            <a:r>
              <a:rPr lang="en-IN" dirty="0"/>
              <a:t>http://www.conferenceseries.com/</a:t>
            </a:r>
          </a:p>
        </p:txBody>
      </p:sp>
    </p:spTree>
    <p:extLst>
      <p:ext uri="{BB962C8B-B14F-4D97-AF65-F5344CB8AC3E}">
        <p14:creationId xmlns:p14="http://schemas.microsoft.com/office/powerpoint/2010/main" val="1208572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2967335"/>
            <a:ext cx="9144000" cy="923330"/>
          </a:xfrm>
          <a:prstGeom prst="rect">
            <a:avLst/>
          </a:prstGeom>
          <a:solidFill>
            <a:srgbClr val="92D050"/>
          </a:solidFill>
          <a:ln>
            <a:solidFill>
              <a:schemeClr val="accent3">
                <a:lumMod val="50000"/>
              </a:schemeClr>
            </a:solidFill>
          </a:ln>
          <a:effectLst>
            <a:glow rad="228600">
              <a:schemeClr val="accent6">
                <a:satMod val="175000"/>
                <a:alpha val="40000"/>
              </a:schemeClr>
            </a:glow>
          </a:effectLst>
        </p:spPr>
        <p:txBody>
          <a:bodyPr wrap="square" lIns="91440" tIns="45720" rIns="91440" bIns="45720">
            <a:spAutoFit/>
            <a:scene3d>
              <a:camera prst="orthographicFront"/>
              <a:lightRig rig="threePt" dir="t"/>
            </a:scene3d>
            <a:sp3d extrusionH="57150">
              <a:bevelT w="69850" h="69850" prst="divot"/>
            </a:sp3d>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50800" dist="38100" dir="18900000" algn="bl" rotWithShape="0">
                    <a:prstClr val="black">
                      <a:alpha val="40000"/>
                    </a:prstClr>
                  </a:outerShdw>
                </a:effectLst>
              </a:rPr>
              <a:t>Thank you</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50800" dist="38100" dir="18900000" algn="bl" rotWithShape="0">
                  <a:prstClr val="black">
                    <a:alpha val="40000"/>
                  </a:prst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43000"/>
            <a:ext cx="7772400" cy="838200"/>
          </a:xfrm>
        </p:spPr>
        <p:txBody>
          <a:bodyPr>
            <a:normAutofit/>
          </a:bodyPr>
          <a:lstStyle/>
          <a:p>
            <a:r>
              <a:rPr lang="en-US" sz="3200" dirty="0" smtClean="0">
                <a:latin typeface="Times New Roman" pitchFamily="18" charset="0"/>
                <a:cs typeface="Times New Roman" pitchFamily="18" charset="0"/>
              </a:rPr>
              <a:t>Editorial board member</a:t>
            </a:r>
            <a:endParaRPr lang="en-US" sz="3200" dirty="0">
              <a:latin typeface="Times New Roman" pitchFamily="18" charset="0"/>
              <a:cs typeface="Times New Roman" pitchFamily="18" charset="0"/>
            </a:endParaRPr>
          </a:p>
        </p:txBody>
      </p:sp>
      <p:sp>
        <p:nvSpPr>
          <p:cNvPr id="7" name="Rectangle 6"/>
          <p:cNvSpPr/>
          <p:nvPr/>
        </p:nvSpPr>
        <p:spPr>
          <a:xfrm>
            <a:off x="1285852" y="2143116"/>
            <a:ext cx="3886200" cy="3170099"/>
          </a:xfrm>
          <a:prstGeom prst="rect">
            <a:avLst/>
          </a:prstGeom>
        </p:spPr>
        <p:txBody>
          <a:bodyPr wrap="square">
            <a:spAutoFit/>
          </a:bodyPr>
          <a:lstStyle/>
          <a:p>
            <a:pPr>
              <a:lnSpc>
                <a:spcPct val="200000"/>
              </a:lnSpc>
            </a:pPr>
            <a:r>
              <a:rPr lang="en-IN" sz="2000" b="1" dirty="0" smtClean="0">
                <a:latin typeface="Times New Roman" pitchFamily="18" charset="0"/>
                <a:cs typeface="Times New Roman" pitchFamily="18" charset="0"/>
              </a:rPr>
              <a:t>Zhen </a:t>
            </a:r>
            <a:r>
              <a:rPr lang="en-IN" sz="2000" b="1" dirty="0">
                <a:latin typeface="Times New Roman" pitchFamily="18" charset="0"/>
                <a:cs typeface="Times New Roman" pitchFamily="18" charset="0"/>
              </a:rPr>
              <a:t>Yuan</a:t>
            </a:r>
            <a:r>
              <a:rPr lang="en-IN" sz="2000" dirty="0" smtClean="0">
                <a:latin typeface="Times New Roman" pitchFamily="18" charset="0"/>
                <a:cs typeface="Times New Roman" pitchFamily="18" charset="0"/>
              </a:rPr>
              <a:t/>
            </a:r>
            <a:br>
              <a:rPr lang="en-IN" sz="2000" dirty="0" smtClean="0">
                <a:latin typeface="Times New Roman" pitchFamily="18" charset="0"/>
                <a:cs typeface="Times New Roman" pitchFamily="18" charset="0"/>
              </a:rPr>
            </a:br>
            <a:r>
              <a:rPr lang="en-IN" sz="2000" dirty="0" smtClean="0">
                <a:latin typeface="Times New Roman" pitchFamily="18" charset="0"/>
                <a:cs typeface="Times New Roman" pitchFamily="18" charset="0"/>
              </a:rPr>
              <a:t>Director of </a:t>
            </a:r>
            <a:r>
              <a:rPr lang="en-IN" sz="2000" dirty="0" err="1" smtClean="0">
                <a:latin typeface="Times New Roman" pitchFamily="18" charset="0"/>
                <a:cs typeface="Times New Roman" pitchFamily="18" charset="0"/>
              </a:rPr>
              <a:t>Bioimaging</a:t>
            </a:r>
            <a:r>
              <a:rPr lang="en-IN" sz="2000" dirty="0" smtClean="0">
                <a:latin typeface="Times New Roman" pitchFamily="18" charset="0"/>
                <a:cs typeface="Times New Roman" pitchFamily="18" charset="0"/>
              </a:rPr>
              <a:t> Core </a:t>
            </a:r>
            <a:br>
              <a:rPr lang="en-IN" sz="2000" dirty="0" smtClean="0">
                <a:latin typeface="Times New Roman" pitchFamily="18" charset="0"/>
                <a:cs typeface="Times New Roman" pitchFamily="18" charset="0"/>
              </a:rPr>
            </a:br>
            <a:r>
              <a:rPr lang="en-IN" sz="2000" dirty="0" smtClean="0">
                <a:latin typeface="Times New Roman" pitchFamily="18" charset="0"/>
                <a:cs typeface="Times New Roman" pitchFamily="18" charset="0"/>
              </a:rPr>
              <a:t>Faculty of Health Sciences </a:t>
            </a:r>
            <a:br>
              <a:rPr lang="en-IN" sz="2000" dirty="0" smtClean="0">
                <a:latin typeface="Times New Roman" pitchFamily="18" charset="0"/>
                <a:cs typeface="Times New Roman" pitchFamily="18" charset="0"/>
              </a:rPr>
            </a:br>
            <a:r>
              <a:rPr lang="en-IN" sz="2000" dirty="0">
                <a:latin typeface="Times New Roman" pitchFamily="18" charset="0"/>
                <a:cs typeface="Times New Roman" pitchFamily="18" charset="0"/>
              </a:rPr>
              <a:t>University of Macau </a:t>
            </a:r>
            <a:r>
              <a:rPr lang="en-IN" sz="2000" dirty="0" smtClean="0">
                <a:latin typeface="Times New Roman" pitchFamily="18" charset="0"/>
                <a:cs typeface="Times New Roman" pitchFamily="18" charset="0"/>
              </a:rPr>
              <a:t/>
            </a:r>
            <a:br>
              <a:rPr lang="en-IN" sz="2000" dirty="0" smtClean="0">
                <a:latin typeface="Times New Roman" pitchFamily="18" charset="0"/>
                <a:cs typeface="Times New Roman" pitchFamily="18" charset="0"/>
              </a:rPr>
            </a:br>
            <a:r>
              <a:rPr lang="en-IN" sz="2000" dirty="0" err="1" smtClean="0">
                <a:latin typeface="Times New Roman" pitchFamily="18" charset="0"/>
                <a:cs typeface="Times New Roman" pitchFamily="18" charset="0"/>
              </a:rPr>
              <a:t>Macau</a:t>
            </a:r>
            <a:endParaRPr lang="en-IN" sz="2000" dirty="0">
              <a:latin typeface="Times New Roman" pitchFamily="18" charset="0"/>
              <a:cs typeface="Times New Roman" pitchFamily="18" charset="0"/>
            </a:endParaRPr>
          </a:p>
        </p:txBody>
      </p:sp>
      <p:pic>
        <p:nvPicPr>
          <p:cNvPr id="9" name="Picture 1"/>
          <p:cNvPicPr>
            <a:picLocks noChangeAspect="1" noChangeArrowheads="1"/>
          </p:cNvPicPr>
          <p:nvPr/>
        </p:nvPicPr>
        <p:blipFill>
          <a:blip r:embed="rId2"/>
          <a:srcRect/>
          <a:stretch>
            <a:fillRect/>
          </a:stretch>
        </p:blipFill>
        <p:spPr bwMode="auto">
          <a:xfrm>
            <a:off x="1" y="0"/>
            <a:ext cx="9143999" cy="1114425"/>
          </a:xfrm>
          <a:prstGeom prst="rect">
            <a:avLst/>
          </a:prstGeom>
          <a:noFill/>
          <a:ln w="9525">
            <a:noFill/>
            <a:miter lim="800000"/>
            <a:headEnd/>
            <a:tailEnd/>
          </a:ln>
          <a:effectLst/>
        </p:spPr>
      </p:pic>
      <p:pic>
        <p:nvPicPr>
          <p:cNvPr id="10" name="Picture 4"/>
          <p:cNvPicPr>
            <a:picLocks noChangeAspect="1" noChangeArrowheads="1"/>
          </p:cNvPicPr>
          <p:nvPr/>
        </p:nvPicPr>
        <p:blipFill>
          <a:blip r:embed="rId3"/>
          <a:srcRect/>
          <a:stretch>
            <a:fillRect/>
          </a:stretch>
        </p:blipFill>
        <p:spPr bwMode="auto">
          <a:xfrm>
            <a:off x="0" y="-71462"/>
            <a:ext cx="9144000" cy="1066800"/>
          </a:xfrm>
          <a:prstGeom prst="rect">
            <a:avLst/>
          </a:prstGeom>
          <a:noFill/>
          <a:ln w="9525">
            <a:noFill/>
            <a:miter lim="800000"/>
            <a:headEnd/>
            <a:tailEnd/>
          </a:ln>
          <a:effectLst/>
        </p:spPr>
      </p:pic>
      <p:pic>
        <p:nvPicPr>
          <p:cNvPr id="1028" name="Picture 4" descr="University of Macau"/>
          <p:cNvPicPr>
            <a:picLocks noChangeAspect="1" noChangeArrowheads="1"/>
          </p:cNvPicPr>
          <p:nvPr/>
        </p:nvPicPr>
        <p:blipFill>
          <a:blip r:embed="rId4"/>
          <a:srcRect/>
          <a:stretch>
            <a:fillRect/>
          </a:stretch>
        </p:blipFill>
        <p:spPr bwMode="auto">
          <a:xfrm>
            <a:off x="6715140" y="4143380"/>
            <a:ext cx="1785935" cy="1643059"/>
          </a:xfrm>
          <a:prstGeom prst="rect">
            <a:avLst/>
          </a:prstGeom>
          <a:noFill/>
        </p:spPr>
      </p:pic>
      <p:pic>
        <p:nvPicPr>
          <p:cNvPr id="3" name="Picture 2" descr="Zhen Yuan">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60015" y="1988840"/>
            <a:ext cx="1285875" cy="1428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142984"/>
            <a:ext cx="8715436" cy="5357850"/>
          </a:xfrm>
        </p:spPr>
        <p:txBody>
          <a:bodyPr>
            <a:normAutofit fontScale="85000" lnSpcReduction="20000"/>
          </a:bodyPr>
          <a:lstStyle/>
          <a:p>
            <a:pPr algn="ctr">
              <a:buNone/>
            </a:pPr>
            <a:r>
              <a:rPr lang="en-US" dirty="0" smtClean="0">
                <a:solidFill>
                  <a:srgbClr val="7030A0"/>
                </a:solidFill>
                <a:latin typeface="Times New Roman" pitchFamily="18" charset="0"/>
                <a:cs typeface="Times New Roman" pitchFamily="18" charset="0"/>
              </a:rPr>
              <a:t>Biography</a:t>
            </a:r>
          </a:p>
          <a:p>
            <a:pPr algn="ctr">
              <a:buNone/>
            </a:pPr>
            <a:endParaRPr lang="en-US" sz="2000" dirty="0" smtClean="0">
              <a:solidFill>
                <a:srgbClr val="7030A0"/>
              </a:solidFill>
              <a:latin typeface="Times New Roman" pitchFamily="18" charset="0"/>
              <a:cs typeface="Times New Roman" pitchFamily="18" charset="0"/>
            </a:endParaRPr>
          </a:p>
          <a:p>
            <a:pPr algn="just">
              <a:lnSpc>
                <a:spcPct val="160000"/>
              </a:lnSpc>
              <a:buNone/>
            </a:pPr>
            <a:r>
              <a:rPr lang="en-US" sz="21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Dr. Yuan is an assistant professor and Director of Biomedical Imaging Core with Faculty of Health Sciences at University of Macau (UM). Before joined UM, he had worked as a research assistant professor in the Biomedical Engineering Department at University of Florida (09/2007-09/2012) and assistant professor in School of Communication with Arizona State University (9/2012-6/2013). He received his PhD degree in Mechanical Engineering from University of Science and technology of China in 2002. Between 2002 and 2007, he had received several </a:t>
            </a:r>
            <a:r>
              <a:rPr lang="en-IN" sz="2400" dirty="0" err="1">
                <a:latin typeface="Times New Roman" pitchFamily="18" charset="0"/>
                <a:cs typeface="Times New Roman" pitchFamily="18" charset="0"/>
              </a:rPr>
              <a:t>postdoc</a:t>
            </a:r>
            <a:r>
              <a:rPr lang="en-IN" sz="2400" dirty="0">
                <a:latin typeface="Times New Roman" pitchFamily="18" charset="0"/>
                <a:cs typeface="Times New Roman" pitchFamily="18" charset="0"/>
              </a:rPr>
              <a:t> trainings in different institutes including National University of Singapore (2002-2004), Clemson University (2005) and University of Florida (</a:t>
            </a:r>
            <a:r>
              <a:rPr lang="en-IN" sz="2400" dirty="0" smtClean="0">
                <a:latin typeface="Times New Roman" pitchFamily="18" charset="0"/>
                <a:cs typeface="Times New Roman" pitchFamily="18" charset="0"/>
              </a:rPr>
              <a:t>2005-2007</a:t>
            </a:r>
            <a:endParaRPr lang="en-US" sz="2000" dirty="0">
              <a:latin typeface="Times New Roman" pitchFamily="18" charset="0"/>
              <a:cs typeface="Times New Roman" pitchFamily="18" charset="0"/>
            </a:endParaRPr>
          </a:p>
        </p:txBody>
      </p:sp>
      <p:pic>
        <p:nvPicPr>
          <p:cNvPr id="9217" name="Picture 1"/>
          <p:cNvPicPr>
            <a:picLocks noChangeAspect="1" noChangeArrowheads="1"/>
          </p:cNvPicPr>
          <p:nvPr/>
        </p:nvPicPr>
        <p:blipFill>
          <a:blip r:embed="rId2"/>
          <a:srcRect/>
          <a:stretch>
            <a:fillRect/>
          </a:stretch>
        </p:blipFill>
        <p:spPr bwMode="auto">
          <a:xfrm>
            <a:off x="1" y="0"/>
            <a:ext cx="9143999" cy="1114425"/>
          </a:xfrm>
          <a:prstGeom prst="rect">
            <a:avLst/>
          </a:prstGeom>
          <a:noFill/>
          <a:ln w="9525">
            <a:noFill/>
            <a:miter lim="800000"/>
            <a:headEnd/>
            <a:tailEnd/>
          </a:ln>
          <a:effectLst/>
        </p:spPr>
      </p:pic>
      <p:pic>
        <p:nvPicPr>
          <p:cNvPr id="5" name="Picture 4"/>
          <p:cNvPicPr>
            <a:picLocks noChangeAspect="1" noChangeArrowheads="1"/>
          </p:cNvPicPr>
          <p:nvPr/>
        </p:nvPicPr>
        <p:blipFill>
          <a:blip r:embed="rId3"/>
          <a:srcRect/>
          <a:stretch>
            <a:fillRect/>
          </a:stretch>
        </p:blipFill>
        <p:spPr bwMode="auto">
          <a:xfrm>
            <a:off x="0" y="0"/>
            <a:ext cx="9144000" cy="106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429396"/>
          </a:xfrm>
        </p:spPr>
        <p:txBody>
          <a:bodyPr>
            <a:normAutofit fontScale="62500" lnSpcReduction="20000"/>
          </a:bodyPr>
          <a:lstStyle/>
          <a:p>
            <a:pPr algn="just">
              <a:lnSpc>
                <a:spcPct val="170000"/>
              </a:lnSpc>
              <a:buNone/>
            </a:pPr>
            <a:r>
              <a:rPr lang="en-IN" dirty="0" smtClean="0"/>
              <a:t>      </a:t>
            </a:r>
            <a:r>
              <a:rPr lang="en-IN" dirty="0" smtClean="0">
                <a:latin typeface="Times New Roman" pitchFamily="18" charset="0"/>
                <a:cs typeface="Times New Roman" pitchFamily="18" charset="0"/>
              </a:rPr>
              <a:t>His academic investigation is focused on cutting-edge research and development in laser, ultrasound and EEG/</a:t>
            </a:r>
            <a:r>
              <a:rPr lang="en-IN" dirty="0" err="1" smtClean="0">
                <a:latin typeface="Times New Roman" pitchFamily="18" charset="0"/>
                <a:cs typeface="Times New Roman" pitchFamily="18" charset="0"/>
              </a:rPr>
              <a:t>fMRI</a:t>
            </a:r>
            <a:r>
              <a:rPr lang="en-IN" dirty="0" smtClean="0">
                <a:latin typeface="Times New Roman" pitchFamily="18" charset="0"/>
                <a:cs typeface="Times New Roman" pitchFamily="18" charset="0"/>
              </a:rPr>
              <a:t>-related biomedical technologies including biomedical imaging and signal processing/spectroscopy, biomedical optics, </a:t>
            </a:r>
            <a:r>
              <a:rPr lang="en-IN" dirty="0" err="1" smtClean="0">
                <a:latin typeface="Times New Roman" pitchFamily="18" charset="0"/>
                <a:cs typeface="Times New Roman" pitchFamily="18" charset="0"/>
              </a:rPr>
              <a:t>bioMEMS</a:t>
            </a:r>
            <a:r>
              <a:rPr lang="en-IN" dirty="0" smtClean="0">
                <a:latin typeface="Times New Roman" pitchFamily="18" charset="0"/>
                <a:cs typeface="Times New Roman" pitchFamily="18" charset="0"/>
              </a:rPr>
              <a:t>, computational science, neural engineering and </a:t>
            </a:r>
            <a:r>
              <a:rPr lang="en-IN" dirty="0" err="1" smtClean="0">
                <a:latin typeface="Times New Roman" pitchFamily="18" charset="0"/>
                <a:cs typeface="Times New Roman" pitchFamily="18" charset="0"/>
              </a:rPr>
              <a:t>nano</a:t>
            </a:r>
            <a:r>
              <a:rPr lang="en-IN" dirty="0" smtClean="0">
                <a:latin typeface="Times New Roman" pitchFamily="18" charset="0"/>
                <a:cs typeface="Times New Roman" pitchFamily="18" charset="0"/>
              </a:rPr>
              <a:t> medicine. He, as the principal or co-investigator for the above research activities, has achieved national and international recognition through more than 50 publications in high ranked journals and over 1000 independent citations. He was selected to be an active reviewer for over 30 top journals. He is a guest associate editor of Medical Physics and Applied Optics, and editorial board members of Journal of Biosensors and Bioelectronics and Biochips and Tissues Chips. He is a senior member of OSA and senior member of SPIE.</a:t>
            </a:r>
          </a:p>
          <a:p>
            <a:pPr>
              <a:buNone/>
            </a:pPr>
            <a:r>
              <a:rPr lang="en-IN" sz="2800" dirty="0" smtClean="0"/>
              <a:t> </a:t>
            </a:r>
            <a:endParaRPr lang="en-US" sz="2800" dirty="0" smtClean="0">
              <a:latin typeface="Georgia" pitchFamily="18" charset="0"/>
              <a:cs typeface="Times New Roman" pitchFamily="18" charset="0"/>
            </a:endParaRPr>
          </a:p>
          <a:p>
            <a:pPr>
              <a:buNone/>
            </a:pP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1857365"/>
            <a:ext cx="7000924" cy="3786214"/>
          </a:xfrm>
        </p:spPr>
        <p:txBody>
          <a:bodyPr>
            <a:normAutofit/>
          </a:bodyPr>
          <a:lstStyle/>
          <a:p>
            <a:pPr algn="ctr">
              <a:buNone/>
            </a:pPr>
            <a:r>
              <a:rPr lang="en-IN" sz="2000" b="1" dirty="0">
                <a:solidFill>
                  <a:srgbClr val="7030A0"/>
                </a:solidFill>
                <a:latin typeface="Times New Roman" pitchFamily="18" charset="0"/>
                <a:cs typeface="Times New Roman" pitchFamily="18" charset="0"/>
              </a:rPr>
              <a:t>Research </a:t>
            </a:r>
            <a:r>
              <a:rPr lang="en-IN" sz="2000" b="1" dirty="0" smtClean="0">
                <a:solidFill>
                  <a:srgbClr val="7030A0"/>
                </a:solidFill>
                <a:latin typeface="Times New Roman" pitchFamily="18" charset="0"/>
                <a:cs typeface="Times New Roman" pitchFamily="18" charset="0"/>
              </a:rPr>
              <a:t>Interests</a:t>
            </a:r>
          </a:p>
          <a:p>
            <a:pPr algn="ctr">
              <a:buNone/>
            </a:pPr>
            <a:endParaRPr lang="en-IN" sz="2000" b="1" dirty="0" smtClean="0">
              <a:solidFill>
                <a:srgbClr val="7030A0"/>
              </a:solidFill>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a:p>
            <a:pPr>
              <a:buFont typeface="Wingdings" pitchFamily="2" charset="2"/>
              <a:buChar char="§"/>
            </a:pPr>
            <a:r>
              <a:rPr lang="en-IN" sz="2000" dirty="0">
                <a:latin typeface="Times New Roman" pitchFamily="18" charset="0"/>
                <a:cs typeface="Times New Roman" pitchFamily="18" charset="0"/>
              </a:rPr>
              <a:t>Neurosciences and </a:t>
            </a:r>
            <a:r>
              <a:rPr lang="en-IN" sz="2000" dirty="0" err="1" smtClean="0">
                <a:latin typeface="Times New Roman" pitchFamily="18" charset="0"/>
                <a:cs typeface="Times New Roman" pitchFamily="18" charset="0"/>
              </a:rPr>
              <a:t>Neuroimaging</a:t>
            </a:r>
            <a:r>
              <a:rPr lang="en-IN" sz="2000" dirty="0">
                <a:latin typeface="Times New Roman" pitchFamily="18" charset="0"/>
                <a:cs typeface="Times New Roman" pitchFamily="18" charset="0"/>
              </a:rPr>
              <a:t> </a:t>
            </a:r>
          </a:p>
          <a:p>
            <a:pPr>
              <a:buFont typeface="Wingdings" pitchFamily="2" charset="2"/>
              <a:buChar char="§"/>
            </a:pPr>
            <a:r>
              <a:rPr lang="en-IN" sz="2000" dirty="0" smtClean="0">
                <a:latin typeface="Times New Roman" pitchFamily="18" charset="0"/>
                <a:cs typeface="Times New Roman" pitchFamily="18" charset="0"/>
              </a:rPr>
              <a:t>Optical </a:t>
            </a:r>
            <a:r>
              <a:rPr lang="en-IN" sz="2000" dirty="0">
                <a:latin typeface="Times New Roman" pitchFamily="18" charset="0"/>
                <a:cs typeface="Times New Roman" pitchFamily="18" charset="0"/>
              </a:rPr>
              <a:t>Molecular </a:t>
            </a:r>
            <a:r>
              <a:rPr lang="en-IN" sz="2000" dirty="0" smtClean="0">
                <a:latin typeface="Times New Roman" pitchFamily="18" charset="0"/>
                <a:cs typeface="Times New Roman" pitchFamily="18" charset="0"/>
              </a:rPr>
              <a:t>Imaging and Cancer</a:t>
            </a:r>
            <a:endParaRPr lang="en-IN" sz="2000" dirty="0">
              <a:latin typeface="Times New Roman" pitchFamily="18" charset="0"/>
              <a:cs typeface="Times New Roman" pitchFamily="18" charset="0"/>
            </a:endParaRPr>
          </a:p>
        </p:txBody>
      </p:sp>
      <p:pic>
        <p:nvPicPr>
          <p:cNvPr id="4" name="Picture 3"/>
          <p:cNvPicPr>
            <a:picLocks noChangeAspect="1" noChangeArrowheads="1"/>
          </p:cNvPicPr>
          <p:nvPr/>
        </p:nvPicPr>
        <p:blipFill>
          <a:blip r:embed="rId2"/>
          <a:srcRect/>
          <a:stretch>
            <a:fillRect/>
          </a:stretch>
        </p:blipFill>
        <p:spPr bwMode="auto">
          <a:xfrm>
            <a:off x="0" y="0"/>
            <a:ext cx="9144000" cy="106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229600" cy="4411675"/>
          </a:xfrm>
        </p:spPr>
        <p:txBody>
          <a:bodyPr>
            <a:noAutofit/>
          </a:bodyPr>
          <a:lstStyle/>
          <a:p>
            <a:pPr algn="ctr">
              <a:buNone/>
            </a:pPr>
            <a:r>
              <a:rPr lang="en-IN" sz="1600" b="1" dirty="0" err="1" smtClean="0">
                <a:solidFill>
                  <a:srgbClr val="7030A0"/>
                </a:solidFill>
                <a:latin typeface="Times New Roman" pitchFamily="18" charset="0"/>
                <a:cs typeface="Times New Roman" pitchFamily="18" charset="0"/>
              </a:rPr>
              <a:t>Publicat</a:t>
            </a:r>
            <a:endParaRPr lang="en-IN" sz="1400" dirty="0" smtClean="0"/>
          </a:p>
          <a:p>
            <a:pPr lvl="0"/>
            <a:r>
              <a:rPr lang="en-US" sz="1400" b="1" dirty="0">
                <a:latin typeface="Times New Roman" pitchFamily="18" charset="0"/>
                <a:cs typeface="Times New Roman" pitchFamily="18" charset="0"/>
              </a:rPr>
              <a:t>Z. Yuan</a:t>
            </a:r>
            <a:r>
              <a:rPr lang="en-US" sz="1400" dirty="0">
                <a:latin typeface="Times New Roman" pitchFamily="18" charset="0"/>
                <a:cs typeface="Times New Roman" pitchFamily="18" charset="0"/>
              </a:rPr>
              <a:t>, “Listening to light scattering in turbid media: quantitative optical scattering imaging using </a:t>
            </a:r>
            <a:r>
              <a:rPr lang="en-US" sz="1400" dirty="0" err="1">
                <a:latin typeface="Times New Roman" pitchFamily="18" charset="0"/>
                <a:cs typeface="Times New Roman" pitchFamily="18" charset="0"/>
              </a:rPr>
              <a:t>photoacoustic</a:t>
            </a:r>
            <a:r>
              <a:rPr lang="en-US" sz="1400" dirty="0">
                <a:latin typeface="Times New Roman" pitchFamily="18" charset="0"/>
                <a:cs typeface="Times New Roman" pitchFamily="18" charset="0"/>
              </a:rPr>
              <a:t> measurements with one-wavelength illumination,” </a:t>
            </a:r>
            <a:r>
              <a:rPr lang="en-US" sz="1400" b="1" dirty="0">
                <a:latin typeface="Times New Roman" pitchFamily="18" charset="0"/>
                <a:cs typeface="Times New Roman" pitchFamily="18" charset="0"/>
              </a:rPr>
              <a:t>J. Opt.</a:t>
            </a:r>
            <a:r>
              <a:rPr lang="en-US" sz="1400" dirty="0">
                <a:latin typeface="Times New Roman" pitchFamily="18" charset="0"/>
                <a:cs typeface="Times New Roman" pitchFamily="18" charset="0"/>
              </a:rPr>
              <a:t>, 065301 (</a:t>
            </a:r>
            <a:r>
              <a:rPr lang="en-US" sz="1400" b="1" dirty="0">
                <a:latin typeface="Times New Roman" pitchFamily="18" charset="0"/>
                <a:cs typeface="Times New Roman" pitchFamily="18" charset="0"/>
              </a:rPr>
              <a:t>2014</a:t>
            </a:r>
            <a:r>
              <a:rPr lang="en-US" sz="1400" dirty="0">
                <a:latin typeface="Times New Roman" pitchFamily="18" charset="0"/>
                <a:cs typeface="Times New Roman" pitchFamily="18" charset="0"/>
              </a:rPr>
              <a:t>).</a:t>
            </a:r>
          </a:p>
          <a:p>
            <a:pPr lvl="0"/>
            <a:r>
              <a:rPr lang="en-US" sz="1400" dirty="0">
                <a:latin typeface="Times New Roman" pitchFamily="18" charset="0"/>
                <a:cs typeface="Times New Roman" pitchFamily="18" charset="0"/>
              </a:rPr>
              <a:t>Yin </a:t>
            </a:r>
            <a:r>
              <a:rPr lang="en-US" sz="1400" dirty="0" err="1">
                <a:latin typeface="Times New Roman" pitchFamily="18" charset="0"/>
                <a:cs typeface="Times New Roman" pitchFamily="18" charset="0"/>
              </a:rPr>
              <a:t>Tian</a:t>
            </a:r>
            <a:r>
              <a:rPr lang="en-US" sz="1400" dirty="0">
                <a:latin typeface="Times New Roman" pitchFamily="18" charset="0"/>
                <a:cs typeface="Times New Roman" pitchFamily="18" charset="0"/>
              </a:rPr>
              <a:t>, Shan Liang, </a:t>
            </a:r>
            <a:r>
              <a:rPr lang="en-US" sz="1400" b="1" dirty="0">
                <a:latin typeface="Times New Roman" pitchFamily="18" charset="0"/>
                <a:cs typeface="Times New Roman" pitchFamily="18" charset="0"/>
              </a:rPr>
              <a:t>Z. Yuan (</a:t>
            </a:r>
            <a:r>
              <a:rPr lang="en-US" sz="1400" dirty="0">
                <a:latin typeface="Times New Roman" pitchFamily="18" charset="0"/>
                <a:cs typeface="Times New Roman" pitchFamily="18" charset="0"/>
              </a:rPr>
              <a:t>Corresponding author</a:t>
            </a:r>
            <a:r>
              <a:rPr lang="en-US" sz="1400" b="1" dirty="0">
                <a:latin typeface="Times New Roman" pitchFamily="18" charset="0"/>
                <a:cs typeface="Times New Roman" pitchFamily="18" charset="0"/>
              </a:rPr>
              <a:t>)</a:t>
            </a:r>
            <a:r>
              <a:rPr lang="en-US" sz="1400" dirty="0">
                <a:latin typeface="Times New Roman" pitchFamily="18" charset="0"/>
                <a:cs typeface="Times New Roman" pitchFamily="18" charset="0"/>
              </a:rPr>
              <a:t>, “White matter structure in loneliness: preliminary findings from diffuse tensor imaging,” </a:t>
            </a:r>
            <a:r>
              <a:rPr lang="en-US" sz="1400" b="1" dirty="0" err="1">
                <a:latin typeface="Times New Roman" pitchFamily="18" charset="0"/>
                <a:cs typeface="Times New Roman" pitchFamily="18" charset="0"/>
              </a:rPr>
              <a:t>Neuroreport</a:t>
            </a:r>
            <a:r>
              <a:rPr lang="en-US" sz="1400" dirty="0">
                <a:latin typeface="Times New Roman" pitchFamily="18" charset="0"/>
                <a:cs typeface="Times New Roman" pitchFamily="18" charset="0"/>
              </a:rPr>
              <a:t>, 25(11), 843-847 (</a:t>
            </a:r>
            <a:r>
              <a:rPr lang="en-US" sz="1400" b="1" dirty="0">
                <a:latin typeface="Times New Roman" pitchFamily="18" charset="0"/>
                <a:cs typeface="Times New Roman" pitchFamily="18" charset="0"/>
              </a:rPr>
              <a:t>2014</a:t>
            </a:r>
            <a:r>
              <a:rPr lang="en-US" sz="1400" dirty="0">
                <a:latin typeface="Times New Roman" pitchFamily="18" charset="0"/>
                <a:cs typeface="Times New Roman" pitchFamily="18" charset="0"/>
              </a:rPr>
              <a:t>).</a:t>
            </a:r>
          </a:p>
          <a:p>
            <a:pPr lvl="0"/>
            <a:r>
              <a:rPr lang="en-US" sz="1400" dirty="0">
                <a:latin typeface="Times New Roman" pitchFamily="18" charset="0"/>
                <a:cs typeface="Times New Roman" pitchFamily="18" charset="0"/>
              </a:rPr>
              <a:t>J Zhang</a:t>
            </a:r>
            <a:r>
              <a:rPr lang="en-US" sz="1400" b="1" dirty="0">
                <a:latin typeface="Times New Roman" pitchFamily="18" charset="0"/>
                <a:cs typeface="Times New Roman" pitchFamily="18" charset="0"/>
              </a:rPr>
              <a:t>, Z. Yuan </a:t>
            </a:r>
            <a:r>
              <a:rPr lang="en-US" sz="1400" dirty="0">
                <a:latin typeface="Times New Roman" pitchFamily="18" charset="0"/>
                <a:cs typeface="Times New Roman" pitchFamily="18" charset="0"/>
              </a:rPr>
              <a:t>(Corresponding author</a:t>
            </a:r>
            <a:r>
              <a:rPr lang="en-US" sz="1400" b="1" dirty="0">
                <a:latin typeface="Times New Roman" pitchFamily="18" charset="0"/>
                <a:cs typeface="Times New Roman" pitchFamily="18" charset="0"/>
              </a:rPr>
              <a:t>)</a:t>
            </a:r>
            <a:r>
              <a:rPr lang="en-US" sz="1400" dirty="0">
                <a:latin typeface="Times New Roman" pitchFamily="18" charset="0"/>
                <a:cs typeface="Times New Roman" pitchFamily="18" charset="0"/>
              </a:rPr>
              <a:t>, “Quantification of the power changes in bold signals using welch spectrum method during different single-hand motor imageries,” </a:t>
            </a:r>
            <a:r>
              <a:rPr lang="en-US" sz="1400" b="1" dirty="0">
                <a:latin typeface="Times New Roman" pitchFamily="18" charset="0"/>
                <a:cs typeface="Times New Roman" pitchFamily="18" charset="0"/>
              </a:rPr>
              <a:t>Magnetic Resonance Imaging </a:t>
            </a:r>
            <a:r>
              <a:rPr lang="en-US" sz="1400" dirty="0">
                <a:latin typeface="Times New Roman" pitchFamily="18" charset="0"/>
                <a:cs typeface="Times New Roman" pitchFamily="18" charset="0"/>
              </a:rPr>
              <a:t>(</a:t>
            </a:r>
            <a:r>
              <a:rPr lang="en-US" sz="1400" b="1" dirty="0">
                <a:latin typeface="Times New Roman" pitchFamily="18" charset="0"/>
                <a:cs typeface="Times New Roman" pitchFamily="18" charset="0"/>
              </a:rPr>
              <a:t>2014</a:t>
            </a:r>
            <a:r>
              <a:rPr lang="en-US" sz="1400" dirty="0">
                <a:latin typeface="Times New Roman" pitchFamily="18" charset="0"/>
                <a:cs typeface="Times New Roman" pitchFamily="18" charset="0"/>
              </a:rPr>
              <a:t>).</a:t>
            </a:r>
          </a:p>
          <a:p>
            <a:pPr lvl="0"/>
            <a:r>
              <a:rPr lang="en-US" sz="1400" b="1" dirty="0">
                <a:latin typeface="Times New Roman" pitchFamily="18" charset="0"/>
                <a:cs typeface="Times New Roman" pitchFamily="18" charset="0"/>
              </a:rPr>
              <a:t>Z. Yuan, </a:t>
            </a:r>
            <a:r>
              <a:rPr lang="en-US" sz="1400" dirty="0">
                <a:latin typeface="Times New Roman" pitchFamily="18" charset="0"/>
                <a:cs typeface="Times New Roman" pitchFamily="18" charset="0"/>
              </a:rPr>
              <a:t>“A systematic investigation of CW reflection diffuse optical tomography using nonlinear reconstruction methods and CW measurements,”</a:t>
            </a:r>
            <a:r>
              <a:rPr lang="en-US" sz="1400" b="1" dirty="0">
                <a:latin typeface="Times New Roman" pitchFamily="18" charset="0"/>
                <a:cs typeface="Times New Roman" pitchFamily="18" charset="0"/>
              </a:rPr>
              <a:t> Biomedical Optics Express</a:t>
            </a:r>
            <a:r>
              <a:rPr lang="en-US" sz="1400" dirty="0">
                <a:latin typeface="Times New Roman" pitchFamily="18" charset="0"/>
                <a:cs typeface="Times New Roman" pitchFamily="18" charset="0"/>
              </a:rPr>
              <a:t>, 5(9), 3011-3022 (</a:t>
            </a:r>
            <a:r>
              <a:rPr lang="en-US" sz="1400" b="1" dirty="0">
                <a:latin typeface="Times New Roman" pitchFamily="18" charset="0"/>
                <a:cs typeface="Times New Roman" pitchFamily="18" charset="0"/>
              </a:rPr>
              <a:t>2014</a:t>
            </a:r>
            <a:r>
              <a:rPr lang="en-US" sz="1400" dirty="0">
                <a:latin typeface="Times New Roman" pitchFamily="18" charset="0"/>
                <a:cs typeface="Times New Roman" pitchFamily="18" charset="0"/>
              </a:rPr>
              <a:t>)</a:t>
            </a:r>
          </a:p>
          <a:p>
            <a:pPr lvl="0"/>
            <a:r>
              <a:rPr lang="en-US" sz="1400" u="sng" dirty="0">
                <a:latin typeface="Times New Roman" pitchFamily="18" charset="0"/>
                <a:cs typeface="Times New Roman" pitchFamily="18" charset="0"/>
              </a:rPr>
              <a:t>Yin </a:t>
            </a:r>
            <a:r>
              <a:rPr lang="en-US" sz="1400" u="sng" dirty="0" err="1">
                <a:latin typeface="Times New Roman" pitchFamily="18" charset="0"/>
                <a:cs typeface="Times New Roman" pitchFamily="18" charset="0"/>
              </a:rPr>
              <a:t>Tian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Fali</a:t>
            </a:r>
            <a:r>
              <a:rPr lang="en-US" sz="1400" dirty="0">
                <a:latin typeface="Times New Roman" pitchFamily="18" charset="0"/>
                <a:cs typeface="Times New Roman" pitchFamily="18" charset="0"/>
              </a:rPr>
              <a:t> Li</a:t>
            </a:r>
            <a:r>
              <a:rPr lang="en-US" sz="1400" baseline="30000" dirty="0">
                <a:latin typeface="Times New Roman" pitchFamily="18" charset="0"/>
                <a:cs typeface="Times New Roman" pitchFamily="18" charset="0"/>
              </a:rPr>
              <a:t> </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Peng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Xu</a:t>
            </a:r>
            <a:r>
              <a:rPr lang="en-US" sz="1400" baseline="30000" dirty="0">
                <a:latin typeface="Times New Roman" pitchFamily="18" charset="0"/>
                <a:cs typeface="Times New Roman" pitchFamily="18" charset="0"/>
              </a:rPr>
              <a:t> </a:t>
            </a:r>
            <a:r>
              <a:rPr lang="en-US" sz="1400" dirty="0">
                <a:latin typeface="Times New Roman" pitchFamily="18" charset="0"/>
                <a:cs typeface="Times New Roman" pitchFamily="18" charset="0"/>
              </a:rPr>
              <a:t>, </a:t>
            </a:r>
            <a:r>
              <a:rPr lang="en-US" sz="1400" b="1" dirty="0">
                <a:latin typeface="Times New Roman" pitchFamily="18" charset="0"/>
                <a:cs typeface="Times New Roman" pitchFamily="18" charset="0"/>
              </a:rPr>
              <a:t>Zhen Yuan </a:t>
            </a:r>
            <a:r>
              <a:rPr lang="en-US" sz="1400" dirty="0">
                <a:latin typeface="Times New Roman" pitchFamily="18" charset="0"/>
                <a:cs typeface="Times New Roman" pitchFamily="18" charset="0"/>
              </a:rPr>
              <a:t>(corresponding author), </a:t>
            </a:r>
            <a:r>
              <a:rPr lang="en-US" sz="1400" dirty="0" err="1">
                <a:latin typeface="Times New Roman" pitchFamily="18" charset="0"/>
                <a:cs typeface="Times New Roman" pitchFamily="18" charset="0"/>
              </a:rPr>
              <a:t>Dechun</a:t>
            </a:r>
            <a:r>
              <a:rPr lang="en-US" sz="1400" dirty="0">
                <a:latin typeface="Times New Roman" pitchFamily="18" charset="0"/>
                <a:cs typeface="Times New Roman" pitchFamily="18" charset="0"/>
              </a:rPr>
              <a:t> Zhao, </a:t>
            </a:r>
            <a:r>
              <a:rPr lang="en-US" sz="1400" dirty="0" err="1">
                <a:latin typeface="Times New Roman" pitchFamily="18" charset="0"/>
                <a:cs typeface="Times New Roman" pitchFamily="18" charset="0"/>
              </a:rPr>
              <a:t>Haiyong</a:t>
            </a:r>
            <a:r>
              <a:rPr lang="en-US" sz="1400" dirty="0">
                <a:latin typeface="Times New Roman" pitchFamily="18" charset="0"/>
                <a:cs typeface="Times New Roman" pitchFamily="18" charset="0"/>
              </a:rPr>
              <a:t> Zhang , “Combining canonical correlation analysis and infinite reference for frequency recognition of steady-state visual evoked potential recordings: A comparison with </a:t>
            </a:r>
            <a:r>
              <a:rPr lang="en-US" sz="1400" dirty="0" err="1">
                <a:latin typeface="Times New Roman" pitchFamily="18" charset="0"/>
                <a:cs typeface="Times New Roman" pitchFamily="18" charset="0"/>
              </a:rPr>
              <a:t>periodogram</a:t>
            </a:r>
            <a:r>
              <a:rPr lang="en-US" sz="1400" dirty="0">
                <a:latin typeface="Times New Roman" pitchFamily="18" charset="0"/>
                <a:cs typeface="Times New Roman" pitchFamily="18" charset="0"/>
              </a:rPr>
              <a:t> method,”</a:t>
            </a:r>
            <a:r>
              <a:rPr lang="en-US" sz="1400" b="1" dirty="0">
                <a:latin typeface="Times New Roman" pitchFamily="18" charset="0"/>
                <a:cs typeface="Times New Roman" pitchFamily="18" charset="0"/>
              </a:rPr>
              <a:t> </a:t>
            </a:r>
            <a:r>
              <a:rPr lang="en-US" sz="1400" b="1" dirty="0">
                <a:latin typeface="Times New Roman" pitchFamily="18" charset="0"/>
                <a:cs typeface="Times New Roman" pitchFamily="18" charset="0"/>
                <a:hlinkClick r:id="rId2"/>
              </a:rPr>
              <a:t>Bio-Medical Materials and Engineering</a:t>
            </a:r>
            <a:r>
              <a:rPr lang="en-US" sz="1400" dirty="0">
                <a:latin typeface="Times New Roman" pitchFamily="18" charset="0"/>
                <a:cs typeface="Times New Roman" pitchFamily="18" charset="0"/>
              </a:rPr>
              <a:t> 24, 2901-2908 (</a:t>
            </a:r>
            <a:r>
              <a:rPr lang="en-US" sz="1400" b="1" dirty="0">
                <a:latin typeface="Times New Roman" pitchFamily="18" charset="0"/>
                <a:cs typeface="Times New Roman" pitchFamily="18" charset="0"/>
              </a:rPr>
              <a:t>2014</a:t>
            </a:r>
            <a:r>
              <a:rPr lang="en-US" sz="1400" dirty="0">
                <a:latin typeface="Times New Roman" pitchFamily="18" charset="0"/>
                <a:cs typeface="Times New Roman" pitchFamily="18" charset="0"/>
              </a:rPr>
              <a:t>).</a:t>
            </a:r>
          </a:p>
          <a:p>
            <a:pPr lvl="0"/>
            <a:r>
              <a:rPr lang="en-US" sz="1400" dirty="0" err="1">
                <a:latin typeface="Times New Roman" pitchFamily="18" charset="0"/>
                <a:cs typeface="Times New Roman" pitchFamily="18" charset="0"/>
              </a:rPr>
              <a:t>Yubin</a:t>
            </a:r>
            <a:r>
              <a:rPr lang="en-US" sz="1400" dirty="0">
                <a:latin typeface="Times New Roman" pitchFamily="18" charset="0"/>
                <a:cs typeface="Times New Roman" pitchFamily="18" charset="0"/>
              </a:rPr>
              <a:t> Liu, </a:t>
            </a:r>
            <a:r>
              <a:rPr lang="en-US" sz="1400" dirty="0" err="1">
                <a:latin typeface="Times New Roman" pitchFamily="18" charset="0"/>
                <a:cs typeface="Times New Roman" pitchFamily="18" charset="0"/>
              </a:rPr>
              <a:t>Zhifang</a:t>
            </a:r>
            <a:r>
              <a:rPr lang="en-US" sz="1400" dirty="0">
                <a:latin typeface="Times New Roman" pitchFamily="18" charset="0"/>
                <a:cs typeface="Times New Roman" pitchFamily="18" charset="0"/>
              </a:rPr>
              <a:t> Li</a:t>
            </a:r>
            <a:r>
              <a:rPr lang="en-US" sz="1400" baseline="30000" dirty="0">
                <a:latin typeface="Times New Roman" pitchFamily="18" charset="0"/>
                <a:cs typeface="Times New Roman" pitchFamily="18" charset="0"/>
              </a:rPr>
              <a:t> </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Hui</a:t>
            </a:r>
            <a:r>
              <a:rPr lang="en-US" sz="1400" dirty="0">
                <a:latin typeface="Times New Roman" pitchFamily="18" charset="0"/>
                <a:cs typeface="Times New Roman" pitchFamily="18" charset="0"/>
              </a:rPr>
              <a:t> Li</a:t>
            </a:r>
            <a:r>
              <a:rPr lang="en-US" sz="1400" baseline="30000" dirty="0">
                <a:latin typeface="Times New Roman" pitchFamily="18" charset="0"/>
                <a:cs typeface="Times New Roman" pitchFamily="18" charset="0"/>
              </a:rPr>
              <a:t>  </a:t>
            </a:r>
            <a:r>
              <a:rPr lang="en-US" sz="1400" dirty="0">
                <a:latin typeface="Times New Roman" pitchFamily="18" charset="0"/>
                <a:cs typeface="Times New Roman" pitchFamily="18" charset="0"/>
              </a:rPr>
              <a:t>and  </a:t>
            </a:r>
            <a:r>
              <a:rPr lang="en-US" sz="1400" b="1" dirty="0">
                <a:latin typeface="Times New Roman" pitchFamily="18" charset="0"/>
                <a:cs typeface="Times New Roman" pitchFamily="18" charset="0"/>
              </a:rPr>
              <a:t>Zhen Yuan</a:t>
            </a:r>
            <a:r>
              <a:rPr lang="en-US" sz="1400" dirty="0">
                <a:latin typeface="Times New Roman" pitchFamily="18" charset="0"/>
                <a:cs typeface="Times New Roman" pitchFamily="18" charset="0"/>
              </a:rPr>
              <a:t> (corresponding author), “Quantification of the chemical composition variations of tumors in </a:t>
            </a:r>
            <a:r>
              <a:rPr lang="en-US" sz="1400" dirty="0" err="1">
                <a:latin typeface="Times New Roman" pitchFamily="18" charset="0"/>
                <a:cs typeface="Times New Roman" pitchFamily="18" charset="0"/>
              </a:rPr>
              <a:t>photothermal</a:t>
            </a:r>
            <a:r>
              <a:rPr lang="en-US" sz="1400" dirty="0">
                <a:latin typeface="Times New Roman" pitchFamily="18" charset="0"/>
                <a:cs typeface="Times New Roman" pitchFamily="18" charset="0"/>
              </a:rPr>
              <a:t> therapy by </a:t>
            </a:r>
            <a:r>
              <a:rPr lang="en-US" sz="1400" dirty="0" err="1">
                <a:latin typeface="Times New Roman" pitchFamily="18" charset="0"/>
                <a:cs typeface="Times New Roman" pitchFamily="18" charset="0"/>
              </a:rPr>
              <a:t>photoacoustic</a:t>
            </a:r>
            <a:r>
              <a:rPr lang="en-US" sz="1400" dirty="0">
                <a:latin typeface="Times New Roman" pitchFamily="18" charset="0"/>
                <a:cs typeface="Times New Roman" pitchFamily="18" charset="0"/>
              </a:rPr>
              <a:t> spectroscopy: An in vitro study,” </a:t>
            </a:r>
            <a:r>
              <a:rPr lang="en-US" sz="1400" b="1" dirty="0">
                <a:latin typeface="Times New Roman" pitchFamily="18" charset="0"/>
                <a:cs typeface="Times New Roman" pitchFamily="18" charset="0"/>
                <a:hlinkClick r:id="rId2"/>
              </a:rPr>
              <a:t>Bio-Medical Materials and Engineering</a:t>
            </a:r>
            <a:r>
              <a:rPr lang="en-US" sz="1400" dirty="0">
                <a:latin typeface="Times New Roman" pitchFamily="18" charset="0"/>
                <a:cs typeface="Times New Roman" pitchFamily="18" charset="0"/>
              </a:rPr>
              <a:t> 24, 3411-3418 (</a:t>
            </a:r>
            <a:r>
              <a:rPr lang="en-US" sz="1400" b="1" dirty="0">
                <a:latin typeface="Times New Roman" pitchFamily="18" charset="0"/>
                <a:cs typeface="Times New Roman" pitchFamily="18" charset="0"/>
              </a:rPr>
              <a:t>2014</a:t>
            </a:r>
            <a:r>
              <a:rPr lang="en-US" sz="1400" dirty="0">
                <a:latin typeface="Times New Roman" pitchFamily="18" charset="0"/>
                <a:cs typeface="Times New Roman" pitchFamily="18" charset="0"/>
              </a:rPr>
              <a:t>).</a:t>
            </a:r>
          </a:p>
          <a:p>
            <a:pPr lvl="0"/>
            <a:r>
              <a:rPr lang="de-DE" sz="1400" b="1" dirty="0">
                <a:latin typeface="Times New Roman" pitchFamily="18" charset="0"/>
                <a:cs typeface="Times New Roman" pitchFamily="18" charset="0"/>
              </a:rPr>
              <a:t>Z. Yuan</a:t>
            </a:r>
            <a:r>
              <a:rPr lang="de-DE" sz="1400" dirty="0">
                <a:latin typeface="Times New Roman" pitchFamily="18" charset="0"/>
                <a:cs typeface="Times New Roman" pitchFamily="18" charset="0"/>
              </a:rPr>
              <a:t>, “</a:t>
            </a:r>
            <a:r>
              <a:rPr lang="en-US" sz="1400" dirty="0">
                <a:latin typeface="Times New Roman" pitchFamily="18" charset="0"/>
                <a:cs typeface="Times New Roman" pitchFamily="18" charset="0"/>
              </a:rPr>
              <a:t>Osteoarthritis and psoriatic arthritis: Findings in three-dimensional </a:t>
            </a:r>
            <a:r>
              <a:rPr lang="en-US" sz="1400" dirty="0" err="1">
                <a:latin typeface="Times New Roman" pitchFamily="18" charset="0"/>
                <a:cs typeface="Times New Roman" pitchFamily="18" charset="0"/>
              </a:rPr>
              <a:t>biophotonics</a:t>
            </a:r>
            <a:r>
              <a:rPr lang="en-US" sz="1400" dirty="0">
                <a:latin typeface="Times New Roman" pitchFamily="18" charset="0"/>
                <a:cs typeface="Times New Roman" pitchFamily="18" charset="0"/>
              </a:rPr>
              <a:t> imaging,” </a:t>
            </a:r>
            <a:r>
              <a:rPr lang="en-US" sz="1400" b="1" dirty="0">
                <a:latin typeface="Times New Roman" pitchFamily="18" charset="0"/>
                <a:cs typeface="Times New Roman" pitchFamily="18" charset="0"/>
                <a:hlinkClick r:id="rId2"/>
              </a:rPr>
              <a:t>Bio-Medical Materials and Engineering</a:t>
            </a:r>
            <a:r>
              <a:rPr lang="en-US" sz="1400" dirty="0">
                <a:latin typeface="Times New Roman" pitchFamily="18" charset="0"/>
                <a:cs typeface="Times New Roman" pitchFamily="18" charset="0"/>
              </a:rPr>
              <a:t> 24, 3063-3071 (</a:t>
            </a:r>
            <a:r>
              <a:rPr lang="en-US" sz="1400" b="1" dirty="0">
                <a:latin typeface="Times New Roman" pitchFamily="18" charset="0"/>
                <a:cs typeface="Times New Roman" pitchFamily="18" charset="0"/>
              </a:rPr>
              <a:t>2014</a:t>
            </a:r>
            <a:r>
              <a:rPr lang="en-US" sz="1400" dirty="0">
                <a:latin typeface="Times New Roman" pitchFamily="18" charset="0"/>
                <a:cs typeface="Times New Roman" pitchFamily="18" charset="0"/>
              </a:rPr>
              <a:t>).</a:t>
            </a:r>
          </a:p>
          <a:p>
            <a:pPr lvl="0"/>
            <a:r>
              <a:rPr lang="en-US" sz="1400" b="1" dirty="0">
                <a:latin typeface="Times New Roman" pitchFamily="18" charset="0"/>
                <a:cs typeface="Times New Roman" pitchFamily="18" charset="0"/>
              </a:rPr>
              <a:t>Z. Yuan</a:t>
            </a:r>
            <a:r>
              <a:rPr lang="en-US" sz="1400" dirty="0">
                <a:latin typeface="Times New Roman" pitchFamily="18" charset="0"/>
                <a:cs typeface="Times New Roman" pitchFamily="18" charset="0"/>
              </a:rPr>
              <a:t>, “A spatiotemporal and time frequency analysis of </a:t>
            </a:r>
            <a:r>
              <a:rPr lang="en-US" sz="1400" dirty="0" err="1">
                <a:latin typeface="Times New Roman" pitchFamily="18" charset="0"/>
                <a:cs typeface="Times New Roman" pitchFamily="18" charset="0"/>
              </a:rPr>
              <a:t>fNIRS</a:t>
            </a:r>
            <a:r>
              <a:rPr lang="en-US" sz="1400" dirty="0">
                <a:latin typeface="Times New Roman" pitchFamily="18" charset="0"/>
                <a:cs typeface="Times New Roman" pitchFamily="18" charset="0"/>
              </a:rPr>
              <a:t> brain signals using ICA method,” </a:t>
            </a:r>
            <a:r>
              <a:rPr lang="en-US" sz="1400" b="1" dirty="0">
                <a:latin typeface="Times New Roman" pitchFamily="18" charset="0"/>
                <a:cs typeface="Times New Roman" pitchFamily="18" charset="0"/>
              </a:rPr>
              <a:t>Journal of Biomedical Optics</a:t>
            </a:r>
            <a:r>
              <a:rPr lang="en-US" sz="1400" dirty="0">
                <a:latin typeface="Times New Roman" pitchFamily="18" charset="0"/>
                <a:cs typeface="Times New Roman" pitchFamily="18" charset="0"/>
              </a:rPr>
              <a:t> </a:t>
            </a:r>
            <a:r>
              <a:rPr lang="en-US" sz="1400" b="1" dirty="0">
                <a:latin typeface="Times New Roman" pitchFamily="18" charset="0"/>
                <a:cs typeface="Times New Roman" pitchFamily="18" charset="0"/>
              </a:rPr>
              <a:t>20</a:t>
            </a:r>
            <a:r>
              <a:rPr lang="en-US" sz="1400" dirty="0">
                <a:latin typeface="Times New Roman" pitchFamily="18" charset="0"/>
                <a:cs typeface="Times New Roman" pitchFamily="18" charset="0"/>
              </a:rPr>
              <a:t> 18(10), 106011 (</a:t>
            </a:r>
            <a:r>
              <a:rPr lang="en-US" sz="1400" b="1" dirty="0">
                <a:latin typeface="Times New Roman" pitchFamily="18" charset="0"/>
                <a:cs typeface="Times New Roman" pitchFamily="18" charset="0"/>
              </a:rPr>
              <a:t>2013</a:t>
            </a:r>
            <a:r>
              <a:rPr lang="en-US" sz="1400" dirty="0">
                <a:latin typeface="Times New Roman" pitchFamily="18" charset="0"/>
                <a:cs typeface="Times New Roman" pitchFamily="18" charset="0"/>
              </a:rPr>
              <a:t>).</a:t>
            </a:r>
          </a:p>
          <a:p>
            <a:pPr lvl="0"/>
            <a:r>
              <a:rPr lang="en-US" sz="1400" b="1" dirty="0">
                <a:latin typeface="Times New Roman" pitchFamily="18" charset="0"/>
                <a:cs typeface="Times New Roman" pitchFamily="18" charset="0"/>
              </a:rPr>
              <a:t>Z. Yuan</a:t>
            </a:r>
            <a:r>
              <a:rPr lang="en-US" sz="1400" dirty="0">
                <a:latin typeface="Times New Roman" pitchFamily="18" charset="0"/>
                <a:cs typeface="Times New Roman" pitchFamily="18" charset="0"/>
              </a:rPr>
              <a:t>, “Combing ICA and Granger causality to capture brain network dynamics with </a:t>
            </a:r>
            <a:r>
              <a:rPr lang="en-US" sz="1400" dirty="0" err="1">
                <a:latin typeface="Times New Roman" pitchFamily="18" charset="0"/>
                <a:cs typeface="Times New Roman" pitchFamily="18" charset="0"/>
              </a:rPr>
              <a:t>fNIRS</a:t>
            </a:r>
            <a:r>
              <a:rPr lang="en-US" sz="1400" dirty="0">
                <a:latin typeface="Times New Roman" pitchFamily="18" charset="0"/>
                <a:cs typeface="Times New Roman" pitchFamily="18" charset="0"/>
              </a:rPr>
              <a:t> measurements,” </a:t>
            </a:r>
            <a:r>
              <a:rPr lang="en-US" sz="1400" b="1" dirty="0">
                <a:latin typeface="Times New Roman" pitchFamily="18" charset="0"/>
                <a:cs typeface="Times New Roman" pitchFamily="18" charset="0"/>
              </a:rPr>
              <a:t>Biomedical Optics Express</a:t>
            </a:r>
            <a:r>
              <a:rPr lang="en-US" sz="1400" dirty="0">
                <a:latin typeface="Times New Roman" pitchFamily="18" charset="0"/>
                <a:cs typeface="Times New Roman" pitchFamily="18" charset="0"/>
              </a:rPr>
              <a:t> 4(11), 2629-2643 (</a:t>
            </a:r>
            <a:r>
              <a:rPr lang="en-US" sz="1400" b="1" dirty="0">
                <a:latin typeface="Times New Roman" pitchFamily="18" charset="0"/>
                <a:cs typeface="Times New Roman" pitchFamily="18" charset="0"/>
              </a:rPr>
              <a:t>2013</a:t>
            </a:r>
            <a:r>
              <a:rPr lang="en-US" sz="1400" dirty="0">
                <a:latin typeface="Times New Roman" pitchFamily="18" charset="0"/>
                <a:cs typeface="Times New Roman" pitchFamily="18" charset="0"/>
              </a:rPr>
              <a:t>).</a:t>
            </a:r>
          </a:p>
          <a:p>
            <a:r>
              <a:rPr lang="en-US" sz="1400" b="1" dirty="0">
                <a:latin typeface="Times New Roman" pitchFamily="18" charset="0"/>
                <a:cs typeface="Times New Roman" pitchFamily="18" charset="0"/>
              </a:rPr>
              <a:t>Z. Yuan</a:t>
            </a:r>
            <a:r>
              <a:rPr lang="en-US" sz="1400" dirty="0">
                <a:latin typeface="Times New Roman" pitchFamily="18" charset="0"/>
                <a:cs typeface="Times New Roman" pitchFamily="18" charset="0"/>
              </a:rPr>
              <a:t>, J. Ye, “Fusion of </a:t>
            </a:r>
            <a:r>
              <a:rPr lang="en-US" sz="1400" dirty="0" err="1">
                <a:latin typeface="Times New Roman" pitchFamily="18" charset="0"/>
                <a:cs typeface="Times New Roman" pitchFamily="18" charset="0"/>
              </a:rPr>
              <a:t>fNIRS</a:t>
            </a:r>
            <a:r>
              <a:rPr lang="en-US" sz="1400" dirty="0">
                <a:latin typeface="Times New Roman" pitchFamily="18" charset="0"/>
                <a:cs typeface="Times New Roman" pitchFamily="18" charset="0"/>
              </a:rPr>
              <a:t> and fMRI: Identification when and where hemodynamic responses are changing in human brain,” </a:t>
            </a:r>
            <a:r>
              <a:rPr lang="en-US" sz="1400" b="1" dirty="0">
                <a:latin typeface="Times New Roman" pitchFamily="18" charset="0"/>
                <a:cs typeface="Times New Roman" pitchFamily="18" charset="0"/>
              </a:rPr>
              <a:t>Frontier in Human Neurosciences</a:t>
            </a:r>
            <a:r>
              <a:rPr lang="en-US" sz="1400" dirty="0">
                <a:latin typeface="Times New Roman" pitchFamily="18" charset="0"/>
                <a:cs typeface="Times New Roman" pitchFamily="18" charset="0"/>
              </a:rPr>
              <a:t> 7: 676 (</a:t>
            </a:r>
            <a:r>
              <a:rPr lang="en-US" sz="1400" b="1" dirty="0">
                <a:latin typeface="Times New Roman" pitchFamily="18" charset="0"/>
                <a:cs typeface="Times New Roman" pitchFamily="18" charset="0"/>
              </a:rPr>
              <a:t>2013</a:t>
            </a:r>
            <a:r>
              <a:rPr lang="en-US" sz="1200" dirty="0"/>
              <a:t>).</a:t>
            </a:r>
            <a:endParaRPr lang="en-IN" sz="1200" dirty="0">
              <a:latin typeface="Times New Roman" pitchFamily="18" charset="0"/>
              <a:cs typeface="Times New Roman" pitchFamily="18" charset="0"/>
            </a:endParaRPr>
          </a:p>
        </p:txBody>
      </p:sp>
      <p:pic>
        <p:nvPicPr>
          <p:cNvPr id="4" name="Picture 3"/>
          <p:cNvPicPr>
            <a:picLocks noChangeAspect="1" noChangeArrowheads="1"/>
          </p:cNvPicPr>
          <p:nvPr/>
        </p:nvPicPr>
        <p:blipFill>
          <a:blip r:embed="rId3"/>
          <a:srcRect/>
          <a:stretch>
            <a:fillRect/>
          </a:stretch>
        </p:blipFill>
        <p:spPr bwMode="auto">
          <a:xfrm>
            <a:off x="0" y="0"/>
            <a:ext cx="9144000" cy="106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noChangeArrowheads="1"/>
          </p:cNvPicPr>
          <p:nvPr>
            <p:ph idx="1"/>
          </p:nvPr>
        </p:nvPicPr>
        <p:blipFill>
          <a:blip r:embed="rId2"/>
          <a:srcRect/>
          <a:stretch>
            <a:fillRect/>
          </a:stretch>
        </p:blipFill>
        <p:spPr bwMode="auto">
          <a:xfrm>
            <a:off x="0" y="0"/>
            <a:ext cx="9144000" cy="1142984"/>
          </a:xfrm>
          <a:prstGeom prst="rect">
            <a:avLst/>
          </a:prstGeom>
          <a:noFill/>
          <a:ln w="9525">
            <a:noFill/>
            <a:miter lim="800000"/>
            <a:headEnd/>
            <a:tailEnd/>
          </a:ln>
          <a:effectLst/>
        </p:spPr>
      </p:pic>
      <p:pic>
        <p:nvPicPr>
          <p:cNvPr id="5" name="Picture 4"/>
          <p:cNvPicPr>
            <a:picLocks noChangeAspect="1" noChangeArrowheads="1"/>
          </p:cNvPicPr>
          <p:nvPr/>
        </p:nvPicPr>
        <p:blipFill>
          <a:blip r:embed="rId2"/>
          <a:srcRect/>
          <a:stretch>
            <a:fillRect/>
          </a:stretch>
        </p:blipFill>
        <p:spPr bwMode="auto">
          <a:xfrm>
            <a:off x="0" y="0"/>
            <a:ext cx="9144000" cy="1066800"/>
          </a:xfrm>
          <a:prstGeom prst="rect">
            <a:avLst/>
          </a:prstGeom>
          <a:noFill/>
          <a:ln w="9525">
            <a:noFill/>
            <a:miter lim="800000"/>
            <a:headEnd/>
            <a:tailEnd/>
          </a:ln>
          <a:effectLst/>
        </p:spPr>
      </p:pic>
      <p:sp>
        <p:nvSpPr>
          <p:cNvPr id="6" name="Content Placeholder 2"/>
          <p:cNvSpPr txBox="1">
            <a:spLocks/>
          </p:cNvSpPr>
          <p:nvPr/>
        </p:nvSpPr>
        <p:spPr>
          <a:xfrm>
            <a:off x="571472" y="1214422"/>
            <a:ext cx="8229600" cy="5643578"/>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1" i="0" u="none" strike="noStrike" kern="1200" cap="none" spc="0" normalizeH="0" baseline="0" noProof="0" dirty="0" smtClean="0">
                <a:ln>
                  <a:noFill/>
                </a:ln>
                <a:solidFill>
                  <a:srgbClr val="7030A0"/>
                </a:solidFill>
                <a:effectLst/>
                <a:uLnTx/>
                <a:uFillTx/>
                <a:latin typeface="Times New Roman" pitchFamily="18" charset="0"/>
                <a:ea typeface="+mn-ea"/>
                <a:cs typeface="Times New Roman" pitchFamily="18" charset="0"/>
              </a:rPr>
              <a:t>Molecular</a:t>
            </a:r>
            <a:r>
              <a:rPr kumimoji="0" lang="en-US" sz="1800" b="1" i="0" u="none" strike="noStrike" kern="1200" cap="none" spc="0" normalizeH="0" noProof="0" dirty="0" smtClean="0">
                <a:ln>
                  <a:noFill/>
                </a:ln>
                <a:solidFill>
                  <a:srgbClr val="7030A0"/>
                </a:solidFill>
                <a:effectLst/>
                <a:uLnTx/>
                <a:uFillTx/>
                <a:latin typeface="Times New Roman" pitchFamily="18" charset="0"/>
                <a:ea typeface="+mn-ea"/>
                <a:cs typeface="Times New Roman" pitchFamily="18" charset="0"/>
              </a:rPr>
              <a:t> imaging</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1" i="0" u="none" strike="noStrike" kern="1200" cap="none" spc="0" normalizeH="0" noProof="0" dirty="0" smtClean="0">
              <a:ln>
                <a:noFill/>
              </a:ln>
              <a:solidFill>
                <a:srgbClr val="7030A0"/>
              </a:solidFill>
              <a:effectLst/>
              <a:uLnTx/>
              <a:uFillTx/>
              <a:latin typeface="Times New Roman" pitchFamily="18" charset="0"/>
              <a:ea typeface="+mn-ea"/>
              <a:cs typeface="Times New Roman" pitchFamily="18" charset="0"/>
            </a:endParaRPr>
          </a:p>
          <a:p>
            <a:pPr algn="just"/>
            <a:r>
              <a:rPr kumimoji="0" lang="en-US" sz="1800" i="0" u="none" strike="noStrike" kern="1200" cap="none" spc="0" normalizeH="0" noProof="0" dirty="0" smtClean="0">
                <a:ln>
                  <a:noFill/>
                </a:ln>
                <a:effectLst/>
                <a:uLnTx/>
                <a:uFillTx/>
                <a:latin typeface="Times New Roman" pitchFamily="18" charset="0"/>
                <a:ea typeface="+mn-ea"/>
                <a:cs typeface="Times New Roman" pitchFamily="18" charset="0"/>
              </a:rPr>
              <a:t> </a:t>
            </a:r>
            <a:r>
              <a:rPr lang="en-US" sz="2000" dirty="0" smtClean="0"/>
              <a:t>A</a:t>
            </a:r>
            <a:r>
              <a:rPr lang="en-US" sz="2000" dirty="0"/>
              <a:t>. </a:t>
            </a:r>
            <a:r>
              <a:rPr lang="en-US" sz="2000" dirty="0" err="1"/>
              <a:t>Zerhouni</a:t>
            </a:r>
            <a:r>
              <a:rPr lang="en-US" sz="2000" dirty="0"/>
              <a:t>, MD, former director of the National Institutes of Health, has  described molecular imaging as having “…the potential to define itself as a core interdisciplinary science for extracting spatially and temporally resolved biological information at all physical scales from Angstroms to microns to centimeters in intact biological systems.” (Eugene P. Pendergrass New Horizons Lecture, Radiological Society of North America meeting, 2007)(1</a:t>
            </a:r>
            <a:r>
              <a:rPr lang="en-US" sz="2000" dirty="0" smtClean="0"/>
              <a:t>). Even </a:t>
            </a:r>
            <a:r>
              <a:rPr lang="en-US" sz="2000" dirty="0"/>
              <a:t>in its early stages of development, molecular imaging is revolutionizing our ability to see and monitor specific proteins and genes, and characterize molecular pathways within the living organism.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Autofit/>
          </a:bodyPr>
          <a:lstStyle/>
          <a:p>
            <a:pPr>
              <a:lnSpc>
                <a:spcPct val="200000"/>
              </a:lnSpc>
              <a:buNone/>
            </a:pPr>
            <a:r>
              <a:rPr lang="en-US" sz="2000" b="1" dirty="0" smtClean="0">
                <a:solidFill>
                  <a:srgbClr val="7030A0"/>
                </a:solidFill>
                <a:latin typeface="Times New Roman" pitchFamily="18" charset="0"/>
                <a:cs typeface="Times New Roman" pitchFamily="18" charset="0"/>
              </a:rPr>
              <a:t>Purpose</a:t>
            </a:r>
          </a:p>
          <a:p>
            <a:pPr marL="0" indent="0">
              <a:lnSpc>
                <a:spcPct val="200000"/>
              </a:lnSpc>
              <a:buNone/>
            </a:pPr>
            <a:r>
              <a:rPr lang="en-US" sz="1600" dirty="0" smtClean="0">
                <a:latin typeface="Times New Roman" pitchFamily="18" charset="0"/>
                <a:cs typeface="Times New Roman" pitchFamily="18" charset="0"/>
              </a:rPr>
              <a:t>1)Noninvasively </a:t>
            </a:r>
            <a:r>
              <a:rPr lang="en-US" sz="1600" dirty="0">
                <a:latin typeface="Times New Roman" pitchFamily="18" charset="0"/>
                <a:cs typeface="Times New Roman" pitchFamily="18" charset="0"/>
              </a:rPr>
              <a:t>characterize the stages and progression of a disease process and establish signature biomarkers</a:t>
            </a:r>
            <a:r>
              <a:rPr lang="en-US" sz="1600" dirty="0" smtClean="0">
                <a:latin typeface="Times New Roman" pitchFamily="18" charset="0"/>
                <a:cs typeface="Times New Roman" pitchFamily="18" charset="0"/>
              </a:rPr>
              <a:t>;</a:t>
            </a:r>
          </a:p>
          <a:p>
            <a:pPr marL="0" indent="0">
              <a:lnSpc>
                <a:spcPct val="200000"/>
              </a:lnSpc>
              <a:buNone/>
            </a:pPr>
            <a:r>
              <a:rPr lang="en-US" sz="1600" dirty="0" smtClean="0">
                <a:latin typeface="Times New Roman" pitchFamily="18" charset="0"/>
                <a:cs typeface="Times New Roman" pitchFamily="18" charset="0"/>
              </a:rPr>
              <a:t>2</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Assess </a:t>
            </a:r>
            <a:r>
              <a:rPr lang="en-US" sz="1600" dirty="0">
                <a:latin typeface="Times New Roman" pitchFamily="18" charset="0"/>
                <a:cs typeface="Times New Roman" pitchFamily="18" charset="0"/>
              </a:rPr>
              <a:t>the efficacy of standard or experimental treatment modalities in small-animal models of human disease; </a:t>
            </a:r>
            <a:endParaRPr lang="en-US" sz="1600" dirty="0" smtClean="0">
              <a:latin typeface="Times New Roman" pitchFamily="18" charset="0"/>
              <a:cs typeface="Times New Roman" pitchFamily="18" charset="0"/>
            </a:endParaRPr>
          </a:p>
          <a:p>
            <a:pPr marL="0" indent="0">
              <a:lnSpc>
                <a:spcPct val="200000"/>
              </a:lnSpc>
              <a:buNone/>
            </a:pPr>
            <a:r>
              <a:rPr lang="en-US" sz="1600" dirty="0" smtClean="0">
                <a:latin typeface="Times New Roman" pitchFamily="18" charset="0"/>
                <a:cs typeface="Times New Roman" pitchFamily="18" charset="0"/>
              </a:rPr>
              <a:t>3</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Characterize </a:t>
            </a:r>
            <a:r>
              <a:rPr lang="en-US" sz="1600" dirty="0">
                <a:latin typeface="Times New Roman" pitchFamily="18" charset="0"/>
                <a:cs typeface="Times New Roman" pitchFamily="18" charset="0"/>
              </a:rPr>
              <a:t>the trafficking of stem cells and immune cells; </a:t>
            </a:r>
            <a:endParaRPr lang="en-US" sz="1600" dirty="0" smtClean="0">
              <a:latin typeface="Times New Roman" pitchFamily="18" charset="0"/>
              <a:cs typeface="Times New Roman" pitchFamily="18" charset="0"/>
            </a:endParaRPr>
          </a:p>
          <a:p>
            <a:pPr marL="0" indent="0">
              <a:lnSpc>
                <a:spcPct val="200000"/>
              </a:lnSpc>
              <a:buNone/>
            </a:pPr>
            <a:r>
              <a:rPr lang="en-US" sz="1600" dirty="0" smtClean="0">
                <a:latin typeface="Times New Roman" pitchFamily="18" charset="0"/>
                <a:cs typeface="Times New Roman" pitchFamily="18" charset="0"/>
              </a:rPr>
              <a:t>4</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Analyze </a:t>
            </a:r>
            <a:r>
              <a:rPr lang="en-US" sz="1600" dirty="0">
                <a:latin typeface="Times New Roman" pitchFamily="18" charset="0"/>
                <a:cs typeface="Times New Roman" pitchFamily="18" charset="0"/>
              </a:rPr>
              <a:t>the </a:t>
            </a:r>
            <a:r>
              <a:rPr lang="en-US" sz="1600" dirty="0" err="1">
                <a:latin typeface="Times New Roman" pitchFamily="18" charset="0"/>
                <a:cs typeface="Times New Roman" pitchFamily="18" charset="0"/>
              </a:rPr>
              <a:t>biodistribution</a:t>
            </a:r>
            <a:r>
              <a:rPr lang="en-US" sz="1600" dirty="0">
                <a:latin typeface="Times New Roman" pitchFamily="18" charset="0"/>
                <a:cs typeface="Times New Roman" pitchFamily="18" charset="0"/>
              </a:rPr>
              <a:t> of drugs and the dynamics of drug/receptor interactions; </a:t>
            </a:r>
            <a:endParaRPr lang="en-US" sz="1600" dirty="0" smtClean="0">
              <a:latin typeface="Times New Roman" pitchFamily="18" charset="0"/>
              <a:cs typeface="Times New Roman" pitchFamily="18" charset="0"/>
            </a:endParaRPr>
          </a:p>
          <a:p>
            <a:pPr marL="0" indent="0">
              <a:lnSpc>
                <a:spcPct val="200000"/>
              </a:lnSpc>
              <a:buNone/>
            </a:pPr>
            <a:r>
              <a:rPr lang="en-US" sz="1600" dirty="0" smtClean="0">
                <a:latin typeface="Times New Roman" pitchFamily="18" charset="0"/>
                <a:cs typeface="Times New Roman" pitchFamily="18" charset="0"/>
              </a:rPr>
              <a:t>5</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Investigate </a:t>
            </a:r>
            <a:r>
              <a:rPr lang="en-US" sz="1600" dirty="0">
                <a:latin typeface="Times New Roman" pitchFamily="18" charset="0"/>
                <a:cs typeface="Times New Roman" pitchFamily="18" charset="0"/>
              </a:rPr>
              <a:t>the cellular and subcellular basis of brain disorders; </a:t>
            </a:r>
            <a:endParaRPr lang="en-US" sz="1600" dirty="0" smtClean="0">
              <a:latin typeface="Times New Roman" pitchFamily="18" charset="0"/>
              <a:cs typeface="Times New Roman" pitchFamily="18" charset="0"/>
            </a:endParaRPr>
          </a:p>
          <a:p>
            <a:pPr marL="0" indent="0">
              <a:lnSpc>
                <a:spcPct val="200000"/>
              </a:lnSpc>
              <a:buNone/>
            </a:pPr>
            <a:r>
              <a:rPr lang="en-US" sz="1600" dirty="0" smtClean="0">
                <a:latin typeface="Times New Roman" pitchFamily="18" charset="0"/>
                <a:cs typeface="Times New Roman" pitchFamily="18" charset="0"/>
              </a:rPr>
              <a:t>6</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Assess </a:t>
            </a:r>
            <a:r>
              <a:rPr lang="en-US" sz="1600" dirty="0">
                <a:latin typeface="Times New Roman" pitchFamily="18" charset="0"/>
                <a:cs typeface="Times New Roman" pitchFamily="18" charset="0"/>
              </a:rPr>
              <a:t>metabolic changes, particularly in the brain, heart and tumors; </a:t>
            </a:r>
            <a:r>
              <a:rPr lang="en-US" sz="1600" dirty="0" smtClean="0">
                <a:latin typeface="Times New Roman" pitchFamily="18" charset="0"/>
                <a:cs typeface="Times New Roman" pitchFamily="18" charset="0"/>
              </a:rPr>
              <a:t> </a:t>
            </a:r>
          </a:p>
          <a:p>
            <a:pPr marL="0" indent="0">
              <a:lnSpc>
                <a:spcPct val="200000"/>
              </a:lnSpc>
              <a:buNone/>
            </a:pPr>
            <a:r>
              <a:rPr lang="en-US" sz="1600" dirty="0" smtClean="0">
                <a:latin typeface="Times New Roman" pitchFamily="18" charset="0"/>
                <a:cs typeface="Times New Roman" pitchFamily="18" charset="0"/>
              </a:rPr>
              <a:t>7</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Detect </a:t>
            </a:r>
            <a:r>
              <a:rPr lang="en-US" sz="1600" dirty="0">
                <a:latin typeface="Times New Roman" pitchFamily="18" charset="0"/>
                <a:cs typeface="Times New Roman" pitchFamily="18" charset="0"/>
              </a:rPr>
              <a:t>tissue hypoxia. </a:t>
            </a:r>
            <a:endParaRPr lang="en-IN" sz="1600" dirty="0">
              <a:latin typeface="Times New Roman" pitchFamily="18" charset="0"/>
              <a:cs typeface="Times New Roman" pitchFamily="18" charset="0"/>
            </a:endParaRPr>
          </a:p>
        </p:txBody>
      </p:sp>
      <p:pic>
        <p:nvPicPr>
          <p:cNvPr id="4" name="Picture 3"/>
          <p:cNvPicPr>
            <a:picLocks noChangeAspect="1" noChangeArrowheads="1"/>
          </p:cNvPicPr>
          <p:nvPr/>
        </p:nvPicPr>
        <p:blipFill>
          <a:blip r:embed="rId2"/>
          <a:srcRect/>
          <a:stretch>
            <a:fillRect/>
          </a:stretch>
        </p:blipFill>
        <p:spPr bwMode="auto">
          <a:xfrm>
            <a:off x="0" y="0"/>
            <a:ext cx="9144000" cy="106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85860"/>
            <a:ext cx="8229600" cy="5072098"/>
          </a:xfrm>
        </p:spPr>
        <p:txBody>
          <a:bodyPr/>
          <a:lstStyle/>
          <a:p>
            <a:pPr algn="ctr">
              <a:buNone/>
            </a:pPr>
            <a:r>
              <a:rPr lang="en-US" sz="2000" b="1" dirty="0" smtClean="0">
                <a:solidFill>
                  <a:srgbClr val="7030A0"/>
                </a:solidFill>
                <a:latin typeface="Times New Roman" pitchFamily="18" charset="0"/>
                <a:cs typeface="Times New Roman" pitchFamily="18" charset="0"/>
              </a:rPr>
              <a:t>As a tool in Cancer Imaging</a:t>
            </a:r>
          </a:p>
          <a:p>
            <a:pPr algn="ctr">
              <a:buNone/>
            </a:pPr>
            <a:endParaRPr lang="en-US" sz="2000" b="1" dirty="0" smtClean="0">
              <a:solidFill>
                <a:srgbClr val="7030A0"/>
              </a:solidFill>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It helps particularly to predict which tumor is aggressive or going to invade locally, more severely;</a:t>
            </a:r>
          </a:p>
          <a:p>
            <a:pPr>
              <a:buNone/>
            </a:pPr>
            <a:r>
              <a:rPr lang="en-US" sz="2000" dirty="0" smtClean="0">
                <a:latin typeface="Times New Roman" pitchFamily="18" charset="0"/>
                <a:cs typeface="Times New Roman" pitchFamily="18" charset="0"/>
              </a:rPr>
              <a:t>Node size is not the criteria of detection;</a:t>
            </a:r>
          </a:p>
          <a:p>
            <a:pPr>
              <a:buNone/>
            </a:pPr>
            <a:r>
              <a:rPr lang="en-US" sz="2000" dirty="0" smtClean="0">
                <a:latin typeface="Times New Roman" pitchFamily="18" charset="0"/>
                <a:cs typeface="Times New Roman" pitchFamily="18" charset="0"/>
              </a:rPr>
              <a:t>Cancer early detection </a:t>
            </a:r>
          </a:p>
          <a:p>
            <a:pPr>
              <a:buNone/>
            </a:pPr>
            <a:endParaRPr lang="en-US" sz="2000" dirty="0">
              <a:latin typeface="Times New Roman" pitchFamily="18" charset="0"/>
              <a:cs typeface="Times New Roman" pitchFamily="18" charset="0"/>
            </a:endParaRPr>
          </a:p>
          <a:p>
            <a:pPr algn="ctr">
              <a:buNone/>
            </a:pPr>
            <a:r>
              <a:rPr lang="en-US" sz="2000" b="1" dirty="0" smtClean="0">
                <a:solidFill>
                  <a:srgbClr val="7030A0"/>
                </a:solidFill>
                <a:latin typeface="Times New Roman" pitchFamily="18" charset="0"/>
                <a:cs typeface="Times New Roman" pitchFamily="18" charset="0"/>
              </a:rPr>
              <a:t>Cancer Treatment</a:t>
            </a: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Localized tumors-Radio therapy</a:t>
            </a:r>
          </a:p>
          <a:p>
            <a:pPr>
              <a:buNone/>
            </a:pPr>
            <a:r>
              <a:rPr lang="en-US" sz="2000" dirty="0" smtClean="0">
                <a:latin typeface="Times New Roman" pitchFamily="18" charset="0"/>
                <a:cs typeface="Times New Roman" pitchFamily="18" charset="0"/>
              </a:rPr>
              <a:t>Systemic or diffused tumors-chemo therapy or hormonal therapy</a:t>
            </a:r>
          </a:p>
          <a:p>
            <a:pPr>
              <a:buNone/>
            </a:pPr>
            <a:r>
              <a:rPr lang="en-US" sz="2000" dirty="0" smtClean="0">
                <a:latin typeface="Times New Roman" pitchFamily="18" charset="0"/>
                <a:cs typeface="Times New Roman" pitchFamily="18" charset="0"/>
              </a:rPr>
              <a:t>Amputation in case of person becoming hormone refractory</a:t>
            </a:r>
          </a:p>
          <a:p>
            <a:pPr>
              <a:buNone/>
            </a:pPr>
            <a:endParaRPr lang="en-US" sz="2000" dirty="0">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a:p>
            <a:pPr>
              <a:buNone/>
            </a:pPr>
            <a:endParaRPr lang="en-IN" dirty="0"/>
          </a:p>
        </p:txBody>
      </p:sp>
      <p:pic>
        <p:nvPicPr>
          <p:cNvPr id="4" name="Picture 3"/>
          <p:cNvPicPr>
            <a:picLocks noChangeAspect="1" noChangeArrowheads="1"/>
          </p:cNvPicPr>
          <p:nvPr/>
        </p:nvPicPr>
        <p:blipFill>
          <a:blip r:embed="rId2"/>
          <a:srcRect/>
          <a:stretch>
            <a:fillRect/>
          </a:stretch>
        </p:blipFill>
        <p:spPr bwMode="auto">
          <a:xfrm>
            <a:off x="0" y="0"/>
            <a:ext cx="9144000" cy="106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789</Words>
  <Application>Microsoft Office PowerPoint</Application>
  <PresentationFormat>On-screen Show (4:3)</PresentationFormat>
  <Paragraphs>67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Editorial board member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Upcoming Conference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aAveza</dc:creator>
  <cp:lastModifiedBy>Satish Kumar Dasari</cp:lastModifiedBy>
  <cp:revision>22</cp:revision>
  <dcterms:created xsi:type="dcterms:W3CDTF">2014-10-19T10:15:25Z</dcterms:created>
  <dcterms:modified xsi:type="dcterms:W3CDTF">2015-10-13T13:41:48Z</dcterms:modified>
</cp:coreProperties>
</file>