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4"/>
  </p:sldMasterIdLst>
  <p:notesMasterIdLst>
    <p:notesMasterId r:id="rId29"/>
  </p:notesMasterIdLst>
  <p:handoutMasterIdLst>
    <p:handoutMasterId r:id="rId30"/>
  </p:handoutMasterIdLst>
  <p:sldIdLst>
    <p:sldId id="300" r:id="rId5"/>
    <p:sldId id="301" r:id="rId6"/>
    <p:sldId id="302" r:id="rId7"/>
    <p:sldId id="276" r:id="rId8"/>
    <p:sldId id="275" r:id="rId9"/>
    <p:sldId id="272" r:id="rId10"/>
    <p:sldId id="283" r:id="rId11"/>
    <p:sldId id="285" r:id="rId12"/>
    <p:sldId id="284" r:id="rId13"/>
    <p:sldId id="278" r:id="rId14"/>
    <p:sldId id="292" r:id="rId15"/>
    <p:sldId id="293" r:id="rId16"/>
    <p:sldId id="279" r:id="rId17"/>
    <p:sldId id="290" r:id="rId18"/>
    <p:sldId id="294" r:id="rId19"/>
    <p:sldId id="280" r:id="rId20"/>
    <p:sldId id="295" r:id="rId21"/>
    <p:sldId id="296" r:id="rId22"/>
    <p:sldId id="299" r:id="rId23"/>
    <p:sldId id="297" r:id="rId24"/>
    <p:sldId id="274" r:id="rId25"/>
    <p:sldId id="303" r:id="rId26"/>
    <p:sldId id="304" r:id="rId27"/>
    <p:sldId id="305" r:id="rId28"/>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ヒラギノ角ゴ Pro W3" pitchFamily="-107"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pitchFamily="-107"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pitchFamily="-107"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pitchFamily="-107"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pitchFamily="-107" charset="-128"/>
        <a:cs typeface="+mn-cs"/>
      </a:defRPr>
    </a:lvl5pPr>
    <a:lvl6pPr marL="2286000" algn="l" defTabSz="914400" rtl="0" eaLnBrk="1" latinLnBrk="0" hangingPunct="1">
      <a:defRPr kern="1200">
        <a:solidFill>
          <a:schemeClr val="tx1"/>
        </a:solidFill>
        <a:latin typeface="Arial" charset="0"/>
        <a:ea typeface="ヒラギノ角ゴ Pro W3" pitchFamily="-107" charset="-128"/>
        <a:cs typeface="+mn-cs"/>
      </a:defRPr>
    </a:lvl6pPr>
    <a:lvl7pPr marL="2743200" algn="l" defTabSz="914400" rtl="0" eaLnBrk="1" latinLnBrk="0" hangingPunct="1">
      <a:defRPr kern="1200">
        <a:solidFill>
          <a:schemeClr val="tx1"/>
        </a:solidFill>
        <a:latin typeface="Arial" charset="0"/>
        <a:ea typeface="ヒラギノ角ゴ Pro W3" pitchFamily="-107" charset="-128"/>
        <a:cs typeface="+mn-cs"/>
      </a:defRPr>
    </a:lvl7pPr>
    <a:lvl8pPr marL="3200400" algn="l" defTabSz="914400" rtl="0" eaLnBrk="1" latinLnBrk="0" hangingPunct="1">
      <a:defRPr kern="1200">
        <a:solidFill>
          <a:schemeClr val="tx1"/>
        </a:solidFill>
        <a:latin typeface="Arial" charset="0"/>
        <a:ea typeface="ヒラギノ角ゴ Pro W3" pitchFamily="-107" charset="-128"/>
        <a:cs typeface="+mn-cs"/>
      </a:defRPr>
    </a:lvl8pPr>
    <a:lvl9pPr marL="3657600" algn="l" defTabSz="914400" rtl="0" eaLnBrk="1" latinLnBrk="0" hangingPunct="1">
      <a:defRPr kern="1200">
        <a:solidFill>
          <a:schemeClr val="tx1"/>
        </a:solidFill>
        <a:latin typeface="Arial" charset="0"/>
        <a:ea typeface="ヒラギノ角ゴ Pro W3"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746" autoAdjust="0"/>
  </p:normalViewPr>
  <p:slideViewPr>
    <p:cSldViewPr snapToGrid="0" snapToObjects="1">
      <p:cViewPr>
        <p:scale>
          <a:sx n="77" d="100"/>
          <a:sy n="77" d="100"/>
        </p:scale>
        <p:origin x="-118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jpe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80A89-262A-42BC-A938-6981F83365E7}" type="doc">
      <dgm:prSet loTypeId="urn:microsoft.com/office/officeart/2005/8/layout/hList7#1" loCatId="relationship" qsTypeId="urn:microsoft.com/office/officeart/2005/8/quickstyle/simple1" qsCatId="simple" csTypeId="urn:microsoft.com/office/officeart/2005/8/colors/accent1_2" csCatId="accent1" phldr="1"/>
      <dgm:spPr/>
      <dgm:t>
        <a:bodyPr/>
        <a:lstStyle/>
        <a:p>
          <a:endParaRPr lang="en-US"/>
        </a:p>
      </dgm:t>
    </dgm:pt>
    <dgm:pt modelId="{95D61DF1-1958-4CB2-A68F-AA91EBC84C1C}">
      <dgm:prSet/>
      <dgm:spPr/>
      <dgm:t>
        <a:bodyPr/>
        <a:lstStyle/>
        <a:p>
          <a:pPr algn="l" rtl="0"/>
          <a:r>
            <a:rPr lang="en-US" dirty="0" smtClean="0"/>
            <a:t>OMICS Group International through its Open Access Initiative is committed to make genuine and reliable contributions to the scientific community. OMICS Group hosts over </a:t>
          </a:r>
          <a:r>
            <a:rPr lang="en-US" b="1" dirty="0" smtClean="0"/>
            <a:t>400</a:t>
          </a:r>
          <a:r>
            <a:rPr lang="en-US" dirty="0" smtClean="0"/>
            <a:t> leading-edge peer reviewed Open Access Journals and organizes over </a:t>
          </a:r>
          <a:r>
            <a:rPr lang="en-US" b="1" dirty="0" smtClean="0"/>
            <a:t>300</a:t>
          </a:r>
          <a:r>
            <a:rPr lang="en-US" dirty="0" smtClean="0"/>
            <a:t> International Conferences annually all over the world. OMICS Publishing Group journals have over </a:t>
          </a:r>
          <a:r>
            <a:rPr lang="en-US" b="1" dirty="0" smtClean="0"/>
            <a:t>3 million</a:t>
          </a:r>
          <a:r>
            <a:rPr lang="en-US" dirty="0" smtClean="0"/>
            <a:t> readers and the fame and success of the same can be attributed to the strong editorial board which contains over </a:t>
          </a:r>
          <a:r>
            <a:rPr lang="en-US" b="1" dirty="0" smtClean="0"/>
            <a:t>30000</a:t>
          </a:r>
          <a:r>
            <a:rPr lang="en-US" dirty="0" smtClean="0"/>
            <a:t> eminent personalities that ensure a rapid, quality and quick review process. OMICS Group signed an agreement with more than </a:t>
          </a:r>
          <a:r>
            <a:rPr lang="en-US" b="1" dirty="0" smtClean="0"/>
            <a:t>1000</a:t>
          </a:r>
          <a:r>
            <a:rPr lang="en-US" dirty="0" smtClean="0"/>
            <a:t> International Societies to make healthcare information Open Access.</a:t>
          </a:r>
          <a:endParaRPr lang="en-US" dirty="0"/>
        </a:p>
      </dgm:t>
    </dgm:pt>
    <dgm:pt modelId="{6E96C21A-494A-478F-95B8-EF513B596ADD}" type="parTrans" cxnId="{FD642E25-1E5D-44AE-B06A-3D62AE4A71BC}">
      <dgm:prSet/>
      <dgm:spPr/>
      <dgm:t>
        <a:bodyPr/>
        <a:lstStyle/>
        <a:p>
          <a:endParaRPr lang="en-US"/>
        </a:p>
      </dgm:t>
    </dgm:pt>
    <dgm:pt modelId="{0DEB0803-2BC9-4D1A-9B07-F13A621396D8}" type="sibTrans" cxnId="{FD642E25-1E5D-44AE-B06A-3D62AE4A71BC}">
      <dgm:prSet/>
      <dgm:spPr/>
      <dgm:t>
        <a:bodyPr/>
        <a:lstStyle/>
        <a:p>
          <a:endParaRPr lang="en-US"/>
        </a:p>
      </dgm:t>
    </dgm:pt>
    <dgm:pt modelId="{01BF3FC1-5A84-4D63-A47E-8A63CDD2C0E4}" type="pres">
      <dgm:prSet presAssocID="{9B280A89-262A-42BC-A938-6981F83365E7}" presName="Name0" presStyleCnt="0">
        <dgm:presLayoutVars>
          <dgm:dir/>
          <dgm:resizeHandles val="exact"/>
        </dgm:presLayoutVars>
      </dgm:prSet>
      <dgm:spPr/>
      <dgm:t>
        <a:bodyPr/>
        <a:lstStyle/>
        <a:p>
          <a:endParaRPr lang="en-US"/>
        </a:p>
      </dgm:t>
    </dgm:pt>
    <dgm:pt modelId="{D86524B6-9828-44E0-A8ED-7E4AC8BC1408}" type="pres">
      <dgm:prSet presAssocID="{9B280A89-262A-42BC-A938-6981F83365E7}" presName="fgShape" presStyleLbl="fgShp" presStyleIdx="0" presStyleCnt="1"/>
      <dgm:spPr/>
    </dgm:pt>
    <dgm:pt modelId="{9284F5BC-90C6-4D23-9EC5-0ECA2A53FF6F}" type="pres">
      <dgm:prSet presAssocID="{9B280A89-262A-42BC-A938-6981F83365E7}" presName="linComp" presStyleCnt="0"/>
      <dgm:spPr/>
    </dgm:pt>
    <dgm:pt modelId="{4524DD36-3D54-4B54-A1BC-71D415187A40}" type="pres">
      <dgm:prSet presAssocID="{95D61DF1-1958-4CB2-A68F-AA91EBC84C1C}" presName="compNode" presStyleCnt="0"/>
      <dgm:spPr/>
    </dgm:pt>
    <dgm:pt modelId="{5B9E69E0-2406-48CC-885F-1BB20CDA2AE7}" type="pres">
      <dgm:prSet presAssocID="{95D61DF1-1958-4CB2-A68F-AA91EBC84C1C}" presName="bkgdShape" presStyleLbl="node1" presStyleIdx="0" presStyleCnt="1"/>
      <dgm:spPr/>
      <dgm:t>
        <a:bodyPr/>
        <a:lstStyle/>
        <a:p>
          <a:endParaRPr lang="en-US"/>
        </a:p>
      </dgm:t>
    </dgm:pt>
    <dgm:pt modelId="{F0BDE8B1-44BB-4776-A3B4-9AE055B8D04D}" type="pres">
      <dgm:prSet presAssocID="{95D61DF1-1958-4CB2-A68F-AA91EBC84C1C}" presName="nodeTx" presStyleLbl="node1" presStyleIdx="0" presStyleCnt="1">
        <dgm:presLayoutVars>
          <dgm:bulletEnabled val="1"/>
        </dgm:presLayoutVars>
      </dgm:prSet>
      <dgm:spPr/>
      <dgm:t>
        <a:bodyPr/>
        <a:lstStyle/>
        <a:p>
          <a:endParaRPr lang="en-US"/>
        </a:p>
      </dgm:t>
    </dgm:pt>
    <dgm:pt modelId="{C0AA9ADE-F082-461C-B82B-3AC70199F94A}" type="pres">
      <dgm:prSet presAssocID="{95D61DF1-1958-4CB2-A68F-AA91EBC84C1C}" presName="invisiNode" presStyleLbl="node1" presStyleIdx="0" presStyleCnt="1"/>
      <dgm:spPr/>
    </dgm:pt>
    <dgm:pt modelId="{D4F515BA-851C-49C4-83D9-426D2B37B4AA}" type="pres">
      <dgm:prSet presAssocID="{95D61DF1-1958-4CB2-A68F-AA91EBC84C1C}"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412B9C57-CD32-44C5-9FE1-A27720E367B3}" type="presOf" srcId="{9B280A89-262A-42BC-A938-6981F83365E7}" destId="{01BF3FC1-5A84-4D63-A47E-8A63CDD2C0E4}" srcOrd="0" destOrd="0" presId="urn:microsoft.com/office/officeart/2005/8/layout/hList7#1"/>
    <dgm:cxn modelId="{FD642E25-1E5D-44AE-B06A-3D62AE4A71BC}" srcId="{9B280A89-262A-42BC-A938-6981F83365E7}" destId="{95D61DF1-1958-4CB2-A68F-AA91EBC84C1C}" srcOrd="0" destOrd="0" parTransId="{6E96C21A-494A-478F-95B8-EF513B596ADD}" sibTransId="{0DEB0803-2BC9-4D1A-9B07-F13A621396D8}"/>
    <dgm:cxn modelId="{2065C591-A27B-4FDD-A06D-B673A5D22403}" type="presOf" srcId="{95D61DF1-1958-4CB2-A68F-AA91EBC84C1C}" destId="{F0BDE8B1-44BB-4776-A3B4-9AE055B8D04D}" srcOrd="1" destOrd="0" presId="urn:microsoft.com/office/officeart/2005/8/layout/hList7#1"/>
    <dgm:cxn modelId="{A2453C9F-20BB-4779-ADF4-5F20CC1EE003}" type="presOf" srcId="{95D61DF1-1958-4CB2-A68F-AA91EBC84C1C}" destId="{5B9E69E0-2406-48CC-885F-1BB20CDA2AE7}" srcOrd="0" destOrd="0" presId="urn:microsoft.com/office/officeart/2005/8/layout/hList7#1"/>
    <dgm:cxn modelId="{D757F550-3EA6-4ADC-B133-9E8EA5FC8DD3}" type="presParOf" srcId="{01BF3FC1-5A84-4D63-A47E-8A63CDD2C0E4}" destId="{D86524B6-9828-44E0-A8ED-7E4AC8BC1408}" srcOrd="0" destOrd="0" presId="urn:microsoft.com/office/officeart/2005/8/layout/hList7#1"/>
    <dgm:cxn modelId="{EDF5D58A-07AD-4EED-9959-4940700699D3}" type="presParOf" srcId="{01BF3FC1-5A84-4D63-A47E-8A63CDD2C0E4}" destId="{9284F5BC-90C6-4D23-9EC5-0ECA2A53FF6F}" srcOrd="1" destOrd="0" presId="urn:microsoft.com/office/officeart/2005/8/layout/hList7#1"/>
    <dgm:cxn modelId="{1462A098-C5E3-4D17-B0DA-05AE387A4332}" type="presParOf" srcId="{9284F5BC-90C6-4D23-9EC5-0ECA2A53FF6F}" destId="{4524DD36-3D54-4B54-A1BC-71D415187A40}" srcOrd="0" destOrd="0" presId="urn:microsoft.com/office/officeart/2005/8/layout/hList7#1"/>
    <dgm:cxn modelId="{D8139FEB-61F6-4980-859D-CC2AF0AD46DB}" type="presParOf" srcId="{4524DD36-3D54-4B54-A1BC-71D415187A40}" destId="{5B9E69E0-2406-48CC-885F-1BB20CDA2AE7}" srcOrd="0" destOrd="0" presId="urn:microsoft.com/office/officeart/2005/8/layout/hList7#1"/>
    <dgm:cxn modelId="{C9EE6D49-9E90-492D-A00F-C3F06EA33BEA}" type="presParOf" srcId="{4524DD36-3D54-4B54-A1BC-71D415187A40}" destId="{F0BDE8B1-44BB-4776-A3B4-9AE055B8D04D}" srcOrd="1" destOrd="0" presId="urn:microsoft.com/office/officeart/2005/8/layout/hList7#1"/>
    <dgm:cxn modelId="{81217FB8-474D-45FA-BDF1-487CEC058C83}" type="presParOf" srcId="{4524DD36-3D54-4B54-A1BC-71D415187A40}" destId="{C0AA9ADE-F082-461C-B82B-3AC70199F94A}" srcOrd="2" destOrd="0" presId="urn:microsoft.com/office/officeart/2005/8/layout/hList7#1"/>
    <dgm:cxn modelId="{88E0D2F4-4BFB-48BF-884A-6F563728E0A0}" type="presParOf" srcId="{4524DD36-3D54-4B54-A1BC-71D415187A40}" destId="{D4F515BA-851C-49C4-83D9-426D2B37B4A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FB0D5-32CE-4065-9B07-B031B266C2A6}"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32A5C2FC-4053-4C1C-BFE7-A7E6714D8DA0}">
      <dgm:prSet custT="1"/>
      <dgm:spPr/>
      <dgm:t>
        <a:bodyPr/>
        <a:lstStyle/>
        <a:p>
          <a:pPr rtl="0"/>
          <a:r>
            <a:rPr lang="en-IN" sz="1400" dirty="0" smtClean="0"/>
            <a:t>OMICS Group welcomes submissions that are original and technically so as to serve both the developing world and developed countries in the best possible way.</a:t>
          </a:r>
          <a:endParaRPr lang="en-US" sz="1400" dirty="0"/>
        </a:p>
      </dgm:t>
    </dgm:pt>
    <dgm:pt modelId="{EB178701-E969-446D-9645-040D04813A67}" type="parTrans" cxnId="{AC7A14C1-F8B4-4F25-8DAD-DEA936638796}">
      <dgm:prSet/>
      <dgm:spPr/>
      <dgm:t>
        <a:bodyPr/>
        <a:lstStyle/>
        <a:p>
          <a:endParaRPr lang="en-US"/>
        </a:p>
      </dgm:t>
    </dgm:pt>
    <dgm:pt modelId="{C9253AF0-67E8-48E9-B151-B6A3A4F56424}" type="sibTrans" cxnId="{AC7A14C1-F8B4-4F25-8DAD-DEA936638796}">
      <dgm:prSet/>
      <dgm:spPr/>
      <dgm:t>
        <a:bodyPr/>
        <a:lstStyle/>
        <a:p>
          <a:endParaRPr lang="en-US"/>
        </a:p>
      </dgm:t>
    </dgm:pt>
    <dgm:pt modelId="{A9C8B7EC-11B1-402A-8EFE-44C573B9EF0C}">
      <dgm:prSet custT="1"/>
      <dgm:spPr/>
      <dgm:t>
        <a:bodyPr/>
        <a:lstStyle/>
        <a:p>
          <a:pPr rtl="0"/>
          <a:r>
            <a:rPr lang="en-US" sz="1400" dirty="0" smtClean="0"/>
            <a:t>OMICS Journals  are poised in excellence by publishing high quality research. </a:t>
          </a:r>
          <a:r>
            <a:rPr lang="en-IN" sz="1400" dirty="0" smtClean="0"/>
            <a:t>OMICS Group follows an Editorial Manager® System peer review process and boasts of a strong and active editorial board.</a:t>
          </a:r>
          <a:endParaRPr lang="en-US" sz="1400" dirty="0"/>
        </a:p>
      </dgm:t>
    </dgm:pt>
    <dgm:pt modelId="{0D326A36-76E2-4910-853A-4E76507450A3}" type="parTrans" cxnId="{81653076-B435-4317-B362-9E9787263641}">
      <dgm:prSet/>
      <dgm:spPr/>
      <dgm:t>
        <a:bodyPr/>
        <a:lstStyle/>
        <a:p>
          <a:endParaRPr lang="en-US"/>
        </a:p>
      </dgm:t>
    </dgm:pt>
    <dgm:pt modelId="{375E6E79-75A6-4611-B2AF-4BB9057DB211}" type="sibTrans" cxnId="{81653076-B435-4317-B362-9E9787263641}">
      <dgm:prSet/>
      <dgm:spPr/>
      <dgm:t>
        <a:bodyPr/>
        <a:lstStyle/>
        <a:p>
          <a:endParaRPr lang="en-US"/>
        </a:p>
      </dgm:t>
    </dgm:pt>
    <dgm:pt modelId="{09AE8183-BEA2-415E-A627-3E14A2A8DFB5}">
      <dgm:prSet custT="1"/>
      <dgm:spPr/>
      <dgm:t>
        <a:bodyPr/>
        <a:lstStyle/>
        <a:p>
          <a:pPr rtl="0"/>
          <a:r>
            <a:rPr lang="en-US" sz="1400" dirty="0" smtClean="0"/>
            <a:t>Editors and reviewers are experts in their field and provide anonymous, unbiased and detailed reviews of all submissions.</a:t>
          </a:r>
          <a:endParaRPr lang="en-US" sz="1400" dirty="0"/>
        </a:p>
      </dgm:t>
    </dgm:pt>
    <dgm:pt modelId="{6EF626BF-61C4-40E8-8818-8FC294540AD4}" type="parTrans" cxnId="{1AE30B35-46D1-4914-96F9-CFE0A14E8BD7}">
      <dgm:prSet/>
      <dgm:spPr/>
      <dgm:t>
        <a:bodyPr/>
        <a:lstStyle/>
        <a:p>
          <a:endParaRPr lang="en-US"/>
        </a:p>
      </dgm:t>
    </dgm:pt>
    <dgm:pt modelId="{FAC1EB2E-AFA2-438D-8F07-7CD24E3B167B}" type="sibTrans" cxnId="{1AE30B35-46D1-4914-96F9-CFE0A14E8BD7}">
      <dgm:prSet/>
      <dgm:spPr/>
      <dgm:t>
        <a:bodyPr/>
        <a:lstStyle/>
        <a:p>
          <a:endParaRPr lang="en-US"/>
        </a:p>
      </dgm:t>
    </dgm:pt>
    <dgm:pt modelId="{ADF4B6B9-1603-406A-AEED-E8F9CA2CFB7A}">
      <dgm:prSet custT="1"/>
      <dgm:spPr/>
      <dgm:t>
        <a:bodyPr/>
        <a:lstStyle/>
        <a:p>
          <a:pPr rtl="0"/>
          <a:endParaRPr lang="en-IN" sz="1300" dirty="0" smtClean="0"/>
        </a:p>
        <a:p>
          <a:pPr rtl="0"/>
          <a:r>
            <a:rPr lang="en-IN" sz="13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dirty="0"/>
        </a:p>
      </dgm:t>
    </dgm:pt>
    <dgm:pt modelId="{5343D2CE-50EB-4419-A7D0-7F3D31D836A4}" type="parTrans" cxnId="{FE6B8D20-D7BA-47B2-A5BC-E1AE25264C58}">
      <dgm:prSet/>
      <dgm:spPr/>
      <dgm:t>
        <a:bodyPr/>
        <a:lstStyle/>
        <a:p>
          <a:endParaRPr lang="en-US"/>
        </a:p>
      </dgm:t>
    </dgm:pt>
    <dgm:pt modelId="{83C8BD31-308A-4DE0-9D61-C45D3BB8ACF7}" type="sibTrans" cxnId="{FE6B8D20-D7BA-47B2-A5BC-E1AE25264C58}">
      <dgm:prSet/>
      <dgm:spPr/>
      <dgm:t>
        <a:bodyPr/>
        <a:lstStyle/>
        <a:p>
          <a:endParaRPr lang="en-US"/>
        </a:p>
      </dgm:t>
    </dgm:pt>
    <dgm:pt modelId="{9E34CD0A-F522-490E-82C6-1D79DB6666C1}" type="pres">
      <dgm:prSet presAssocID="{7FAFB0D5-32CE-4065-9B07-B031B266C2A6}" presName="Name0" presStyleCnt="0">
        <dgm:presLayoutVars>
          <dgm:dir/>
          <dgm:resizeHandles val="exact"/>
        </dgm:presLayoutVars>
      </dgm:prSet>
      <dgm:spPr/>
      <dgm:t>
        <a:bodyPr/>
        <a:lstStyle/>
        <a:p>
          <a:endParaRPr lang="en-US"/>
        </a:p>
      </dgm:t>
    </dgm:pt>
    <dgm:pt modelId="{FEAF69D4-6A92-4FA7-AB6F-40DB37F2D4FF}" type="pres">
      <dgm:prSet presAssocID="{32A5C2FC-4053-4C1C-BFE7-A7E6714D8DA0}" presName="node" presStyleLbl="node1" presStyleIdx="0" presStyleCnt="4">
        <dgm:presLayoutVars>
          <dgm:bulletEnabled val="1"/>
        </dgm:presLayoutVars>
      </dgm:prSet>
      <dgm:spPr/>
      <dgm:t>
        <a:bodyPr/>
        <a:lstStyle/>
        <a:p>
          <a:endParaRPr lang="en-US"/>
        </a:p>
      </dgm:t>
    </dgm:pt>
    <dgm:pt modelId="{A4DDAD79-0D3D-447D-A020-D10EA1F321D9}" type="pres">
      <dgm:prSet presAssocID="{C9253AF0-67E8-48E9-B151-B6A3A4F56424}" presName="sibTrans" presStyleCnt="0"/>
      <dgm:spPr/>
      <dgm:t>
        <a:bodyPr/>
        <a:lstStyle/>
        <a:p>
          <a:endParaRPr lang="en-US"/>
        </a:p>
      </dgm:t>
    </dgm:pt>
    <dgm:pt modelId="{F7A72E02-9ECE-4025-BE67-E4545AC1CCEF}" type="pres">
      <dgm:prSet presAssocID="{A9C8B7EC-11B1-402A-8EFE-44C573B9EF0C}" presName="node" presStyleLbl="node1" presStyleIdx="1" presStyleCnt="4">
        <dgm:presLayoutVars>
          <dgm:bulletEnabled val="1"/>
        </dgm:presLayoutVars>
      </dgm:prSet>
      <dgm:spPr/>
      <dgm:t>
        <a:bodyPr/>
        <a:lstStyle/>
        <a:p>
          <a:endParaRPr lang="en-US"/>
        </a:p>
      </dgm:t>
    </dgm:pt>
    <dgm:pt modelId="{521DC6C4-4FB2-4186-A8A7-B6AC354160B9}" type="pres">
      <dgm:prSet presAssocID="{375E6E79-75A6-4611-B2AF-4BB9057DB211}" presName="sibTrans" presStyleCnt="0"/>
      <dgm:spPr/>
      <dgm:t>
        <a:bodyPr/>
        <a:lstStyle/>
        <a:p>
          <a:endParaRPr lang="en-US"/>
        </a:p>
      </dgm:t>
    </dgm:pt>
    <dgm:pt modelId="{F26D17B8-E9A6-4BA5-8664-EAD5CA989CF0}" type="pres">
      <dgm:prSet presAssocID="{09AE8183-BEA2-415E-A627-3E14A2A8DFB5}" presName="node" presStyleLbl="node1" presStyleIdx="2" presStyleCnt="4">
        <dgm:presLayoutVars>
          <dgm:bulletEnabled val="1"/>
        </dgm:presLayoutVars>
      </dgm:prSet>
      <dgm:spPr/>
      <dgm:t>
        <a:bodyPr/>
        <a:lstStyle/>
        <a:p>
          <a:endParaRPr lang="en-US"/>
        </a:p>
      </dgm:t>
    </dgm:pt>
    <dgm:pt modelId="{CFAD5DB4-5054-41ED-BA25-C94E9C2AEF9E}" type="pres">
      <dgm:prSet presAssocID="{FAC1EB2E-AFA2-438D-8F07-7CD24E3B167B}" presName="sibTrans" presStyleCnt="0"/>
      <dgm:spPr/>
      <dgm:t>
        <a:bodyPr/>
        <a:lstStyle/>
        <a:p>
          <a:endParaRPr lang="en-US"/>
        </a:p>
      </dgm:t>
    </dgm:pt>
    <dgm:pt modelId="{25878575-BDAD-4780-8415-F00A914E18D6}" type="pres">
      <dgm:prSet presAssocID="{ADF4B6B9-1603-406A-AEED-E8F9CA2CFB7A}" presName="node" presStyleLbl="node1" presStyleIdx="3" presStyleCnt="4">
        <dgm:presLayoutVars>
          <dgm:bulletEnabled val="1"/>
        </dgm:presLayoutVars>
      </dgm:prSet>
      <dgm:spPr/>
      <dgm:t>
        <a:bodyPr/>
        <a:lstStyle/>
        <a:p>
          <a:endParaRPr lang="en-US"/>
        </a:p>
      </dgm:t>
    </dgm:pt>
  </dgm:ptLst>
  <dgm:cxnLst>
    <dgm:cxn modelId="{AC7A14C1-F8B4-4F25-8DAD-DEA936638796}" srcId="{7FAFB0D5-32CE-4065-9B07-B031B266C2A6}" destId="{32A5C2FC-4053-4C1C-BFE7-A7E6714D8DA0}" srcOrd="0" destOrd="0" parTransId="{EB178701-E969-446D-9645-040D04813A67}" sibTransId="{C9253AF0-67E8-48E9-B151-B6A3A4F56424}"/>
    <dgm:cxn modelId="{B3C2F298-165A-4E3C-8A74-A02AAA0427CC}" type="presOf" srcId="{32A5C2FC-4053-4C1C-BFE7-A7E6714D8DA0}" destId="{FEAF69D4-6A92-4FA7-AB6F-40DB37F2D4FF}" srcOrd="0" destOrd="0" presId="urn:microsoft.com/office/officeart/2005/8/layout/hList6"/>
    <dgm:cxn modelId="{FE6B8D20-D7BA-47B2-A5BC-E1AE25264C58}" srcId="{7FAFB0D5-32CE-4065-9B07-B031B266C2A6}" destId="{ADF4B6B9-1603-406A-AEED-E8F9CA2CFB7A}" srcOrd="3" destOrd="0" parTransId="{5343D2CE-50EB-4419-A7D0-7F3D31D836A4}" sibTransId="{83C8BD31-308A-4DE0-9D61-C45D3BB8ACF7}"/>
    <dgm:cxn modelId="{3283A2E2-1E21-4192-9AA8-D43DCA087052}" type="presOf" srcId="{ADF4B6B9-1603-406A-AEED-E8F9CA2CFB7A}" destId="{25878575-BDAD-4780-8415-F00A914E18D6}" srcOrd="0" destOrd="0" presId="urn:microsoft.com/office/officeart/2005/8/layout/hList6"/>
    <dgm:cxn modelId="{770266CE-C318-45B1-95B5-F5E3AAF50569}" type="presOf" srcId="{09AE8183-BEA2-415E-A627-3E14A2A8DFB5}" destId="{F26D17B8-E9A6-4BA5-8664-EAD5CA989CF0}" srcOrd="0" destOrd="0" presId="urn:microsoft.com/office/officeart/2005/8/layout/hList6"/>
    <dgm:cxn modelId="{E46F4F76-9A0D-4843-8C30-CE13E332C943}" type="presOf" srcId="{A9C8B7EC-11B1-402A-8EFE-44C573B9EF0C}" destId="{F7A72E02-9ECE-4025-BE67-E4545AC1CCEF}" srcOrd="0" destOrd="0" presId="urn:microsoft.com/office/officeart/2005/8/layout/hList6"/>
    <dgm:cxn modelId="{41B69A28-B9AC-4B9D-A989-03238C14D507}" type="presOf" srcId="{7FAFB0D5-32CE-4065-9B07-B031B266C2A6}" destId="{9E34CD0A-F522-490E-82C6-1D79DB6666C1}" srcOrd="0" destOrd="0" presId="urn:microsoft.com/office/officeart/2005/8/layout/hList6"/>
    <dgm:cxn modelId="{1AE30B35-46D1-4914-96F9-CFE0A14E8BD7}" srcId="{7FAFB0D5-32CE-4065-9B07-B031B266C2A6}" destId="{09AE8183-BEA2-415E-A627-3E14A2A8DFB5}" srcOrd="2" destOrd="0" parTransId="{6EF626BF-61C4-40E8-8818-8FC294540AD4}" sibTransId="{FAC1EB2E-AFA2-438D-8F07-7CD24E3B167B}"/>
    <dgm:cxn modelId="{81653076-B435-4317-B362-9E9787263641}" srcId="{7FAFB0D5-32CE-4065-9B07-B031B266C2A6}" destId="{A9C8B7EC-11B1-402A-8EFE-44C573B9EF0C}" srcOrd="1" destOrd="0" parTransId="{0D326A36-76E2-4910-853A-4E76507450A3}" sibTransId="{375E6E79-75A6-4611-B2AF-4BB9057DB211}"/>
    <dgm:cxn modelId="{FDC669DA-A1F3-4D64-AA33-376818EBE858}" type="presParOf" srcId="{9E34CD0A-F522-490E-82C6-1D79DB6666C1}" destId="{FEAF69D4-6A92-4FA7-AB6F-40DB37F2D4FF}" srcOrd="0" destOrd="0" presId="urn:microsoft.com/office/officeart/2005/8/layout/hList6"/>
    <dgm:cxn modelId="{F7AABAA9-A62C-4C1D-9B14-7ACA6422A036}" type="presParOf" srcId="{9E34CD0A-F522-490E-82C6-1D79DB6666C1}" destId="{A4DDAD79-0D3D-447D-A020-D10EA1F321D9}" srcOrd="1" destOrd="0" presId="urn:microsoft.com/office/officeart/2005/8/layout/hList6"/>
    <dgm:cxn modelId="{70A3C525-63ED-4159-B332-E8BC8B2FD597}" type="presParOf" srcId="{9E34CD0A-F522-490E-82C6-1D79DB6666C1}" destId="{F7A72E02-9ECE-4025-BE67-E4545AC1CCEF}" srcOrd="2" destOrd="0" presId="urn:microsoft.com/office/officeart/2005/8/layout/hList6"/>
    <dgm:cxn modelId="{D1FD331D-4BE0-43EE-BFFB-6C9D055C4C0F}" type="presParOf" srcId="{9E34CD0A-F522-490E-82C6-1D79DB6666C1}" destId="{521DC6C4-4FB2-4186-A8A7-B6AC354160B9}" srcOrd="3" destOrd="0" presId="urn:microsoft.com/office/officeart/2005/8/layout/hList6"/>
    <dgm:cxn modelId="{0565AD44-91CC-48D5-B016-FF8D81A7004C}" type="presParOf" srcId="{9E34CD0A-F522-490E-82C6-1D79DB6666C1}" destId="{F26D17B8-E9A6-4BA5-8664-EAD5CA989CF0}" srcOrd="4" destOrd="0" presId="urn:microsoft.com/office/officeart/2005/8/layout/hList6"/>
    <dgm:cxn modelId="{32617E5C-0217-4B48-80E0-4D0AA3A9825F}" type="presParOf" srcId="{9E34CD0A-F522-490E-82C6-1D79DB6666C1}" destId="{CFAD5DB4-5054-41ED-BA25-C94E9C2AEF9E}" srcOrd="5" destOrd="0" presId="urn:microsoft.com/office/officeart/2005/8/layout/hList6"/>
    <dgm:cxn modelId="{18A5FBD1-7E70-4E6D-9FB5-DBEE2FF86747}" type="presParOf" srcId="{9E34CD0A-F522-490E-82C6-1D79DB6666C1}" destId="{25878575-BDAD-4780-8415-F00A914E18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DB2E4-7C5A-4401-BA5E-F23D87A9ED1B}" type="doc">
      <dgm:prSet loTypeId="urn:microsoft.com/office/officeart/2005/8/layout/hList7#2" loCatId="list" qsTypeId="urn:microsoft.com/office/officeart/2005/8/quickstyle/simple1" qsCatId="simple" csTypeId="urn:microsoft.com/office/officeart/2005/8/colors/accent1_2" csCatId="accent1" phldr="1"/>
      <dgm:spPr/>
      <dgm:t>
        <a:bodyPr/>
        <a:lstStyle/>
        <a:p>
          <a:endParaRPr lang="en-US"/>
        </a:p>
      </dgm:t>
    </dgm:pt>
    <dgm:pt modelId="{3CAF9347-AB1C-40CA-9D66-F91DF4C5E9D7}">
      <dgm:prSet/>
      <dgm:spPr/>
      <dgm:t>
        <a:bodyPr/>
        <a:lstStyle/>
        <a:p>
          <a:pPr rtl="0"/>
          <a:r>
            <a:rPr lang="en-US" dirty="0" smtClean="0"/>
            <a:t>Clinical Microbiology</a:t>
          </a:r>
          <a:endParaRPr lang="en-US" dirty="0"/>
        </a:p>
      </dgm:t>
    </dgm:pt>
    <dgm:pt modelId="{0808C3B7-155F-449C-B7C7-CAFCB665A844}" type="parTrans" cxnId="{23BA185C-4158-4786-A1D5-41B538A3960A}">
      <dgm:prSet/>
      <dgm:spPr/>
      <dgm:t>
        <a:bodyPr/>
        <a:lstStyle/>
        <a:p>
          <a:endParaRPr lang="en-US"/>
        </a:p>
      </dgm:t>
    </dgm:pt>
    <dgm:pt modelId="{FAE9E152-AAE9-4BBD-9CA5-081CA24F846E}" type="sibTrans" cxnId="{23BA185C-4158-4786-A1D5-41B538A3960A}">
      <dgm:prSet/>
      <dgm:spPr/>
      <dgm:t>
        <a:bodyPr/>
        <a:lstStyle/>
        <a:p>
          <a:endParaRPr lang="en-US"/>
        </a:p>
      </dgm:t>
    </dgm:pt>
    <dgm:pt modelId="{9BD6E70E-39A9-46E3-8188-5A8D645EF864}">
      <dgm:prSet/>
      <dgm:spPr/>
      <dgm:t>
        <a:bodyPr/>
        <a:lstStyle/>
        <a:p>
          <a:pPr rtl="0"/>
          <a:r>
            <a:rPr lang="en-US" dirty="0" smtClean="0"/>
            <a:t>Allergy &amp; Therapy</a:t>
          </a:r>
          <a:endParaRPr lang="en-US" dirty="0"/>
        </a:p>
      </dgm:t>
    </dgm:pt>
    <dgm:pt modelId="{480EF98B-3461-4D87-BE1B-BE9AE82A8523}" type="parTrans" cxnId="{C37C0124-3D74-4C09-A25E-FD541A331085}">
      <dgm:prSet/>
      <dgm:spPr/>
      <dgm:t>
        <a:bodyPr/>
        <a:lstStyle/>
        <a:p>
          <a:endParaRPr lang="en-US"/>
        </a:p>
      </dgm:t>
    </dgm:pt>
    <dgm:pt modelId="{715AC93C-C44F-4ABF-8747-03B86D0FB5D9}" type="sibTrans" cxnId="{C37C0124-3D74-4C09-A25E-FD541A331085}">
      <dgm:prSet/>
      <dgm:spPr/>
      <dgm:t>
        <a:bodyPr/>
        <a:lstStyle/>
        <a:p>
          <a:endParaRPr lang="en-US"/>
        </a:p>
      </dgm:t>
    </dgm:pt>
    <dgm:pt modelId="{A3CCA815-E844-4358-BDB3-A43A8B339DF2}">
      <dgm:prSet/>
      <dgm:spPr/>
      <dgm:t>
        <a:bodyPr/>
        <a:lstStyle/>
        <a:p>
          <a:pPr rtl="0"/>
          <a:r>
            <a:rPr lang="en-US" dirty="0" smtClean="0"/>
            <a:t>Medical Microbiology &amp; Diagnosis</a:t>
          </a:r>
          <a:endParaRPr lang="en-US" dirty="0"/>
        </a:p>
      </dgm:t>
    </dgm:pt>
    <dgm:pt modelId="{09508046-B669-435B-B64B-EC56DD40B64F}" type="parTrans" cxnId="{F82B7561-CAE2-4439-8029-C5C0153B76EA}">
      <dgm:prSet/>
      <dgm:spPr/>
      <dgm:t>
        <a:bodyPr/>
        <a:lstStyle/>
        <a:p>
          <a:endParaRPr lang="en-US"/>
        </a:p>
      </dgm:t>
    </dgm:pt>
    <dgm:pt modelId="{446A4D93-5C18-48C8-A7BE-6BAF1C924C85}" type="sibTrans" cxnId="{F82B7561-CAE2-4439-8029-C5C0153B76EA}">
      <dgm:prSet/>
      <dgm:spPr/>
      <dgm:t>
        <a:bodyPr/>
        <a:lstStyle/>
        <a:p>
          <a:endParaRPr lang="en-US"/>
        </a:p>
      </dgm:t>
    </dgm:pt>
    <dgm:pt modelId="{09B959FE-EE57-41C2-81AE-ECB5F51B7F5E}" type="pres">
      <dgm:prSet presAssocID="{3FEDB2E4-7C5A-4401-BA5E-F23D87A9ED1B}" presName="Name0" presStyleCnt="0">
        <dgm:presLayoutVars>
          <dgm:dir/>
          <dgm:resizeHandles val="exact"/>
        </dgm:presLayoutVars>
      </dgm:prSet>
      <dgm:spPr/>
      <dgm:t>
        <a:bodyPr/>
        <a:lstStyle/>
        <a:p>
          <a:endParaRPr lang="en-US"/>
        </a:p>
      </dgm:t>
    </dgm:pt>
    <dgm:pt modelId="{50F46FDF-D2E2-4288-858D-2493A7985440}" type="pres">
      <dgm:prSet presAssocID="{3FEDB2E4-7C5A-4401-BA5E-F23D87A9ED1B}" presName="fgShape" presStyleLbl="fgShp" presStyleIdx="0" presStyleCnt="1" custFlipHor="1" custScaleX="3543" custScaleY="81944"/>
      <dgm:spPr/>
    </dgm:pt>
    <dgm:pt modelId="{862E41CD-F8AC-43AD-A61E-B570DDF3D957}" type="pres">
      <dgm:prSet presAssocID="{3FEDB2E4-7C5A-4401-BA5E-F23D87A9ED1B}" presName="linComp" presStyleCnt="0"/>
      <dgm:spPr/>
    </dgm:pt>
    <dgm:pt modelId="{81E7EA2E-1B6D-45FA-B516-92445A2D72A2}" type="pres">
      <dgm:prSet presAssocID="{3CAF9347-AB1C-40CA-9D66-F91DF4C5E9D7}" presName="compNode" presStyleCnt="0"/>
      <dgm:spPr/>
    </dgm:pt>
    <dgm:pt modelId="{556FFC3D-D60D-4A2A-AE30-32BCDB68AED1}" type="pres">
      <dgm:prSet presAssocID="{3CAF9347-AB1C-40CA-9D66-F91DF4C5E9D7}" presName="bkgdShape" presStyleLbl="node1" presStyleIdx="0" presStyleCnt="3"/>
      <dgm:spPr/>
      <dgm:t>
        <a:bodyPr/>
        <a:lstStyle/>
        <a:p>
          <a:endParaRPr lang="en-US"/>
        </a:p>
      </dgm:t>
    </dgm:pt>
    <dgm:pt modelId="{900ADEAA-C964-40F7-B28B-DCB4967CA38D}" type="pres">
      <dgm:prSet presAssocID="{3CAF9347-AB1C-40CA-9D66-F91DF4C5E9D7}" presName="nodeTx" presStyleLbl="node1" presStyleIdx="0" presStyleCnt="3">
        <dgm:presLayoutVars>
          <dgm:bulletEnabled val="1"/>
        </dgm:presLayoutVars>
      </dgm:prSet>
      <dgm:spPr/>
      <dgm:t>
        <a:bodyPr/>
        <a:lstStyle/>
        <a:p>
          <a:endParaRPr lang="en-US"/>
        </a:p>
      </dgm:t>
    </dgm:pt>
    <dgm:pt modelId="{C9F7EEDC-53CA-4544-B743-8562430D508E}" type="pres">
      <dgm:prSet presAssocID="{3CAF9347-AB1C-40CA-9D66-F91DF4C5E9D7}" presName="invisiNode" presStyleLbl="node1" presStyleIdx="0" presStyleCnt="3"/>
      <dgm:spPr/>
    </dgm:pt>
    <dgm:pt modelId="{2F66D582-DF95-45E4-A03B-F0C6B2EF4806}" type="pres">
      <dgm:prSet presAssocID="{3CAF9347-AB1C-40CA-9D66-F91DF4C5E9D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CF410C5C-1807-468D-9403-2CC3D1BCE6CA}" type="pres">
      <dgm:prSet presAssocID="{FAE9E152-AAE9-4BBD-9CA5-081CA24F846E}" presName="sibTrans" presStyleLbl="sibTrans2D1" presStyleIdx="0" presStyleCnt="0"/>
      <dgm:spPr/>
      <dgm:t>
        <a:bodyPr/>
        <a:lstStyle/>
        <a:p>
          <a:endParaRPr lang="en-US"/>
        </a:p>
      </dgm:t>
    </dgm:pt>
    <dgm:pt modelId="{EF4C0218-6E96-4E6A-8617-880591DCD468}" type="pres">
      <dgm:prSet presAssocID="{9BD6E70E-39A9-46E3-8188-5A8D645EF864}" presName="compNode" presStyleCnt="0"/>
      <dgm:spPr/>
    </dgm:pt>
    <dgm:pt modelId="{767A0966-C253-463E-A209-203449B9280E}" type="pres">
      <dgm:prSet presAssocID="{9BD6E70E-39A9-46E3-8188-5A8D645EF864}" presName="bkgdShape" presStyleLbl="node1" presStyleIdx="1" presStyleCnt="3"/>
      <dgm:spPr/>
      <dgm:t>
        <a:bodyPr/>
        <a:lstStyle/>
        <a:p>
          <a:endParaRPr lang="en-US"/>
        </a:p>
      </dgm:t>
    </dgm:pt>
    <dgm:pt modelId="{BE378B85-E6F4-4A2D-80EA-D161A58A9806}" type="pres">
      <dgm:prSet presAssocID="{9BD6E70E-39A9-46E3-8188-5A8D645EF864}" presName="nodeTx" presStyleLbl="node1" presStyleIdx="1" presStyleCnt="3">
        <dgm:presLayoutVars>
          <dgm:bulletEnabled val="1"/>
        </dgm:presLayoutVars>
      </dgm:prSet>
      <dgm:spPr/>
      <dgm:t>
        <a:bodyPr/>
        <a:lstStyle/>
        <a:p>
          <a:endParaRPr lang="en-US"/>
        </a:p>
      </dgm:t>
    </dgm:pt>
    <dgm:pt modelId="{F3A86C27-23BE-4F4B-A926-61004382BE4D}" type="pres">
      <dgm:prSet presAssocID="{9BD6E70E-39A9-46E3-8188-5A8D645EF864}" presName="invisiNode" presStyleLbl="node1" presStyleIdx="1" presStyleCnt="3"/>
      <dgm:spPr/>
    </dgm:pt>
    <dgm:pt modelId="{C161DB3E-EF79-48F4-B4A7-D06142947DBD}" type="pres">
      <dgm:prSet presAssocID="{9BD6E70E-39A9-46E3-8188-5A8D645EF864}" presName="imagNod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22C32385-928D-4777-B707-2330A34A115F}" type="pres">
      <dgm:prSet presAssocID="{715AC93C-C44F-4ABF-8747-03B86D0FB5D9}" presName="sibTrans" presStyleLbl="sibTrans2D1" presStyleIdx="0" presStyleCnt="0"/>
      <dgm:spPr/>
      <dgm:t>
        <a:bodyPr/>
        <a:lstStyle/>
        <a:p>
          <a:endParaRPr lang="en-US"/>
        </a:p>
      </dgm:t>
    </dgm:pt>
    <dgm:pt modelId="{D984E309-355D-4118-8716-9EB047C2A37F}" type="pres">
      <dgm:prSet presAssocID="{A3CCA815-E844-4358-BDB3-A43A8B339DF2}" presName="compNode" presStyleCnt="0"/>
      <dgm:spPr/>
    </dgm:pt>
    <dgm:pt modelId="{B5418147-1CF7-4841-8DE8-2AF4D912D328}" type="pres">
      <dgm:prSet presAssocID="{A3CCA815-E844-4358-BDB3-A43A8B339DF2}" presName="bkgdShape" presStyleLbl="node1" presStyleIdx="2" presStyleCnt="3"/>
      <dgm:spPr/>
      <dgm:t>
        <a:bodyPr/>
        <a:lstStyle/>
        <a:p>
          <a:endParaRPr lang="en-US"/>
        </a:p>
      </dgm:t>
    </dgm:pt>
    <dgm:pt modelId="{3CD8ED1F-470F-4377-BFC0-A0FCE730954D}" type="pres">
      <dgm:prSet presAssocID="{A3CCA815-E844-4358-BDB3-A43A8B339DF2}" presName="nodeTx" presStyleLbl="node1" presStyleIdx="2" presStyleCnt="3">
        <dgm:presLayoutVars>
          <dgm:bulletEnabled val="1"/>
        </dgm:presLayoutVars>
      </dgm:prSet>
      <dgm:spPr/>
      <dgm:t>
        <a:bodyPr/>
        <a:lstStyle/>
        <a:p>
          <a:endParaRPr lang="en-US"/>
        </a:p>
      </dgm:t>
    </dgm:pt>
    <dgm:pt modelId="{010D93B0-5E79-499A-86A6-62C7CCC6C9A4}" type="pres">
      <dgm:prSet presAssocID="{A3CCA815-E844-4358-BDB3-A43A8B339DF2}" presName="invisiNode" presStyleLbl="node1" presStyleIdx="2" presStyleCnt="3"/>
      <dgm:spPr/>
    </dgm:pt>
    <dgm:pt modelId="{F4028A4C-B14B-4CC7-9DB8-141AA0C745CC}" type="pres">
      <dgm:prSet presAssocID="{A3CCA815-E844-4358-BDB3-A43A8B339DF2}" presName="imagNode" presStyleLbl="fgImgPlac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Lst>
  <dgm:cxnLst>
    <dgm:cxn modelId="{0FFD1514-5F75-4B27-9C1E-9D35CE5342C0}" type="presOf" srcId="{3CAF9347-AB1C-40CA-9D66-F91DF4C5E9D7}" destId="{556FFC3D-D60D-4A2A-AE30-32BCDB68AED1}" srcOrd="0" destOrd="0" presId="urn:microsoft.com/office/officeart/2005/8/layout/hList7#2"/>
    <dgm:cxn modelId="{CE332358-D774-4DA8-B344-ABB5ED48901C}" type="presOf" srcId="{3FEDB2E4-7C5A-4401-BA5E-F23D87A9ED1B}" destId="{09B959FE-EE57-41C2-81AE-ECB5F51B7F5E}" srcOrd="0" destOrd="0" presId="urn:microsoft.com/office/officeart/2005/8/layout/hList7#2"/>
    <dgm:cxn modelId="{99D0BDA3-44E4-4F0C-BE56-49C87B972DAB}" type="presOf" srcId="{9BD6E70E-39A9-46E3-8188-5A8D645EF864}" destId="{767A0966-C253-463E-A209-203449B9280E}" srcOrd="0" destOrd="0" presId="urn:microsoft.com/office/officeart/2005/8/layout/hList7#2"/>
    <dgm:cxn modelId="{937C3D78-0F93-4C8D-BB1A-9276B1E39331}" type="presOf" srcId="{715AC93C-C44F-4ABF-8747-03B86D0FB5D9}" destId="{22C32385-928D-4777-B707-2330A34A115F}" srcOrd="0" destOrd="0" presId="urn:microsoft.com/office/officeart/2005/8/layout/hList7#2"/>
    <dgm:cxn modelId="{90270867-8905-45CD-B5DD-6CBF54BB4874}" type="presOf" srcId="{A3CCA815-E844-4358-BDB3-A43A8B339DF2}" destId="{3CD8ED1F-470F-4377-BFC0-A0FCE730954D}" srcOrd="1" destOrd="0" presId="urn:microsoft.com/office/officeart/2005/8/layout/hList7#2"/>
    <dgm:cxn modelId="{23BA185C-4158-4786-A1D5-41B538A3960A}" srcId="{3FEDB2E4-7C5A-4401-BA5E-F23D87A9ED1B}" destId="{3CAF9347-AB1C-40CA-9D66-F91DF4C5E9D7}" srcOrd="0" destOrd="0" parTransId="{0808C3B7-155F-449C-B7C7-CAFCB665A844}" sibTransId="{FAE9E152-AAE9-4BBD-9CA5-081CA24F846E}"/>
    <dgm:cxn modelId="{F82B7561-CAE2-4439-8029-C5C0153B76EA}" srcId="{3FEDB2E4-7C5A-4401-BA5E-F23D87A9ED1B}" destId="{A3CCA815-E844-4358-BDB3-A43A8B339DF2}" srcOrd="2" destOrd="0" parTransId="{09508046-B669-435B-B64B-EC56DD40B64F}" sibTransId="{446A4D93-5C18-48C8-A7BE-6BAF1C924C85}"/>
    <dgm:cxn modelId="{DCBFA4F4-59E2-472F-9F4F-FBC9CAB1EC69}" type="presOf" srcId="{3CAF9347-AB1C-40CA-9D66-F91DF4C5E9D7}" destId="{900ADEAA-C964-40F7-B28B-DCB4967CA38D}" srcOrd="1" destOrd="0" presId="urn:microsoft.com/office/officeart/2005/8/layout/hList7#2"/>
    <dgm:cxn modelId="{FDEB76F8-88B3-456C-8340-8155E429E0F4}" type="presOf" srcId="{A3CCA815-E844-4358-BDB3-A43A8B339DF2}" destId="{B5418147-1CF7-4841-8DE8-2AF4D912D328}" srcOrd="0" destOrd="0" presId="urn:microsoft.com/office/officeart/2005/8/layout/hList7#2"/>
    <dgm:cxn modelId="{C37C0124-3D74-4C09-A25E-FD541A331085}" srcId="{3FEDB2E4-7C5A-4401-BA5E-F23D87A9ED1B}" destId="{9BD6E70E-39A9-46E3-8188-5A8D645EF864}" srcOrd="1" destOrd="0" parTransId="{480EF98B-3461-4D87-BE1B-BE9AE82A8523}" sibTransId="{715AC93C-C44F-4ABF-8747-03B86D0FB5D9}"/>
    <dgm:cxn modelId="{6F7AA8C9-B1EB-4231-B2A5-8E0A38E527B2}" type="presOf" srcId="{FAE9E152-AAE9-4BBD-9CA5-081CA24F846E}" destId="{CF410C5C-1807-468D-9403-2CC3D1BCE6CA}" srcOrd="0" destOrd="0" presId="urn:microsoft.com/office/officeart/2005/8/layout/hList7#2"/>
    <dgm:cxn modelId="{F0BB10A0-2DDD-4EA2-80FC-CFA227CE690D}" type="presOf" srcId="{9BD6E70E-39A9-46E3-8188-5A8D645EF864}" destId="{BE378B85-E6F4-4A2D-80EA-D161A58A9806}" srcOrd="1" destOrd="0" presId="urn:microsoft.com/office/officeart/2005/8/layout/hList7#2"/>
    <dgm:cxn modelId="{3004939D-FD20-48E3-BE08-EC534828115A}" type="presParOf" srcId="{09B959FE-EE57-41C2-81AE-ECB5F51B7F5E}" destId="{50F46FDF-D2E2-4288-858D-2493A7985440}" srcOrd="0" destOrd="0" presId="urn:microsoft.com/office/officeart/2005/8/layout/hList7#2"/>
    <dgm:cxn modelId="{CD484C56-6E8B-4183-ADC0-B5C6B2F501BC}" type="presParOf" srcId="{09B959FE-EE57-41C2-81AE-ECB5F51B7F5E}" destId="{862E41CD-F8AC-43AD-A61E-B570DDF3D957}" srcOrd="1" destOrd="0" presId="urn:microsoft.com/office/officeart/2005/8/layout/hList7#2"/>
    <dgm:cxn modelId="{24EEAE8F-28A3-4EF7-A9A4-A407F695EA81}" type="presParOf" srcId="{862E41CD-F8AC-43AD-A61E-B570DDF3D957}" destId="{81E7EA2E-1B6D-45FA-B516-92445A2D72A2}" srcOrd="0" destOrd="0" presId="urn:microsoft.com/office/officeart/2005/8/layout/hList7#2"/>
    <dgm:cxn modelId="{F3114E9B-5A9E-4021-A913-D8A46C9100AA}" type="presParOf" srcId="{81E7EA2E-1B6D-45FA-B516-92445A2D72A2}" destId="{556FFC3D-D60D-4A2A-AE30-32BCDB68AED1}" srcOrd="0" destOrd="0" presId="urn:microsoft.com/office/officeart/2005/8/layout/hList7#2"/>
    <dgm:cxn modelId="{EF5DAF8E-00D1-4D30-85E0-9984CD02C0CC}" type="presParOf" srcId="{81E7EA2E-1B6D-45FA-B516-92445A2D72A2}" destId="{900ADEAA-C964-40F7-B28B-DCB4967CA38D}" srcOrd="1" destOrd="0" presId="urn:microsoft.com/office/officeart/2005/8/layout/hList7#2"/>
    <dgm:cxn modelId="{AD3350C1-0B0D-45D5-AB14-AEA14EF7D15F}" type="presParOf" srcId="{81E7EA2E-1B6D-45FA-B516-92445A2D72A2}" destId="{C9F7EEDC-53CA-4544-B743-8562430D508E}" srcOrd="2" destOrd="0" presId="urn:microsoft.com/office/officeart/2005/8/layout/hList7#2"/>
    <dgm:cxn modelId="{313B6CE1-5F6B-4709-A89C-46DCAB613767}" type="presParOf" srcId="{81E7EA2E-1B6D-45FA-B516-92445A2D72A2}" destId="{2F66D582-DF95-45E4-A03B-F0C6B2EF4806}" srcOrd="3" destOrd="0" presId="urn:microsoft.com/office/officeart/2005/8/layout/hList7#2"/>
    <dgm:cxn modelId="{F8B5FF47-8957-4749-A8D3-767F8EB34EE9}" type="presParOf" srcId="{862E41CD-F8AC-43AD-A61E-B570DDF3D957}" destId="{CF410C5C-1807-468D-9403-2CC3D1BCE6CA}" srcOrd="1" destOrd="0" presId="urn:microsoft.com/office/officeart/2005/8/layout/hList7#2"/>
    <dgm:cxn modelId="{5E6E3886-1995-49C6-B33C-51EEB9292797}" type="presParOf" srcId="{862E41CD-F8AC-43AD-A61E-B570DDF3D957}" destId="{EF4C0218-6E96-4E6A-8617-880591DCD468}" srcOrd="2" destOrd="0" presId="urn:microsoft.com/office/officeart/2005/8/layout/hList7#2"/>
    <dgm:cxn modelId="{23794B40-776B-465C-B7C0-C5215D1E73D2}" type="presParOf" srcId="{EF4C0218-6E96-4E6A-8617-880591DCD468}" destId="{767A0966-C253-463E-A209-203449B9280E}" srcOrd="0" destOrd="0" presId="urn:microsoft.com/office/officeart/2005/8/layout/hList7#2"/>
    <dgm:cxn modelId="{8F37657F-7E92-4B01-BAEE-5929F0AF5F51}" type="presParOf" srcId="{EF4C0218-6E96-4E6A-8617-880591DCD468}" destId="{BE378B85-E6F4-4A2D-80EA-D161A58A9806}" srcOrd="1" destOrd="0" presId="urn:microsoft.com/office/officeart/2005/8/layout/hList7#2"/>
    <dgm:cxn modelId="{CA8A746B-212C-4950-AC34-958B20CCC134}" type="presParOf" srcId="{EF4C0218-6E96-4E6A-8617-880591DCD468}" destId="{F3A86C27-23BE-4F4B-A926-61004382BE4D}" srcOrd="2" destOrd="0" presId="urn:microsoft.com/office/officeart/2005/8/layout/hList7#2"/>
    <dgm:cxn modelId="{45639EE3-91DC-4CF5-A312-1E484479BDD7}" type="presParOf" srcId="{EF4C0218-6E96-4E6A-8617-880591DCD468}" destId="{C161DB3E-EF79-48F4-B4A7-D06142947DBD}" srcOrd="3" destOrd="0" presId="urn:microsoft.com/office/officeart/2005/8/layout/hList7#2"/>
    <dgm:cxn modelId="{8E5CD711-F644-4AD7-B00E-0729F695F00F}" type="presParOf" srcId="{862E41CD-F8AC-43AD-A61E-B570DDF3D957}" destId="{22C32385-928D-4777-B707-2330A34A115F}" srcOrd="3" destOrd="0" presId="urn:microsoft.com/office/officeart/2005/8/layout/hList7#2"/>
    <dgm:cxn modelId="{E8924A37-29FB-4A97-A973-F2B45F7993B1}" type="presParOf" srcId="{862E41CD-F8AC-43AD-A61E-B570DDF3D957}" destId="{D984E309-355D-4118-8716-9EB047C2A37F}" srcOrd="4" destOrd="0" presId="urn:microsoft.com/office/officeart/2005/8/layout/hList7#2"/>
    <dgm:cxn modelId="{D96BCFB7-14F2-49D8-94B5-6C8D70B400E8}" type="presParOf" srcId="{D984E309-355D-4118-8716-9EB047C2A37F}" destId="{B5418147-1CF7-4841-8DE8-2AF4D912D328}" srcOrd="0" destOrd="0" presId="urn:microsoft.com/office/officeart/2005/8/layout/hList7#2"/>
    <dgm:cxn modelId="{502D8156-C442-4C67-8BB6-89B0D96AC99A}" type="presParOf" srcId="{D984E309-355D-4118-8716-9EB047C2A37F}" destId="{3CD8ED1F-470F-4377-BFC0-A0FCE730954D}" srcOrd="1" destOrd="0" presId="urn:microsoft.com/office/officeart/2005/8/layout/hList7#2"/>
    <dgm:cxn modelId="{F61330E5-1DAE-43BB-A8B2-B5D66B8817D2}" type="presParOf" srcId="{D984E309-355D-4118-8716-9EB047C2A37F}" destId="{010D93B0-5E79-499A-86A6-62C7CCC6C9A4}" srcOrd="2" destOrd="0" presId="urn:microsoft.com/office/officeart/2005/8/layout/hList7#2"/>
    <dgm:cxn modelId="{09064835-A3E3-4B26-8987-55929A2E3744}" type="presParOf" srcId="{D984E309-355D-4118-8716-9EB047C2A37F}" destId="{F4028A4C-B14B-4CC7-9DB8-141AA0C745CC}"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CD9E46-EBDC-440E-9DDE-A133EC135C3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6E9AD2AC-287B-4962-9F6A-D410808D1082}">
      <dgm:prSet/>
      <dgm:spPr/>
      <dgm:t>
        <a:bodyPr/>
        <a:lstStyle/>
        <a:p>
          <a:pPr rtl="0"/>
          <a:r>
            <a:rPr lang="en-US" dirty="0" smtClean="0"/>
            <a:t>3rd International Conference on Clinical Microbiology &amp; Microbial Genomics</a:t>
          </a:r>
          <a:endParaRPr lang="en-US" dirty="0"/>
        </a:p>
      </dgm:t>
    </dgm:pt>
    <dgm:pt modelId="{C386AEB4-D531-4891-90BD-E79BFC9EDBA7}" type="parTrans" cxnId="{0FF56B01-FE17-4F53-9123-046D780176EC}">
      <dgm:prSet/>
      <dgm:spPr/>
      <dgm:t>
        <a:bodyPr/>
        <a:lstStyle/>
        <a:p>
          <a:endParaRPr lang="en-US"/>
        </a:p>
      </dgm:t>
    </dgm:pt>
    <dgm:pt modelId="{2C5A62A7-882A-4A99-9F7E-C51EED71FEFD}" type="sibTrans" cxnId="{0FF56B01-FE17-4F53-9123-046D780176EC}">
      <dgm:prSet/>
      <dgm:spPr/>
      <dgm:t>
        <a:bodyPr/>
        <a:lstStyle/>
        <a:p>
          <a:endParaRPr lang="en-US"/>
        </a:p>
      </dgm:t>
    </dgm:pt>
    <dgm:pt modelId="{A99ABF54-1888-4303-A73D-9A2EAEF027FD}" type="pres">
      <dgm:prSet presAssocID="{DECD9E46-EBDC-440E-9DDE-A133EC135C36}" presName="linearFlow" presStyleCnt="0">
        <dgm:presLayoutVars>
          <dgm:dir/>
          <dgm:resizeHandles val="exact"/>
        </dgm:presLayoutVars>
      </dgm:prSet>
      <dgm:spPr/>
      <dgm:t>
        <a:bodyPr/>
        <a:lstStyle/>
        <a:p>
          <a:endParaRPr lang="en-US"/>
        </a:p>
      </dgm:t>
    </dgm:pt>
    <dgm:pt modelId="{58780965-E4A7-4D3F-82F7-C2C325C45BAF}" type="pres">
      <dgm:prSet presAssocID="{6E9AD2AC-287B-4962-9F6A-D410808D1082}" presName="composite" presStyleCnt="0"/>
      <dgm:spPr/>
    </dgm:pt>
    <dgm:pt modelId="{BEFBBAC9-9FA7-47F5-9842-06F3EF405746}" type="pres">
      <dgm:prSet presAssocID="{6E9AD2AC-287B-4962-9F6A-D410808D108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037A6C6-CDB2-4FF8-9204-5C2BE0B347A1}" type="pres">
      <dgm:prSet presAssocID="{6E9AD2AC-287B-4962-9F6A-D410808D1082}" presName="txShp" presStyleLbl="node1" presStyleIdx="0" presStyleCnt="1">
        <dgm:presLayoutVars>
          <dgm:bulletEnabled val="1"/>
        </dgm:presLayoutVars>
      </dgm:prSet>
      <dgm:spPr/>
      <dgm:t>
        <a:bodyPr/>
        <a:lstStyle/>
        <a:p>
          <a:endParaRPr lang="en-US"/>
        </a:p>
      </dgm:t>
    </dgm:pt>
  </dgm:ptLst>
  <dgm:cxnLst>
    <dgm:cxn modelId="{9D8EA2DD-2116-4CDF-8B35-14FF5968AD79}" type="presOf" srcId="{6E9AD2AC-287B-4962-9F6A-D410808D1082}" destId="{5037A6C6-CDB2-4FF8-9204-5C2BE0B347A1}" srcOrd="0" destOrd="0" presId="urn:microsoft.com/office/officeart/2005/8/layout/vList3#1"/>
    <dgm:cxn modelId="{0FF56B01-FE17-4F53-9123-046D780176EC}" srcId="{DECD9E46-EBDC-440E-9DDE-A133EC135C36}" destId="{6E9AD2AC-287B-4962-9F6A-D410808D1082}" srcOrd="0" destOrd="0" parTransId="{C386AEB4-D531-4891-90BD-E79BFC9EDBA7}" sibTransId="{2C5A62A7-882A-4A99-9F7E-C51EED71FEFD}"/>
    <dgm:cxn modelId="{CEC3348B-C610-41A3-91BB-22581388C305}" type="presOf" srcId="{DECD9E46-EBDC-440E-9DDE-A133EC135C36}" destId="{A99ABF54-1888-4303-A73D-9A2EAEF027FD}" srcOrd="0" destOrd="0" presId="urn:microsoft.com/office/officeart/2005/8/layout/vList3#1"/>
    <dgm:cxn modelId="{1834E942-337B-4E55-8322-C9643CCF31D0}" type="presParOf" srcId="{A99ABF54-1888-4303-A73D-9A2EAEF027FD}" destId="{58780965-E4A7-4D3F-82F7-C2C325C45BAF}" srcOrd="0" destOrd="0" presId="urn:microsoft.com/office/officeart/2005/8/layout/vList3#1"/>
    <dgm:cxn modelId="{6555EFA2-5C5D-470C-B27E-94700B5730B5}" type="presParOf" srcId="{58780965-E4A7-4D3F-82F7-C2C325C45BAF}" destId="{BEFBBAC9-9FA7-47F5-9842-06F3EF405746}" srcOrd="0" destOrd="0" presId="urn:microsoft.com/office/officeart/2005/8/layout/vList3#1"/>
    <dgm:cxn modelId="{A0923694-724D-4AC9-A283-83054AC4542A}" type="presParOf" srcId="{58780965-E4A7-4D3F-82F7-C2C325C45BAF}" destId="{5037A6C6-CDB2-4FF8-9204-5C2BE0B347A1}" srcOrd="1" destOrd="0" presId="urn:microsoft.com/office/officeart/2005/8/layout/vList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E69E0-2406-48CC-885F-1BB20CDA2AE7}">
      <dsp:nvSpPr>
        <dsp:cNvPr id="0" name=""/>
        <dsp:cNvSpPr/>
      </dsp:nvSpPr>
      <dsp:spPr>
        <a:xfrm>
          <a:off x="0" y="0"/>
          <a:ext cx="8993874" cy="41549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en-US" sz="1400" kern="1200" dirty="0" smtClean="0"/>
            <a:t>OMICS Group International through its Open Access Initiative is committed to make genuine and reliable contributions to the scientific community. OMICS Group hosts over </a:t>
          </a:r>
          <a:r>
            <a:rPr lang="en-US" sz="1400" b="1" kern="1200" dirty="0" smtClean="0"/>
            <a:t>400</a:t>
          </a:r>
          <a:r>
            <a:rPr lang="en-US" sz="1400" kern="1200" dirty="0" smtClean="0"/>
            <a:t> leading-edge peer reviewed Open Access Journals and organizes over </a:t>
          </a:r>
          <a:r>
            <a:rPr lang="en-US" sz="1400" b="1" kern="1200" dirty="0" smtClean="0"/>
            <a:t>300</a:t>
          </a:r>
          <a:r>
            <a:rPr lang="en-US" sz="1400" kern="1200" dirty="0" smtClean="0"/>
            <a:t> International Conferences annually all over the world. OMICS Publishing Group journals have over </a:t>
          </a:r>
          <a:r>
            <a:rPr lang="en-US" sz="1400" b="1" kern="1200" dirty="0" smtClean="0"/>
            <a:t>3 million</a:t>
          </a:r>
          <a:r>
            <a:rPr lang="en-US" sz="1400" kern="1200" dirty="0" smtClean="0"/>
            <a:t> readers and the fame and success of the same can be attributed to the strong editorial board which contains over </a:t>
          </a:r>
          <a:r>
            <a:rPr lang="en-US" sz="1400" b="1" kern="1200" dirty="0" smtClean="0"/>
            <a:t>30000</a:t>
          </a:r>
          <a:r>
            <a:rPr lang="en-US" sz="1400" kern="1200" dirty="0" smtClean="0"/>
            <a:t> eminent personalities that ensure a rapid, quality and quick review process. OMICS Group signed an agreement with more than </a:t>
          </a:r>
          <a:r>
            <a:rPr lang="en-US" sz="1400" b="1" kern="1200" dirty="0" smtClean="0"/>
            <a:t>1000</a:t>
          </a:r>
          <a:r>
            <a:rPr lang="en-US" sz="1400" kern="1200" dirty="0" smtClean="0"/>
            <a:t> International Societies to make healthcare information Open Access.</a:t>
          </a:r>
          <a:endParaRPr lang="en-US" sz="1400" kern="1200" dirty="0"/>
        </a:p>
      </dsp:txBody>
      <dsp:txXfrm>
        <a:off x="0" y="1661993"/>
        <a:ext cx="8993874" cy="1661993"/>
      </dsp:txXfrm>
    </dsp:sp>
    <dsp:sp modelId="{D4F515BA-851C-49C4-83D9-426D2B37B4AA}">
      <dsp:nvSpPr>
        <dsp:cNvPr id="0" name=""/>
        <dsp:cNvSpPr/>
      </dsp:nvSpPr>
      <dsp:spPr>
        <a:xfrm>
          <a:off x="3805132" y="249299"/>
          <a:ext cx="1383609" cy="13836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524B6-9828-44E0-A8ED-7E4AC8BC1408}">
      <dsp:nvSpPr>
        <dsp:cNvPr id="0" name=""/>
        <dsp:cNvSpPr/>
      </dsp:nvSpPr>
      <dsp:spPr>
        <a:xfrm>
          <a:off x="359754" y="3323987"/>
          <a:ext cx="8274364" cy="62324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69D4-6A92-4FA7-AB6F-40DB37F2D4FF}">
      <dsp:nvSpPr>
        <dsp:cNvPr id="0" name=""/>
        <dsp:cNvSpPr/>
      </dsp:nvSpPr>
      <dsp:spPr>
        <a:xfrm rot="16200000">
          <a:off x="-1336921"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IN" sz="1400" kern="1200" dirty="0" smtClean="0"/>
            <a:t>OMICS Group welcomes submissions that are original and technically so as to serve both the developing world and developed countries in the best possible way.</a:t>
          </a:r>
          <a:endParaRPr lang="en-US" sz="1400" kern="1200" dirty="0"/>
        </a:p>
      </dsp:txBody>
      <dsp:txXfrm rot="5400000">
        <a:off x="2057" y="939392"/>
        <a:ext cx="2019002" cy="2818175"/>
      </dsp:txXfrm>
    </dsp:sp>
    <dsp:sp modelId="{F7A72E02-9ECE-4025-BE67-E4545AC1CCEF}">
      <dsp:nvSpPr>
        <dsp:cNvPr id="0" name=""/>
        <dsp:cNvSpPr/>
      </dsp:nvSpPr>
      <dsp:spPr>
        <a:xfrm rot="16200000">
          <a:off x="833506"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OMICS Journals  are poised in excellence by publishing high quality research. </a:t>
          </a:r>
          <a:r>
            <a:rPr lang="en-IN" sz="1400" kern="1200" dirty="0" smtClean="0"/>
            <a:t>OMICS Group follows an Editorial Manager® System peer review process and boasts of a strong and active editorial board.</a:t>
          </a:r>
          <a:endParaRPr lang="en-US" sz="1400" kern="1200" dirty="0"/>
        </a:p>
      </dsp:txBody>
      <dsp:txXfrm rot="5400000">
        <a:off x="2172484" y="939392"/>
        <a:ext cx="2019002" cy="2818175"/>
      </dsp:txXfrm>
    </dsp:sp>
    <dsp:sp modelId="{F26D17B8-E9A6-4BA5-8664-EAD5CA989CF0}">
      <dsp:nvSpPr>
        <dsp:cNvPr id="0" name=""/>
        <dsp:cNvSpPr/>
      </dsp:nvSpPr>
      <dsp:spPr>
        <a:xfrm rot="16200000">
          <a:off x="3003933"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Editors and reviewers are experts in their field and provide anonymous, unbiased and detailed reviews of all submissions.</a:t>
          </a:r>
          <a:endParaRPr lang="en-US" sz="1400" kern="1200" dirty="0"/>
        </a:p>
      </dsp:txBody>
      <dsp:txXfrm rot="5400000">
        <a:off x="4342911" y="939392"/>
        <a:ext cx="2019002" cy="2818175"/>
      </dsp:txXfrm>
    </dsp:sp>
    <dsp:sp modelId="{25878575-BDAD-4780-8415-F00A914E18D6}">
      <dsp:nvSpPr>
        <dsp:cNvPr id="0" name=""/>
        <dsp:cNvSpPr/>
      </dsp:nvSpPr>
      <dsp:spPr>
        <a:xfrm rot="16200000">
          <a:off x="5174361"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rtl="0">
            <a:lnSpc>
              <a:spcPct val="90000"/>
            </a:lnSpc>
            <a:spcBef>
              <a:spcPct val="0"/>
            </a:spcBef>
            <a:spcAft>
              <a:spcPct val="35000"/>
            </a:spcAft>
          </a:pPr>
          <a:endParaRPr lang="en-IN" sz="1300" kern="1200" dirty="0" smtClean="0"/>
        </a:p>
        <a:p>
          <a:pPr lvl="0" algn="ctr" defTabSz="577850" rtl="0">
            <a:lnSpc>
              <a:spcPct val="90000"/>
            </a:lnSpc>
            <a:spcBef>
              <a:spcPct val="0"/>
            </a:spcBef>
            <a:spcAft>
              <a:spcPct val="35000"/>
            </a:spcAft>
          </a:pPr>
          <a:r>
            <a:rPr lang="en-IN" sz="1300" kern="12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kern="1200" dirty="0"/>
        </a:p>
      </dsp:txBody>
      <dsp:txXfrm rot="5400000">
        <a:off x="6513339" y="939392"/>
        <a:ext cx="2019002" cy="2818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FFC3D-D60D-4A2A-AE30-32BCDB68AED1}">
      <dsp:nvSpPr>
        <dsp:cNvPr id="0" name=""/>
        <dsp:cNvSpPr/>
      </dsp:nvSpPr>
      <dsp:spPr>
        <a:xfrm>
          <a:off x="1035" y="0"/>
          <a:ext cx="1611159" cy="1938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kern="1200" dirty="0" smtClean="0"/>
            <a:t>Clinical Microbiology</a:t>
          </a:r>
          <a:endParaRPr lang="en-US" sz="1300" kern="1200" dirty="0"/>
        </a:p>
      </dsp:txBody>
      <dsp:txXfrm>
        <a:off x="1035" y="775596"/>
        <a:ext cx="1611159" cy="775596"/>
      </dsp:txXfrm>
    </dsp:sp>
    <dsp:sp modelId="{2F66D582-DF95-45E4-A03B-F0C6B2EF4806}">
      <dsp:nvSpPr>
        <dsp:cNvPr id="0" name=""/>
        <dsp:cNvSpPr/>
      </dsp:nvSpPr>
      <dsp:spPr>
        <a:xfrm>
          <a:off x="483772" y="116339"/>
          <a:ext cx="645684" cy="6456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A0966-C253-463E-A209-203449B9280E}">
      <dsp:nvSpPr>
        <dsp:cNvPr id="0" name=""/>
        <dsp:cNvSpPr/>
      </dsp:nvSpPr>
      <dsp:spPr>
        <a:xfrm>
          <a:off x="1660529" y="0"/>
          <a:ext cx="1611159" cy="1938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kern="1200" dirty="0" smtClean="0"/>
            <a:t>Allergy &amp; Therapy</a:t>
          </a:r>
          <a:endParaRPr lang="en-US" sz="1300" kern="1200" dirty="0"/>
        </a:p>
      </dsp:txBody>
      <dsp:txXfrm>
        <a:off x="1660529" y="775596"/>
        <a:ext cx="1611159" cy="775596"/>
      </dsp:txXfrm>
    </dsp:sp>
    <dsp:sp modelId="{C161DB3E-EF79-48F4-B4A7-D06142947DBD}">
      <dsp:nvSpPr>
        <dsp:cNvPr id="0" name=""/>
        <dsp:cNvSpPr/>
      </dsp:nvSpPr>
      <dsp:spPr>
        <a:xfrm>
          <a:off x="2143266" y="116339"/>
          <a:ext cx="645684" cy="6456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18147-1CF7-4841-8DE8-2AF4D912D328}">
      <dsp:nvSpPr>
        <dsp:cNvPr id="0" name=""/>
        <dsp:cNvSpPr/>
      </dsp:nvSpPr>
      <dsp:spPr>
        <a:xfrm>
          <a:off x="3320023" y="0"/>
          <a:ext cx="1611159" cy="1938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kern="1200" dirty="0" smtClean="0"/>
            <a:t>Medical Microbiology &amp; Diagnosis</a:t>
          </a:r>
          <a:endParaRPr lang="en-US" sz="1300" kern="1200" dirty="0"/>
        </a:p>
      </dsp:txBody>
      <dsp:txXfrm>
        <a:off x="3320023" y="775596"/>
        <a:ext cx="1611159" cy="775596"/>
      </dsp:txXfrm>
    </dsp:sp>
    <dsp:sp modelId="{F4028A4C-B14B-4CC7-9DB8-141AA0C745CC}">
      <dsp:nvSpPr>
        <dsp:cNvPr id="0" name=""/>
        <dsp:cNvSpPr/>
      </dsp:nvSpPr>
      <dsp:spPr>
        <a:xfrm>
          <a:off x="3802760" y="116339"/>
          <a:ext cx="645684" cy="6456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46FDF-D2E2-4288-858D-2493A7985440}">
      <dsp:nvSpPr>
        <dsp:cNvPr id="0" name=""/>
        <dsp:cNvSpPr/>
      </dsp:nvSpPr>
      <dsp:spPr>
        <a:xfrm flipH="1">
          <a:off x="2385724" y="1577451"/>
          <a:ext cx="160768" cy="23833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7A6C6-CDB2-4FF8-9204-5C2BE0B347A1}">
      <dsp:nvSpPr>
        <dsp:cNvPr id="0" name=""/>
        <dsp:cNvSpPr/>
      </dsp:nvSpPr>
      <dsp:spPr>
        <a:xfrm rot="10800000">
          <a:off x="1935391" y="0"/>
          <a:ext cx="5942561" cy="175432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3609"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smtClean="0"/>
            <a:t>3rd International Conference on Clinical Microbiology &amp; Microbial Genomics</a:t>
          </a:r>
          <a:endParaRPr lang="en-US" sz="2700" kern="1200" dirty="0"/>
        </a:p>
      </dsp:txBody>
      <dsp:txXfrm rot="10800000">
        <a:off x="2373972" y="0"/>
        <a:ext cx="5503980" cy="1754326"/>
      </dsp:txXfrm>
    </dsp:sp>
    <dsp:sp modelId="{BEFBBAC9-9FA7-47F5-9842-06F3EF405746}">
      <dsp:nvSpPr>
        <dsp:cNvPr id="0" name=""/>
        <dsp:cNvSpPr/>
      </dsp:nvSpPr>
      <dsp:spPr>
        <a:xfrm>
          <a:off x="1058228" y="0"/>
          <a:ext cx="1754326" cy="17543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B460F2-D08B-498C-B6B5-95D1A096B2A7}" type="datetime1">
              <a:rPr lang="fr-FR"/>
              <a:pPr>
                <a:defRPr/>
              </a:pPr>
              <a:t>03/09/2014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DBC5B71-925C-4E7D-A4D6-63EAB20C2EFE}" type="slidenum">
              <a:rPr lang="fr-FR"/>
              <a:pPr>
                <a:defRPr/>
              </a:pPr>
              <a:t>‹#›</a:t>
            </a:fld>
            <a:endParaRPr lang="fr-FR"/>
          </a:p>
        </p:txBody>
      </p:sp>
    </p:spTree>
    <p:extLst>
      <p:ext uri="{BB962C8B-B14F-4D97-AF65-F5344CB8AC3E}">
        <p14:creationId xmlns:p14="http://schemas.microsoft.com/office/powerpoint/2010/main" val="2488439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F78EDAFA-6956-42AA-94C3-252CFD225DD6}" type="datetime1">
              <a:rPr lang="fr-FR"/>
              <a:pPr>
                <a:defRPr/>
              </a:pPr>
              <a:t>03/09/2014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9BD4EFA2-876D-4D3D-AD19-59FD8895BBFB}" type="slidenum">
              <a:rPr lang="fr-FR"/>
              <a:pPr>
                <a:defRPr/>
              </a:pPr>
              <a:t>‹#›</a:t>
            </a:fld>
            <a:endParaRPr lang="fr-FR"/>
          </a:p>
        </p:txBody>
      </p:sp>
    </p:spTree>
    <p:extLst>
      <p:ext uri="{BB962C8B-B14F-4D97-AF65-F5344CB8AC3E}">
        <p14:creationId xmlns:p14="http://schemas.microsoft.com/office/powerpoint/2010/main" val="26490082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9BD4EFA2-876D-4D3D-AD19-59FD8895BBFB}" type="slidenum">
              <a:rPr lang="fr-FR" smtClean="0"/>
              <a:pPr>
                <a:defRPr/>
              </a:pPr>
              <a:t>7</a:t>
            </a:fld>
            <a:endParaRPr lang="fr-FR" dirty="0"/>
          </a:p>
        </p:txBody>
      </p:sp>
    </p:spTree>
    <p:extLst>
      <p:ext uri="{BB962C8B-B14F-4D97-AF65-F5344CB8AC3E}">
        <p14:creationId xmlns:p14="http://schemas.microsoft.com/office/powerpoint/2010/main" val="401907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747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ea typeface="ＭＳ Ｐゴシック" charset="0"/>
              </a:defRPr>
            </a:lvl1pPr>
            <a:lvl2pPr marL="685817" indent="-263776">
              <a:defRPr sz="1100">
                <a:solidFill>
                  <a:schemeClr val="tx1"/>
                </a:solidFill>
                <a:latin typeface="Arial" charset="0"/>
                <a:ea typeface="ＭＳ Ｐゴシック" charset="0"/>
              </a:defRPr>
            </a:lvl2pPr>
            <a:lvl3pPr marL="1055103" indent="-211021">
              <a:defRPr sz="1100">
                <a:solidFill>
                  <a:schemeClr val="tx1"/>
                </a:solidFill>
                <a:latin typeface="Arial" charset="0"/>
                <a:ea typeface="ＭＳ Ｐゴシック" charset="0"/>
              </a:defRPr>
            </a:lvl3pPr>
            <a:lvl4pPr marL="1477145" indent="-211021">
              <a:defRPr sz="1100">
                <a:solidFill>
                  <a:schemeClr val="tx1"/>
                </a:solidFill>
                <a:latin typeface="Arial" charset="0"/>
                <a:ea typeface="ＭＳ Ｐゴシック" charset="0"/>
              </a:defRPr>
            </a:lvl4pPr>
            <a:lvl5pPr marL="1899186" indent="-211021">
              <a:defRPr sz="1100">
                <a:solidFill>
                  <a:schemeClr val="tx1"/>
                </a:solidFill>
                <a:latin typeface="Arial" charset="0"/>
                <a:ea typeface="ＭＳ Ｐゴシック" charset="0"/>
              </a:defRPr>
            </a:lvl5pPr>
            <a:lvl6pPr marL="2321227" indent="-211021" eaLnBrk="0" fontAlgn="base" hangingPunct="0">
              <a:spcBef>
                <a:spcPct val="30000"/>
              </a:spcBef>
              <a:spcAft>
                <a:spcPct val="0"/>
              </a:spcAft>
              <a:defRPr sz="1100">
                <a:solidFill>
                  <a:schemeClr val="tx1"/>
                </a:solidFill>
                <a:latin typeface="Arial" charset="0"/>
                <a:ea typeface="ＭＳ Ｐゴシック" charset="0"/>
              </a:defRPr>
            </a:lvl6pPr>
            <a:lvl7pPr marL="2743269" indent="-211021" eaLnBrk="0" fontAlgn="base" hangingPunct="0">
              <a:spcBef>
                <a:spcPct val="30000"/>
              </a:spcBef>
              <a:spcAft>
                <a:spcPct val="0"/>
              </a:spcAft>
              <a:defRPr sz="1100">
                <a:solidFill>
                  <a:schemeClr val="tx1"/>
                </a:solidFill>
                <a:latin typeface="Arial" charset="0"/>
                <a:ea typeface="ＭＳ Ｐゴシック" charset="0"/>
              </a:defRPr>
            </a:lvl7pPr>
            <a:lvl8pPr marL="3165310" indent="-211021" eaLnBrk="0" fontAlgn="base" hangingPunct="0">
              <a:spcBef>
                <a:spcPct val="30000"/>
              </a:spcBef>
              <a:spcAft>
                <a:spcPct val="0"/>
              </a:spcAft>
              <a:defRPr sz="1100">
                <a:solidFill>
                  <a:schemeClr val="tx1"/>
                </a:solidFill>
                <a:latin typeface="Arial" charset="0"/>
                <a:ea typeface="ＭＳ Ｐゴシック" charset="0"/>
              </a:defRPr>
            </a:lvl8pPr>
            <a:lvl9pPr marL="3587351" indent="-211021" eaLnBrk="0" fontAlgn="base" hangingPunct="0">
              <a:spcBef>
                <a:spcPct val="30000"/>
              </a:spcBef>
              <a:spcAft>
                <a:spcPct val="0"/>
              </a:spcAft>
              <a:defRPr sz="1100">
                <a:solidFill>
                  <a:schemeClr val="tx1"/>
                </a:solidFill>
                <a:latin typeface="Arial" charset="0"/>
                <a:ea typeface="ＭＳ Ｐゴシック" charset="0"/>
              </a:defRPr>
            </a:lvl9pPr>
          </a:lstStyle>
          <a:p>
            <a:fld id="{88379871-CAE0-9144-9465-34CC230C39E9}" type="slidenum">
              <a:rPr lang="it-IT" sz="1200">
                <a:solidFill>
                  <a:srgbClr val="000000"/>
                </a:solidFill>
              </a:rPr>
              <a:pPr/>
              <a:t>8</a:t>
            </a:fld>
            <a:endParaRPr lang="it-IT"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Cellule: fibroblasti, cellule muscolari lisce, </a:t>
            </a:r>
            <a:r>
              <a:rPr lang="it-IT" dirty="0" err="1" smtClean="0"/>
              <a:t>condroblasti</a:t>
            </a:r>
            <a:r>
              <a:rPr lang="it-IT" dirty="0" smtClean="0"/>
              <a:t>,</a:t>
            </a:r>
            <a:r>
              <a:rPr lang="it-IT" baseline="0" dirty="0" smtClean="0"/>
              <a:t> osteoblasti, cellule epiteliali</a:t>
            </a:r>
            <a:endParaRPr lang="it-IT" dirty="0"/>
          </a:p>
        </p:txBody>
      </p:sp>
      <p:sp>
        <p:nvSpPr>
          <p:cNvPr id="4" name="Segnaposto numero diapositiva 3"/>
          <p:cNvSpPr>
            <a:spLocks noGrp="1"/>
          </p:cNvSpPr>
          <p:nvPr>
            <p:ph type="sldNum" sz="quarter" idx="10"/>
          </p:nvPr>
        </p:nvSpPr>
        <p:spPr/>
        <p:txBody>
          <a:bodyPr/>
          <a:lstStyle/>
          <a:p>
            <a:pPr>
              <a:defRPr/>
            </a:pPr>
            <a:fld id="{6FA8851D-AFDF-1D40-9744-4D3003517451}" type="slidenum">
              <a:rPr lang="it-IT" smtClean="0"/>
              <a:pPr>
                <a:defRPr/>
              </a:pPr>
              <a:t>9</a:t>
            </a:fld>
            <a:endParaRPr lang="it-IT"/>
          </a:p>
        </p:txBody>
      </p:sp>
    </p:spTree>
    <p:extLst>
      <p:ext uri="{BB962C8B-B14F-4D97-AF65-F5344CB8AC3E}">
        <p14:creationId xmlns:p14="http://schemas.microsoft.com/office/powerpoint/2010/main" val="117026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dirty="0">
                <a:latin typeface="Calibri" charset="0"/>
              </a:rPr>
              <a:t>La medicina convenzionale si accorge di recente dell’importanza della matrice extracellulare del miocardio.</a:t>
            </a:r>
          </a:p>
          <a:p>
            <a:pPr eaLnBrk="1" hangingPunct="1">
              <a:spcBef>
                <a:spcPct val="0"/>
              </a:spcBef>
            </a:pPr>
            <a:r>
              <a:rPr lang="it-IT" dirty="0">
                <a:latin typeface="Calibri" charset="0"/>
              </a:rPr>
              <a:t>Maggiore è il volume, peggiore è la prognosi</a:t>
            </a:r>
          </a:p>
        </p:txBody>
      </p:sp>
      <p:sp>
        <p:nvSpPr>
          <p:cNvPr id="15155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C1F535-ADFD-0A48-B3BA-9A14C875ECBA}" type="slidenum">
              <a:rPr lang="en-US" sz="1800">
                <a:latin typeface="Calibri" charset="0"/>
                <a:cs typeface="Arial" charset="0"/>
              </a:rPr>
              <a:pPr eaLnBrk="1" hangingPunct="1"/>
              <a:t>11</a:t>
            </a:fld>
            <a:endParaRPr lang="en-US" sz="1800" dirty="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rPr>
              <a:t>Il mezzo di contrasto gadolinio si distribuisce nella matrice extracellulare e consente di quantificarne il volume</a:t>
            </a:r>
          </a:p>
          <a:p>
            <a:pPr eaLnBrk="1" hangingPunct="1">
              <a:spcBef>
                <a:spcPct val="0"/>
              </a:spcBef>
            </a:pPr>
            <a:r>
              <a:rPr lang="it-IT">
                <a:latin typeface="Calibri" charset="0"/>
              </a:rPr>
              <a:t>La stratificazione del rischio di mortalità si basa innanzitutto sull’età, più è avanzata, maggiore è il rischio di decesso. </a:t>
            </a:r>
          </a:p>
          <a:p>
            <a:pPr eaLnBrk="1" hangingPunct="1">
              <a:spcBef>
                <a:spcPct val="0"/>
              </a:spcBef>
            </a:pPr>
            <a:r>
              <a:rPr lang="it-IT">
                <a:latin typeface="Calibri" charset="0"/>
              </a:rPr>
              <a:t>Aggiungendo il dato della frazione di eiezione (FE) si aumenta la stima del rischio, che aumenta con il ridursi della FE</a:t>
            </a:r>
          </a:p>
          <a:p>
            <a:pPr eaLnBrk="1" hangingPunct="1">
              <a:spcBef>
                <a:spcPct val="0"/>
              </a:spcBef>
            </a:pPr>
            <a:r>
              <a:rPr lang="it-IT">
                <a:latin typeface="Calibri" charset="0"/>
              </a:rPr>
              <a:t>La stima del volume della matrice extracellulare cardiaca (ECV) permette di aumentare la stima del rischio, con un incremento della mortalità se aumenta l’ECV</a:t>
            </a:r>
          </a:p>
        </p:txBody>
      </p:sp>
      <p:sp>
        <p:nvSpPr>
          <p:cNvPr id="15360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1B4BA3-9089-5E46-9B3F-43F537E52866}" type="slidenum">
              <a:rPr lang="en-US" sz="1800">
                <a:latin typeface="Calibri" charset="0"/>
                <a:cs typeface="Arial" charset="0"/>
              </a:rPr>
              <a:pPr eaLnBrk="1" hangingPunct="1"/>
              <a:t>12</a:t>
            </a:fld>
            <a:endParaRPr lang="en-US" sz="1800" dirty="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950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Una volta si pensava fosse un contenitore</a:t>
            </a:r>
          </a:p>
          <a:p>
            <a:r>
              <a:rPr lang="it-IT">
                <a:latin typeface="Calibri" charset="0"/>
              </a:rPr>
              <a:t>GAG              glucosaminoglicani</a:t>
            </a:r>
          </a:p>
        </p:txBody>
      </p:sp>
      <p:sp>
        <p:nvSpPr>
          <p:cNvPr id="14950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95458F-3A6B-AA4E-AE5D-9AAAA2E896CF}" type="slidenum">
              <a:rPr lang="it-IT" sz="1200">
                <a:cs typeface="Arial" charset="0"/>
              </a:rPr>
              <a:pPr eaLnBrk="1" hangingPunct="1"/>
              <a:t>17</a:t>
            </a:fld>
            <a:endParaRPr lang="it-IT"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F80E5912-6C85-42A8-B083-B9F6D101D882}" type="datetime1">
              <a:rPr lang="fr-FR" smtClean="0"/>
              <a:pPr>
                <a:defRPr/>
              </a:pPr>
              <a:t>03/09/2014</a:t>
            </a:fld>
            <a:endParaRPr lang="fr-FR"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fr-FR"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80E5912-6C85-42A8-B083-B9F6D101D882}" type="datetime1">
              <a:rPr lang="fr-FR" smtClean="0"/>
              <a:pPr>
                <a:defRPr/>
              </a:pPr>
              <a:t>03/09/2014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80E5912-6C85-42A8-B083-B9F6D101D882}" type="datetime1">
              <a:rPr lang="fr-FR" smtClean="0"/>
              <a:pPr>
                <a:defRPr/>
              </a:pPr>
              <a:t>03/09/2014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ash">
    <p:spTree>
      <p:nvGrpSpPr>
        <p:cNvPr id="1" name=""/>
        <p:cNvGrpSpPr/>
        <p:nvPr/>
      </p:nvGrpSpPr>
      <p:grpSpPr>
        <a:xfrm>
          <a:off x="0" y="0"/>
          <a:ext cx="0" cy="0"/>
          <a:chOff x="0" y="0"/>
          <a:chExt cx="0" cy="0"/>
        </a:xfrm>
      </p:grpSpPr>
      <p:pic>
        <p:nvPicPr>
          <p:cNvPr id="2" name="Picture 8" descr="AVE_PPT_Template_R5_SP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042025" y="6508750"/>
            <a:ext cx="281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1000" dirty="0" smtClean="0">
                <a:solidFill>
                  <a:srgbClr val="C9C9C9"/>
                </a:solidFill>
              </a:rPr>
              <a:t>© </a:t>
            </a:r>
            <a:r>
              <a:rPr lang="en-US" sz="1000" dirty="0" err="1" smtClean="0">
                <a:solidFill>
                  <a:srgbClr val="C9C9C9"/>
                </a:solidFill>
              </a:rPr>
              <a:t>Avedro</a:t>
            </a:r>
            <a:r>
              <a:rPr lang="en-US" sz="1000" dirty="0" smtClean="0">
                <a:solidFill>
                  <a:srgbClr val="C9C9C9"/>
                </a:solidFill>
              </a:rPr>
              <a:t> 2011</a:t>
            </a:r>
          </a:p>
        </p:txBody>
      </p:sp>
    </p:spTree>
    <p:extLst>
      <p:ext uri="{BB962C8B-B14F-4D97-AF65-F5344CB8AC3E}">
        <p14:creationId xmlns:p14="http://schemas.microsoft.com/office/powerpoint/2010/main" val="20502182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olo e tes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smtClean="0"/>
          </a:p>
        </p:txBody>
      </p:sp>
      <p:sp>
        <p:nvSpPr>
          <p:cNvPr id="9" name="Title 8"/>
          <p:cNvSpPr>
            <a:spLocks noGrp="1"/>
          </p:cNvSpPr>
          <p:nvPr>
            <p:ph type="title"/>
          </p:nvPr>
        </p:nvSpPr>
        <p:spPr>
          <a:xfrm>
            <a:off x="457200" y="359465"/>
            <a:ext cx="8229600" cy="554935"/>
          </a:xfrm>
          <a:prstGeom prst="rect">
            <a:avLst/>
          </a:prstGeom>
        </p:spPr>
        <p:txBody>
          <a:bodyPr/>
          <a:lstStyle/>
          <a:p>
            <a:r>
              <a:rPr lang="it-IT" dirty="0" smtClean="0"/>
              <a:t>Fare clic per modificare stile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C56A76F-BDE1-0047-BD0A-5A47211710D7}" type="datetimeFigureOut">
              <a:rPr lang="en-US"/>
              <a:pPr>
                <a:defRPr/>
              </a:pPr>
              <a:t>9/3/2014</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CA52336-39D4-0F4E-A275-B80A5ABE63F6}" type="slidenum">
              <a:rPr lang="en-US"/>
              <a:pPr>
                <a:defRPr/>
              </a:pPr>
              <a:t>‹#›</a:t>
            </a:fld>
            <a:endParaRPr lang="en-US"/>
          </a:p>
        </p:txBody>
      </p:sp>
    </p:spTree>
    <p:extLst>
      <p:ext uri="{BB962C8B-B14F-4D97-AF65-F5344CB8AC3E}">
        <p14:creationId xmlns:p14="http://schemas.microsoft.com/office/powerpoint/2010/main" val="2723734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F80E5912-6C85-42A8-B083-B9F6D101D882}" type="datetime1">
              <a:rPr lang="fr-FR" smtClean="0"/>
              <a:pPr>
                <a:defRPr/>
              </a:pPr>
              <a:t>03/09/2014</a:t>
            </a:fld>
            <a:endParaRPr lang="fr-FR" dirty="0"/>
          </a:p>
        </p:txBody>
      </p:sp>
      <p:sp>
        <p:nvSpPr>
          <p:cNvPr id="5" name="Footer Placeholder 4"/>
          <p:cNvSpPr>
            <a:spLocks noGrp="1"/>
          </p:cNvSpPr>
          <p:nvPr>
            <p:ph type="ftr" sz="quarter" idx="11"/>
          </p:nvPr>
        </p:nvSpPr>
        <p:spPr>
          <a:xfrm>
            <a:off x="457200" y="6480969"/>
            <a:ext cx="4260056" cy="300831"/>
          </a:xfrm>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pPr>
              <a:defRPr/>
            </a:pPr>
            <a:fld id="{F80E5912-6C85-42A8-B083-B9F6D101D882}" type="datetime1">
              <a:rPr lang="fr-FR" smtClean="0"/>
              <a:pPr>
                <a:defRPr/>
              </a:pPr>
              <a:t>03/09/2014</a:t>
            </a:fld>
            <a:endParaRPr lang="fr-FR" dirty="0"/>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fr-FR" dirty="0"/>
          </a:p>
        </p:txBody>
      </p:sp>
      <p:sp>
        <p:nvSpPr>
          <p:cNvPr id="6" name="Slide Number Placeholder 5"/>
          <p:cNvSpPr>
            <a:spLocks noGrp="1"/>
          </p:cNvSpPr>
          <p:nvPr>
            <p:ph type="sldNum" sz="quarter" idx="12"/>
          </p:nvPr>
        </p:nvSpPr>
        <p:spPr>
          <a:xfrm>
            <a:off x="8451056" y="809624"/>
            <a:ext cx="502920" cy="300831"/>
          </a:xfrm>
        </p:spPr>
        <p:txBody>
          <a:bodyPr/>
          <a:lstStyle/>
          <a:p>
            <a:pPr>
              <a:defRPr/>
            </a:pPr>
            <a:fld id="{ADF97B1F-BD34-4F4A-BBFA-CB643DA04C15}" type="slidenum">
              <a:rPr lang="fr-FR" smtClean="0"/>
              <a:pPr>
                <a:defRPr/>
              </a:pPr>
              <a:t>‹#›</a:t>
            </a:fld>
            <a:endParaRPr lang="fr-FR"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F80E5912-6C85-42A8-B083-B9F6D101D882}" type="datetime1">
              <a:rPr lang="fr-FR" smtClean="0"/>
              <a:pPr>
                <a:defRPr/>
              </a:pPr>
              <a:t>03/09/2014</a:t>
            </a:fld>
            <a:endParaRPr lang="fr-FR" dirty="0"/>
          </a:p>
        </p:txBody>
      </p:sp>
      <p:sp>
        <p:nvSpPr>
          <p:cNvPr id="6" name="Footer Placeholder 5"/>
          <p:cNvSpPr>
            <a:spLocks noGrp="1"/>
          </p:cNvSpPr>
          <p:nvPr>
            <p:ph type="ftr" sz="quarter" idx="11"/>
          </p:nvPr>
        </p:nvSpPr>
        <p:spPr>
          <a:xfrm>
            <a:off x="457200" y="6480969"/>
            <a:ext cx="4260056" cy="301752"/>
          </a:xfrm>
        </p:spPr>
        <p:txBody>
          <a:bodyPr/>
          <a:lstStyle/>
          <a:p>
            <a:pPr>
              <a:defRPr/>
            </a:pPr>
            <a:endParaRPr lang="fr-FR" dirty="0"/>
          </a:p>
        </p:txBody>
      </p:sp>
      <p:sp>
        <p:nvSpPr>
          <p:cNvPr id="7" name="Slide Number Placeholder 6"/>
          <p:cNvSpPr>
            <a:spLocks noGrp="1"/>
          </p:cNvSpPr>
          <p:nvPr>
            <p:ph type="sldNum" sz="quarter" idx="12"/>
          </p:nvPr>
        </p:nvSpPr>
        <p:spPr>
          <a:xfrm>
            <a:off x="7589520" y="6480969"/>
            <a:ext cx="502920" cy="301752"/>
          </a:xfrm>
        </p:spPr>
        <p:txBody>
          <a:body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F80E5912-6C85-42A8-B083-B9F6D101D882}" type="datetime1">
              <a:rPr lang="fr-FR" smtClean="0"/>
              <a:pPr>
                <a:defRPr/>
              </a:pPr>
              <a:t>03/09/2014</a:t>
            </a:fld>
            <a:endParaRPr lang="fr-FR" dirty="0"/>
          </a:p>
        </p:txBody>
      </p:sp>
      <p:sp>
        <p:nvSpPr>
          <p:cNvPr id="8" name="Footer Placeholder 7"/>
          <p:cNvSpPr>
            <a:spLocks noGrp="1"/>
          </p:cNvSpPr>
          <p:nvPr>
            <p:ph type="ftr" sz="quarter" idx="11"/>
          </p:nvPr>
        </p:nvSpPr>
        <p:spPr>
          <a:xfrm>
            <a:off x="457200" y="6480969"/>
            <a:ext cx="4261104" cy="301752"/>
          </a:xfrm>
        </p:spPr>
        <p:txBody>
          <a:bodyPr/>
          <a:lstStyle/>
          <a:p>
            <a:pPr>
              <a:defRPr/>
            </a:pPr>
            <a:endParaRPr lang="fr-FR"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ADF97B1F-BD34-4F4A-BBFA-CB643DA04C15}" type="slidenum">
              <a:rPr lang="fr-FR" smtClean="0"/>
              <a:pPr>
                <a:defRPr/>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80E5912-6C85-42A8-B083-B9F6D101D882}" type="datetime1">
              <a:rPr lang="fr-FR" smtClean="0"/>
              <a:pPr>
                <a:defRPr/>
              </a:pPr>
              <a:t>03/09/2014</a:t>
            </a:fld>
            <a:endParaRPr lang="fr-FR" dirty="0"/>
          </a:p>
        </p:txBody>
      </p:sp>
      <p:sp>
        <p:nvSpPr>
          <p:cNvPr id="4" name="Footer Placeholder 3"/>
          <p:cNvSpPr>
            <a:spLocks noGrp="1"/>
          </p:cNvSpPr>
          <p:nvPr>
            <p:ph type="ftr" sz="quarter" idx="11"/>
          </p:nvPr>
        </p:nvSpPr>
        <p:spPr/>
        <p:txBody>
          <a:bodyPr/>
          <a:lstStyle/>
          <a:p>
            <a:pPr>
              <a:defRPr/>
            </a:pPr>
            <a:endParaRPr lang="fr-FR" dirty="0"/>
          </a:p>
        </p:txBody>
      </p:sp>
      <p:sp>
        <p:nvSpPr>
          <p:cNvPr id="5" name="Slide Number Placeholder 4"/>
          <p:cNvSpPr>
            <a:spLocks noGrp="1"/>
          </p:cNvSpPr>
          <p:nvPr>
            <p:ph type="sldNum" sz="quarter" idx="12"/>
          </p:nvPr>
        </p:nvSpPr>
        <p:spPr/>
        <p:txBody>
          <a:body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F80E5912-6C85-42A8-B083-B9F6D101D882}" type="datetime1">
              <a:rPr lang="fr-FR" smtClean="0"/>
              <a:pPr>
                <a:defRPr/>
              </a:pPr>
              <a:t>03/09/2014</a:t>
            </a:fld>
            <a:endParaRPr lang="fr-FR" dirty="0"/>
          </a:p>
        </p:txBody>
      </p:sp>
      <p:sp>
        <p:nvSpPr>
          <p:cNvPr id="3" name="Footer Placeholder 2"/>
          <p:cNvSpPr>
            <a:spLocks noGrp="1"/>
          </p:cNvSpPr>
          <p:nvPr>
            <p:ph type="ftr" sz="quarter" idx="11"/>
          </p:nvPr>
        </p:nvSpPr>
        <p:spPr>
          <a:xfrm>
            <a:off x="457200" y="6481890"/>
            <a:ext cx="4260056" cy="300831"/>
          </a:xfrm>
        </p:spPr>
        <p:txBody>
          <a:bodyPr/>
          <a:lstStyle/>
          <a:p>
            <a:pPr>
              <a:defRPr/>
            </a:pPr>
            <a:endParaRPr lang="fr-FR" dirty="0"/>
          </a:p>
        </p:txBody>
      </p:sp>
      <p:sp>
        <p:nvSpPr>
          <p:cNvPr id="4" name="Slide Number Placeholder 3"/>
          <p:cNvSpPr>
            <a:spLocks noGrp="1"/>
          </p:cNvSpPr>
          <p:nvPr>
            <p:ph type="sldNum" sz="quarter" idx="12"/>
          </p:nvPr>
        </p:nvSpPr>
        <p:spPr>
          <a:xfrm>
            <a:off x="7589520" y="6480969"/>
            <a:ext cx="502920" cy="301752"/>
          </a:xfrm>
        </p:spPr>
        <p:txBody>
          <a:bodyPr/>
          <a:lstStyle/>
          <a:p>
            <a:pPr>
              <a:defRPr/>
            </a:pPr>
            <a:fld id="{ADF97B1F-BD34-4F4A-BBFA-CB643DA04C15}" type="slidenum">
              <a:rPr lang="fr-FR" smtClean="0"/>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F80E5912-6C85-42A8-B083-B9F6D101D882}" type="datetime1">
              <a:rPr lang="fr-FR" smtClean="0"/>
              <a:pPr>
                <a:defRPr/>
              </a:pPr>
              <a:t>03/09/2014</a:t>
            </a:fld>
            <a:endParaRPr lang="fr-FR"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fr-FR"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ADF97B1F-BD34-4F4A-BBFA-CB643DA04C15}" type="slidenum">
              <a:rPr lang="fr-FR" smtClean="0"/>
              <a:pPr>
                <a:defRPr/>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F80E5912-6C85-42A8-B083-B9F6D101D882}" type="datetime1">
              <a:rPr lang="fr-FR" smtClean="0"/>
              <a:pPr>
                <a:defRPr/>
              </a:pPr>
              <a:t>03/09/2014</a:t>
            </a:fld>
            <a:endParaRPr lang="fr-FR"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fr-FR"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ADF97B1F-BD34-4F4A-BBFA-CB643DA04C15}" type="slidenum">
              <a:rPr lang="fr-FR" smtClean="0"/>
              <a:pPr>
                <a:defRPr/>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F80E5912-6C85-42A8-B083-B9F6D101D882}" type="datetime1">
              <a:rPr lang="fr-FR" smtClean="0"/>
              <a:pPr>
                <a:defRPr/>
              </a:pPr>
              <a:t>03/09/2014</a:t>
            </a:fld>
            <a:endParaRPr lang="fr-FR"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fr-FR"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ADF97B1F-BD34-4F4A-BBFA-CB643DA04C15}" type="slidenum">
              <a:rPr lang="fr-FR" smtClean="0"/>
              <a:pPr>
                <a:defRPr/>
              </a:pPr>
              <a:t>‹#›</a:t>
            </a:fld>
            <a:endParaRPr lang="fr-FR" dirty="0"/>
          </a:p>
        </p:txBody>
      </p:sp>
      <p:pic>
        <p:nvPicPr>
          <p:cNvPr id="10" name="Image 4" descr="bandeau_EPRevent_2014.jpg"/>
          <p:cNvPicPr>
            <a:picLocks noChangeAspect="1"/>
          </p:cNvPicPr>
          <p:nvPr userDrawn="1"/>
        </p:nvPicPr>
        <p:blipFill>
          <a:blip r:embed="rId15"/>
          <a:srcRect/>
          <a:stretch>
            <a:fillRect/>
          </a:stretch>
        </p:blipFill>
        <p:spPr bwMode="auto">
          <a:xfrm>
            <a:off x="0" y="5568950"/>
            <a:ext cx="9144000" cy="12890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omicsonline.org/Submitmanuscript.php"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pn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4.png"/><Relationship Id="rId7" Type="http://schemas.openxmlformats.org/officeDocument/2006/relationships/diagramQuickStyle" Target="../diagrams/quickStyle4.xm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pn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Users\puja1\Desktop\PP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2183606"/>
          </a:xfrm>
          <a:prstGeom prst="roundRect">
            <a:avLst>
              <a:gd name="adj" fmla="val 8594"/>
            </a:avLst>
          </a:prstGeom>
          <a:solidFill>
            <a:schemeClr val="accent1">
              <a:lumMod val="75000"/>
            </a:schemeClr>
          </a:solidFill>
          <a:ln>
            <a:noFill/>
          </a:ln>
          <a:effectLst>
            <a:reflection blurRad="12700" stA="38000" endPos="28000" dist="5000" dir="5400000" sy="-100000" algn="bl" rotWithShape="0"/>
          </a:effectLst>
          <a:extLst/>
        </p:spPr>
      </p:pic>
      <p:graphicFrame>
        <p:nvGraphicFramePr>
          <p:cNvPr id="4" name="Diagram 3"/>
          <p:cNvGraphicFramePr/>
          <p:nvPr/>
        </p:nvGraphicFramePr>
        <p:xfrm>
          <a:off x="75062" y="2224515"/>
          <a:ext cx="8993874"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05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67010"/>
            <a:ext cx="8229600" cy="1399032"/>
          </a:xfrm>
        </p:spPr>
        <p:txBody>
          <a:bodyPr>
            <a:normAutofit/>
          </a:bodyPr>
          <a:lstStyle/>
          <a:p>
            <a:r>
              <a:rPr lang="it-IT" b="1" dirty="0" smtClean="0"/>
              <a:t>«</a:t>
            </a:r>
            <a:r>
              <a:rPr lang="it-IT" b="1" dirty="0" err="1" smtClean="0"/>
              <a:t>Languages</a:t>
            </a:r>
            <a:r>
              <a:rPr lang="it-IT" b="1" dirty="0" smtClean="0"/>
              <a:t>» of Extra-</a:t>
            </a:r>
            <a:r>
              <a:rPr lang="it-IT" b="1" dirty="0" err="1" smtClean="0"/>
              <a:t>cellular</a:t>
            </a:r>
            <a:r>
              <a:rPr lang="it-IT" b="1" dirty="0" smtClean="0"/>
              <a:t> Matrix </a:t>
            </a:r>
            <a:endParaRPr lang="it-IT" b="1" dirty="0"/>
          </a:p>
        </p:txBody>
      </p:sp>
      <p:sp>
        <p:nvSpPr>
          <p:cNvPr id="3" name="Segnaposto contenuto 2"/>
          <p:cNvSpPr>
            <a:spLocks noGrp="1"/>
          </p:cNvSpPr>
          <p:nvPr>
            <p:ph idx="1"/>
          </p:nvPr>
        </p:nvSpPr>
        <p:spPr>
          <a:xfrm>
            <a:off x="370703" y="2496154"/>
            <a:ext cx="8229600" cy="4525963"/>
          </a:xfrm>
        </p:spPr>
        <p:txBody>
          <a:bodyPr/>
          <a:lstStyle/>
          <a:p>
            <a:r>
              <a:rPr lang="it-IT" dirty="0" smtClean="0"/>
              <a:t>Citochine and </a:t>
            </a:r>
            <a:r>
              <a:rPr lang="it-IT" dirty="0" err="1" smtClean="0"/>
              <a:t>growth</a:t>
            </a:r>
            <a:r>
              <a:rPr lang="it-IT" dirty="0" smtClean="0"/>
              <a:t> </a:t>
            </a:r>
            <a:r>
              <a:rPr lang="it-IT" dirty="0" err="1" smtClean="0"/>
              <a:t>factors</a:t>
            </a:r>
            <a:endParaRPr lang="it-IT" dirty="0" smtClean="0"/>
          </a:p>
          <a:p>
            <a:r>
              <a:rPr lang="it-IT" dirty="0" err="1" smtClean="0"/>
              <a:t>Nervous</a:t>
            </a:r>
            <a:r>
              <a:rPr lang="it-IT" dirty="0" smtClean="0"/>
              <a:t> </a:t>
            </a:r>
            <a:r>
              <a:rPr lang="it-IT" dirty="0" err="1" smtClean="0"/>
              <a:t>impulses</a:t>
            </a:r>
            <a:r>
              <a:rPr lang="it-IT" dirty="0" smtClean="0"/>
              <a:t> and </a:t>
            </a:r>
            <a:r>
              <a:rPr lang="it-IT" dirty="0" err="1" smtClean="0"/>
              <a:t>nerve</a:t>
            </a:r>
            <a:r>
              <a:rPr lang="it-IT" dirty="0" smtClean="0"/>
              <a:t> </a:t>
            </a:r>
            <a:r>
              <a:rPr lang="it-IT" dirty="0" err="1" smtClean="0"/>
              <a:t>pathways</a:t>
            </a:r>
            <a:endParaRPr lang="it-IT" dirty="0" smtClean="0"/>
          </a:p>
          <a:p>
            <a:r>
              <a:rPr lang="it-IT" dirty="0" err="1" smtClean="0"/>
              <a:t>Electrochemical</a:t>
            </a:r>
            <a:r>
              <a:rPr lang="it-IT" dirty="0" smtClean="0"/>
              <a:t> </a:t>
            </a:r>
            <a:r>
              <a:rPr lang="it-IT" dirty="0" err="1" smtClean="0"/>
              <a:t>synapses</a:t>
            </a:r>
            <a:endParaRPr lang="it-IT" dirty="0" smtClean="0"/>
          </a:p>
          <a:p>
            <a:r>
              <a:rPr lang="it-IT" dirty="0" err="1" smtClean="0"/>
              <a:t>Electromagnetic</a:t>
            </a:r>
            <a:r>
              <a:rPr lang="it-IT" dirty="0" smtClean="0"/>
              <a:t> </a:t>
            </a:r>
            <a:r>
              <a:rPr lang="it-IT" dirty="0" err="1" smtClean="0"/>
              <a:t>impulses</a:t>
            </a:r>
            <a:endParaRPr lang="it-IT" dirty="0" smtClean="0"/>
          </a:p>
          <a:p>
            <a:endParaRPr lang="it-IT" dirty="0"/>
          </a:p>
        </p:txBody>
      </p:sp>
      <p:pic>
        <p:nvPicPr>
          <p:cNvPr id="4"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3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0" y="4884737"/>
            <a:ext cx="8229600" cy="3048000"/>
          </a:xfrm>
        </p:spPr>
        <p:txBody>
          <a:bodyPr>
            <a:normAutofit/>
          </a:bodyPr>
          <a:lstStyle/>
          <a:p>
            <a:pPr eaLnBrk="1" fontAlgn="auto" hangingPunct="1">
              <a:spcBef>
                <a:spcPts val="0"/>
              </a:spcBef>
              <a:spcAft>
                <a:spcPts val="0"/>
              </a:spcAft>
              <a:buFont typeface="Lucida Grande"/>
              <a:buChar char="☃"/>
              <a:defRPr/>
            </a:pPr>
            <a:r>
              <a:rPr lang="it-IT" sz="1400" dirty="0" smtClean="0">
                <a:solidFill>
                  <a:srgbClr val="0000FF"/>
                </a:solidFill>
              </a:rPr>
              <a:t>793 </a:t>
            </a:r>
            <a:r>
              <a:rPr lang="it-IT" sz="1400" dirty="0" err="1" smtClean="0">
                <a:solidFill>
                  <a:srgbClr val="0000FF"/>
                </a:solidFill>
              </a:rPr>
              <a:t>patients</a:t>
            </a:r>
            <a:r>
              <a:rPr lang="it-IT" sz="1400" dirty="0" smtClean="0">
                <a:solidFill>
                  <a:srgbClr val="0000FF"/>
                </a:solidFill>
              </a:rPr>
              <a:t> </a:t>
            </a:r>
          </a:p>
          <a:p>
            <a:pPr eaLnBrk="1" fontAlgn="auto" hangingPunct="1">
              <a:spcBef>
                <a:spcPts val="0"/>
              </a:spcBef>
              <a:spcAft>
                <a:spcPts val="0"/>
              </a:spcAft>
              <a:buFont typeface="Lucida Grande"/>
              <a:buChar char="☃"/>
              <a:defRPr/>
            </a:pPr>
            <a:r>
              <a:rPr lang="it-IT" sz="1400" dirty="0" err="1" smtClean="0">
                <a:solidFill>
                  <a:srgbClr val="0000FF"/>
                </a:solidFill>
              </a:rPr>
              <a:t>Magnetic</a:t>
            </a:r>
            <a:r>
              <a:rPr lang="it-IT" sz="1400" dirty="0" smtClean="0">
                <a:solidFill>
                  <a:srgbClr val="0000FF"/>
                </a:solidFill>
              </a:rPr>
              <a:t> </a:t>
            </a:r>
            <a:r>
              <a:rPr lang="it-IT" sz="1400" dirty="0" err="1" smtClean="0">
                <a:solidFill>
                  <a:srgbClr val="0000FF"/>
                </a:solidFill>
              </a:rPr>
              <a:t>resonance</a:t>
            </a:r>
            <a:r>
              <a:rPr lang="it-IT" sz="1400" dirty="0" smtClean="0">
                <a:solidFill>
                  <a:srgbClr val="0000FF"/>
                </a:solidFill>
              </a:rPr>
              <a:t> with </a:t>
            </a:r>
            <a:r>
              <a:rPr lang="it-IT" sz="1400" dirty="0" err="1" smtClean="0">
                <a:solidFill>
                  <a:srgbClr val="0000FF"/>
                </a:solidFill>
              </a:rPr>
              <a:t>gadolinium</a:t>
            </a:r>
            <a:r>
              <a:rPr lang="it-IT" sz="1400" dirty="0" smtClean="0">
                <a:solidFill>
                  <a:srgbClr val="0000FF"/>
                </a:solidFill>
              </a:rPr>
              <a:t> to </a:t>
            </a:r>
            <a:r>
              <a:rPr lang="it-IT" sz="1400" dirty="0" err="1" smtClean="0">
                <a:solidFill>
                  <a:srgbClr val="0000FF"/>
                </a:solidFill>
              </a:rPr>
              <a:t>access</a:t>
            </a:r>
            <a:r>
              <a:rPr lang="it-IT" sz="1400" dirty="0" smtClean="0">
                <a:solidFill>
                  <a:srgbClr val="0000FF"/>
                </a:solidFill>
              </a:rPr>
              <a:t> a volume of </a:t>
            </a:r>
            <a:r>
              <a:rPr lang="it-IT" sz="1400" dirty="0" err="1" smtClean="0">
                <a:solidFill>
                  <a:srgbClr val="0000FF"/>
                </a:solidFill>
              </a:rPr>
              <a:t>extracellular</a:t>
            </a:r>
            <a:r>
              <a:rPr lang="it-IT" sz="1400" dirty="0" smtClean="0">
                <a:solidFill>
                  <a:srgbClr val="0000FF"/>
                </a:solidFill>
              </a:rPr>
              <a:t> </a:t>
            </a:r>
            <a:r>
              <a:rPr lang="it-IT" sz="1400" dirty="0" err="1" smtClean="0">
                <a:solidFill>
                  <a:srgbClr val="0000FF"/>
                </a:solidFill>
              </a:rPr>
              <a:t>myocardial</a:t>
            </a:r>
            <a:r>
              <a:rPr lang="it-IT" sz="1400" dirty="0" smtClean="0">
                <a:solidFill>
                  <a:srgbClr val="0000FF"/>
                </a:solidFill>
              </a:rPr>
              <a:t> </a:t>
            </a:r>
            <a:r>
              <a:rPr lang="it-IT" sz="1400" dirty="0" err="1" smtClean="0">
                <a:solidFill>
                  <a:srgbClr val="0000FF"/>
                </a:solidFill>
              </a:rPr>
              <a:t>matrix</a:t>
            </a:r>
            <a:endParaRPr lang="it-IT" sz="1400" dirty="0" smtClean="0">
              <a:solidFill>
                <a:srgbClr val="0000FF"/>
              </a:solidFill>
            </a:endParaRPr>
          </a:p>
          <a:p>
            <a:pPr eaLnBrk="1" fontAlgn="auto" hangingPunct="1">
              <a:spcBef>
                <a:spcPts val="0"/>
              </a:spcBef>
              <a:spcAft>
                <a:spcPts val="0"/>
              </a:spcAft>
              <a:buFont typeface="Lucida Grande"/>
              <a:buChar char="☃"/>
              <a:defRPr/>
            </a:pPr>
            <a:r>
              <a:rPr lang="it-IT" sz="1400" dirty="0" err="1" smtClean="0">
                <a:solidFill>
                  <a:srgbClr val="0000FF"/>
                </a:solidFill>
              </a:rPr>
              <a:t>Increase</a:t>
            </a:r>
            <a:r>
              <a:rPr lang="it-IT" sz="1400" dirty="0" smtClean="0">
                <a:solidFill>
                  <a:srgbClr val="0000FF"/>
                </a:solidFill>
              </a:rPr>
              <a:t> of volume ECM </a:t>
            </a:r>
            <a:r>
              <a:rPr lang="it-IT" sz="1400" dirty="0" err="1" smtClean="0">
                <a:solidFill>
                  <a:srgbClr val="0000FF"/>
                </a:solidFill>
              </a:rPr>
              <a:t>is</a:t>
            </a:r>
            <a:r>
              <a:rPr lang="it-IT" sz="1400" dirty="0" smtClean="0">
                <a:solidFill>
                  <a:srgbClr val="0000FF"/>
                </a:solidFill>
              </a:rPr>
              <a:t> </a:t>
            </a:r>
            <a:r>
              <a:rPr lang="it-IT" sz="1400" dirty="0" err="1" smtClean="0">
                <a:solidFill>
                  <a:srgbClr val="0000FF"/>
                </a:solidFill>
              </a:rPr>
              <a:t>associated</a:t>
            </a:r>
            <a:r>
              <a:rPr lang="it-IT" sz="1400" dirty="0" smtClean="0">
                <a:solidFill>
                  <a:srgbClr val="0000FF"/>
                </a:solidFill>
              </a:rPr>
              <a:t> with </a:t>
            </a:r>
            <a:r>
              <a:rPr lang="it-IT" sz="1400" dirty="0" err="1" smtClean="0">
                <a:solidFill>
                  <a:srgbClr val="0000FF"/>
                </a:solidFill>
              </a:rPr>
              <a:t>increased</a:t>
            </a:r>
            <a:r>
              <a:rPr lang="it-IT" sz="1400" dirty="0" smtClean="0">
                <a:solidFill>
                  <a:srgbClr val="0000FF"/>
                </a:solidFill>
              </a:rPr>
              <a:t> </a:t>
            </a:r>
            <a:r>
              <a:rPr lang="it-IT" sz="1400" dirty="0" err="1" smtClean="0">
                <a:solidFill>
                  <a:srgbClr val="0000FF"/>
                </a:solidFill>
              </a:rPr>
              <a:t>risk</a:t>
            </a:r>
            <a:r>
              <a:rPr lang="it-IT" sz="1400" dirty="0" smtClean="0">
                <a:solidFill>
                  <a:srgbClr val="0000FF"/>
                </a:solidFill>
              </a:rPr>
              <a:t> of: </a:t>
            </a:r>
            <a:r>
              <a:rPr lang="it-IT" sz="1400" dirty="0" err="1" smtClean="0">
                <a:solidFill>
                  <a:srgbClr val="0000FF"/>
                </a:solidFill>
              </a:rPr>
              <a:t>death</a:t>
            </a:r>
            <a:r>
              <a:rPr lang="it-IT" sz="1400" dirty="0" smtClean="0">
                <a:solidFill>
                  <a:srgbClr val="0000FF"/>
                </a:solidFill>
              </a:rPr>
              <a:t>, </a:t>
            </a:r>
            <a:r>
              <a:rPr lang="it-IT" sz="1400" dirty="0" err="1" smtClean="0">
                <a:solidFill>
                  <a:srgbClr val="0000FF"/>
                </a:solidFill>
              </a:rPr>
              <a:t>cardiac</a:t>
            </a:r>
            <a:r>
              <a:rPr lang="it-IT" sz="1400" dirty="0" smtClean="0">
                <a:solidFill>
                  <a:srgbClr val="0000FF"/>
                </a:solidFill>
              </a:rPr>
              <a:t> </a:t>
            </a:r>
            <a:r>
              <a:rPr lang="it-IT" sz="1400" dirty="0" err="1" smtClean="0">
                <a:solidFill>
                  <a:srgbClr val="0000FF"/>
                </a:solidFill>
              </a:rPr>
              <a:t>transplantation</a:t>
            </a:r>
            <a:r>
              <a:rPr lang="it-IT" sz="1400" dirty="0" smtClean="0">
                <a:solidFill>
                  <a:srgbClr val="0000FF"/>
                </a:solidFill>
              </a:rPr>
              <a:t> and </a:t>
            </a:r>
            <a:r>
              <a:rPr lang="it-IT" sz="1400" dirty="0" err="1" smtClean="0">
                <a:solidFill>
                  <a:srgbClr val="0000FF"/>
                </a:solidFill>
              </a:rPr>
              <a:t>need</a:t>
            </a:r>
            <a:r>
              <a:rPr lang="it-IT" sz="1400" dirty="0" smtClean="0">
                <a:solidFill>
                  <a:srgbClr val="0000FF"/>
                </a:solidFill>
              </a:rPr>
              <a:t> of </a:t>
            </a:r>
            <a:r>
              <a:rPr lang="it-IT" sz="1400" dirty="0" err="1" smtClean="0">
                <a:solidFill>
                  <a:srgbClr val="0000FF"/>
                </a:solidFill>
              </a:rPr>
              <a:t>mechanical</a:t>
            </a:r>
            <a:r>
              <a:rPr lang="it-IT" sz="1400" dirty="0" smtClean="0">
                <a:solidFill>
                  <a:srgbClr val="0000FF"/>
                </a:solidFill>
              </a:rPr>
              <a:t> </a:t>
            </a:r>
            <a:r>
              <a:rPr lang="it-IT" sz="1400" dirty="0" err="1" smtClean="0">
                <a:solidFill>
                  <a:srgbClr val="0000FF"/>
                </a:solidFill>
              </a:rPr>
              <a:t>cardiac</a:t>
            </a:r>
            <a:r>
              <a:rPr lang="it-IT" sz="1400" dirty="0" smtClean="0">
                <a:solidFill>
                  <a:srgbClr val="0000FF"/>
                </a:solidFill>
              </a:rPr>
              <a:t> </a:t>
            </a:r>
            <a:r>
              <a:rPr lang="it-IT" sz="1400" dirty="0" err="1" smtClean="0">
                <a:solidFill>
                  <a:srgbClr val="0000FF"/>
                </a:solidFill>
              </a:rPr>
              <a:t>assistance</a:t>
            </a:r>
            <a:endParaRPr lang="it-IT" sz="1400" dirty="0">
              <a:solidFill>
                <a:sysClr val="windowText" lastClr="000000"/>
              </a:solidFill>
            </a:endParaRPr>
          </a:p>
        </p:txBody>
      </p:sp>
      <p:sp>
        <p:nvSpPr>
          <p:cNvPr id="3" name="Titolo 2"/>
          <p:cNvSpPr>
            <a:spLocks noGrp="1"/>
          </p:cNvSpPr>
          <p:nvPr>
            <p:ph type="title"/>
          </p:nvPr>
        </p:nvSpPr>
        <p:spPr>
          <a:xfrm>
            <a:off x="-494271" y="973568"/>
            <a:ext cx="8229600" cy="554935"/>
          </a:xfrm>
        </p:spPr>
        <p:txBody>
          <a:bodyPr>
            <a:noAutofit/>
          </a:bodyPr>
          <a:lstStyle/>
          <a:p>
            <a:pPr eaLnBrk="1" fontAlgn="auto" hangingPunct="1">
              <a:spcBef>
                <a:spcPts val="0"/>
              </a:spcBef>
              <a:spcAft>
                <a:spcPts val="0"/>
              </a:spcAft>
              <a:defRPr/>
            </a:pPr>
            <a:r>
              <a:rPr lang="it-IT" sz="2000" dirty="0" smtClean="0">
                <a:ea typeface="+mj-ea"/>
              </a:rPr>
              <a:t>Matrice extracellulare del miocardio</a:t>
            </a:r>
            <a:endParaRPr lang="it-IT" sz="2000" dirty="0">
              <a:ea typeface="+mj-ea"/>
            </a:endParaRPr>
          </a:p>
        </p:txBody>
      </p:sp>
      <p:pic>
        <p:nvPicPr>
          <p:cNvPr id="150531" name="Immagine 3" descr="extracellular_matrix_short_term_mortality.pdf (pagina 1 di 12) 2012-12-30 19-04-4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452562"/>
            <a:ext cx="9144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o 4"/>
          <p:cNvGrpSpPr/>
          <p:nvPr/>
        </p:nvGrpSpPr>
        <p:grpSpPr>
          <a:xfrm>
            <a:off x="381000" y="6172200"/>
            <a:ext cx="6936432" cy="591262"/>
            <a:chOff x="0" y="577"/>
            <a:chExt cx="6936432" cy="591262"/>
          </a:xfrm>
          <a:scene3d>
            <a:camera prst="orthographicFront"/>
            <a:lightRig rig="chilly" dir="t"/>
          </a:scene3d>
        </p:grpSpPr>
        <p:sp>
          <p:nvSpPr>
            <p:cNvPr id="6" name="Rettangolo arrotondato 5"/>
            <p:cNvSpPr/>
            <p:nvPr/>
          </p:nvSpPr>
          <p:spPr>
            <a:xfrm>
              <a:off x="0" y="577"/>
              <a:ext cx="6936432" cy="591262"/>
            </a:xfrm>
            <a:prstGeom prst="roundRect">
              <a:avLst>
                <a:gd name="adj" fmla="val 10000"/>
              </a:avLst>
            </a:prstGeom>
            <a:solidFill>
              <a:schemeClr val="bg2">
                <a:lumMod val="50000"/>
              </a:schemeClr>
            </a:solidFill>
            <a:ln>
              <a:no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ttangolo 6"/>
            <p:cNvSpPr/>
            <p:nvPr/>
          </p:nvSpPr>
          <p:spPr>
            <a:xfrm>
              <a:off x="1446412" y="577"/>
              <a:ext cx="5490019" cy="59126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defTabSz="800100">
                <a:lnSpc>
                  <a:spcPct val="90000"/>
                </a:lnSpc>
                <a:spcAft>
                  <a:spcPct val="35000"/>
                </a:spcAft>
                <a:defRPr/>
              </a:pPr>
              <a:r>
                <a:rPr lang="it-IT" b="1" dirty="0" err="1">
                  <a:solidFill>
                    <a:srgbClr val="FFFFFF"/>
                  </a:solidFill>
                </a:rPr>
                <a:t>Wong</a:t>
              </a:r>
              <a:r>
                <a:rPr lang="it-IT" b="1" dirty="0">
                  <a:solidFill>
                    <a:srgbClr val="FFFFFF"/>
                  </a:solidFill>
                </a:rPr>
                <a:t>. </a:t>
              </a:r>
              <a:r>
                <a:rPr lang="it-IT" b="1" dirty="0" err="1">
                  <a:solidFill>
                    <a:srgbClr val="FFFFFF"/>
                  </a:solidFill>
                </a:rPr>
                <a:t>Circulation</a:t>
              </a:r>
              <a:r>
                <a:rPr lang="it-IT" b="1" dirty="0">
                  <a:solidFill>
                    <a:srgbClr val="FFFFFF"/>
                  </a:solidFill>
                </a:rPr>
                <a:t> 2012; 126: 1206-1216</a:t>
              </a:r>
            </a:p>
          </p:txBody>
        </p:sp>
      </p:grpSp>
      <p:sp>
        <p:nvSpPr>
          <p:cNvPr id="150533" name="Rettangolo arrotondato 7"/>
          <p:cNvSpPr>
            <a:spLocks noChangeArrowheads="1"/>
          </p:cNvSpPr>
          <p:nvPr/>
        </p:nvSpPr>
        <p:spPr bwMode="auto">
          <a:xfrm>
            <a:off x="533400" y="6172200"/>
            <a:ext cx="547688" cy="473075"/>
          </a:xfrm>
          <a:prstGeom prst="roundRect">
            <a:avLst>
              <a:gd name="adj" fmla="val 10000"/>
            </a:avLst>
          </a:prstGeom>
          <a:blipFill dpi="0" rotWithShape="0">
            <a:blip r:embed="rId4" cstate="print"/>
            <a:srcRect/>
            <a:stretch>
              <a:fillRect/>
            </a:stretch>
          </a:blipFill>
          <a:ln w="25400">
            <a:solidFill>
              <a:srgbClr val="FFFFFF"/>
            </a:solidFill>
            <a:round/>
            <a:headEnd/>
            <a:tailEnd/>
          </a:ln>
        </p:spPr>
        <p:txBody>
          <a:bodyPr/>
          <a:lstStyle/>
          <a:p>
            <a:endParaRPr lang="it-IT"/>
          </a:p>
        </p:txBody>
      </p:sp>
      <p:pic>
        <p:nvPicPr>
          <p:cNvPr id="9" name="Picture 2"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261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p:cNvSpPr>
            <a:spLocks noGrp="1"/>
          </p:cNvSpPr>
          <p:nvPr>
            <p:ph type="title"/>
          </p:nvPr>
        </p:nvSpPr>
        <p:spPr>
          <a:xfrm>
            <a:off x="175084" y="1120193"/>
            <a:ext cx="8229600" cy="555625"/>
          </a:xfrm>
        </p:spPr>
        <p:txBody>
          <a:bodyPr>
            <a:noAutofit/>
          </a:bodyPr>
          <a:lstStyle/>
          <a:p>
            <a:pPr eaLnBrk="1" fontAlgn="auto" hangingPunct="1">
              <a:spcBef>
                <a:spcPts val="0"/>
              </a:spcBef>
              <a:spcAft>
                <a:spcPts val="0"/>
              </a:spcAft>
              <a:defRPr/>
            </a:pPr>
            <a:r>
              <a:rPr lang="it-IT" sz="2400" dirty="0" smtClean="0">
                <a:ea typeface="+mj-ea"/>
              </a:rPr>
              <a:t>Expansion of ECM and </a:t>
            </a:r>
            <a:r>
              <a:rPr lang="it-IT" sz="2400" dirty="0" err="1" smtClean="0">
                <a:ea typeface="+mj-ea"/>
              </a:rPr>
              <a:t>all</a:t>
            </a:r>
            <a:r>
              <a:rPr lang="it-IT" sz="2400" dirty="0" smtClean="0">
                <a:ea typeface="+mj-ea"/>
              </a:rPr>
              <a:t> Cause </a:t>
            </a:r>
            <a:r>
              <a:rPr lang="it-IT" sz="2400" dirty="0" err="1" smtClean="0">
                <a:ea typeface="+mj-ea"/>
              </a:rPr>
              <a:t>Mortality</a:t>
            </a:r>
            <a:endParaRPr lang="it-IT" sz="2400" dirty="0">
              <a:ea typeface="+mj-ea"/>
            </a:endParaRPr>
          </a:p>
        </p:txBody>
      </p:sp>
      <p:pic>
        <p:nvPicPr>
          <p:cNvPr id="152578" name="Immagine 3" descr="circulatio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412" y="5251622"/>
            <a:ext cx="3124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Immagine 4" descr="matrice_extracellulare_0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5726" y="1675818"/>
            <a:ext cx="2291572" cy="18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Immagine 5" descr="matrice_extracellulare_02.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87298" y="1725629"/>
            <a:ext cx="2170066" cy="176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matrice_extracellulare_03.jpg"/>
          <p:cNvPicPr>
            <a:picLocks noChangeAspect="1"/>
          </p:cNvPicPr>
          <p:nvPr/>
        </p:nvPicPr>
        <p:blipFill>
          <a:blip r:embed="rId6" cstate="print"/>
          <a:srcRect/>
          <a:stretch>
            <a:fillRect/>
          </a:stretch>
        </p:blipFill>
        <p:spPr bwMode="auto">
          <a:xfrm>
            <a:off x="4668794" y="4222618"/>
            <a:ext cx="3461951" cy="2474921"/>
          </a:xfrm>
          <a:prstGeom prst="rect">
            <a:avLst/>
          </a:prstGeom>
          <a:noFill/>
          <a:ln>
            <a:noFill/>
          </a:ln>
          <a:effectLst>
            <a:outerShdw blurRad="292100" dist="139700" dir="2700000" algn="tl" rotWithShape="0">
              <a:srgbClr val="333333">
                <a:alpha val="64999"/>
              </a:srgbClr>
            </a:outerShdw>
          </a:effectLst>
          <a:extLst/>
        </p:spPr>
      </p:pic>
      <p:pic>
        <p:nvPicPr>
          <p:cNvPr id="8" name="Picture 2" descr="D:\POOJA\IJM\ALL OTHER IMP DOC\PPT\PPT\correc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888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22421" y="1657668"/>
            <a:ext cx="8229600" cy="1399032"/>
          </a:xfrm>
        </p:spPr>
        <p:txBody>
          <a:bodyPr>
            <a:noAutofit/>
          </a:bodyPr>
          <a:lstStyle/>
          <a:p>
            <a:r>
              <a:rPr lang="it-IT" sz="3200" b="1" dirty="0" smtClean="0"/>
              <a:t/>
            </a:r>
            <a:br>
              <a:rPr lang="it-IT" sz="3200" b="1" dirty="0" smtClean="0"/>
            </a:br>
            <a:r>
              <a:rPr lang="it-IT" sz="3200" b="1" dirty="0" smtClean="0"/>
              <a:t>Multiple </a:t>
            </a:r>
            <a:r>
              <a:rPr lang="it-IT" sz="3200" b="1" dirty="0" err="1" smtClean="0"/>
              <a:t>Roles</a:t>
            </a:r>
            <a:r>
              <a:rPr lang="it-IT" sz="3200" b="1" dirty="0" smtClean="0"/>
              <a:t> of the </a:t>
            </a:r>
            <a:r>
              <a:rPr lang="it-IT" sz="3200" b="1" dirty="0" err="1" smtClean="0"/>
              <a:t>Extracellular</a:t>
            </a:r>
            <a:r>
              <a:rPr lang="it-IT" sz="3200" b="1" dirty="0" smtClean="0"/>
              <a:t> Matrix in </a:t>
            </a:r>
            <a:r>
              <a:rPr lang="it-IT" sz="3200" b="1" dirty="0" err="1" smtClean="0"/>
              <a:t>Inflammation</a:t>
            </a:r>
            <a:r>
              <a:rPr lang="it-IT" sz="3200" b="1" dirty="0"/>
              <a:t>:</a:t>
            </a:r>
            <a:r>
              <a:rPr lang="it-IT" sz="3200" dirty="0" smtClean="0"/>
              <a:t> </a:t>
            </a:r>
            <a:br>
              <a:rPr lang="it-IT" sz="3200" dirty="0" smtClean="0"/>
            </a:br>
            <a:endParaRPr lang="it-IT" sz="3200" dirty="0"/>
          </a:p>
        </p:txBody>
      </p:sp>
      <p:sp>
        <p:nvSpPr>
          <p:cNvPr id="3" name="Segnaposto contenuto 2"/>
          <p:cNvSpPr>
            <a:spLocks noGrp="1"/>
          </p:cNvSpPr>
          <p:nvPr>
            <p:ph idx="1"/>
          </p:nvPr>
        </p:nvSpPr>
        <p:spPr>
          <a:xfrm>
            <a:off x="222421" y="3056700"/>
            <a:ext cx="8229600" cy="4572000"/>
          </a:xfrm>
        </p:spPr>
        <p:txBody>
          <a:bodyPr>
            <a:normAutofit/>
          </a:bodyPr>
          <a:lstStyle/>
          <a:p>
            <a:r>
              <a:rPr lang="it-IT" sz="1800" dirty="0" err="1"/>
              <a:t>provides</a:t>
            </a:r>
            <a:r>
              <a:rPr lang="it-IT" sz="1800" dirty="0"/>
              <a:t> </a:t>
            </a:r>
            <a:r>
              <a:rPr lang="it-IT" sz="1800" dirty="0" err="1"/>
              <a:t>specific</a:t>
            </a:r>
            <a:r>
              <a:rPr lang="it-IT" sz="1800" dirty="0"/>
              <a:t> </a:t>
            </a:r>
            <a:r>
              <a:rPr lang="it-IT" sz="1800" dirty="0" err="1"/>
              <a:t>molecular</a:t>
            </a:r>
            <a:r>
              <a:rPr lang="it-IT" sz="1800" dirty="0"/>
              <a:t> and </a:t>
            </a:r>
            <a:r>
              <a:rPr lang="it-IT" sz="1800" dirty="0" err="1"/>
              <a:t>spatial</a:t>
            </a:r>
            <a:r>
              <a:rPr lang="it-IT" sz="1800" dirty="0"/>
              <a:t> information </a:t>
            </a:r>
            <a:r>
              <a:rPr lang="it-IT" sz="1800" dirty="0" err="1"/>
              <a:t>that</a:t>
            </a:r>
            <a:r>
              <a:rPr lang="it-IT" sz="1800" dirty="0"/>
              <a:t> </a:t>
            </a:r>
            <a:r>
              <a:rPr lang="it-IT" sz="1800" dirty="0" err="1"/>
              <a:t>influences</a:t>
            </a:r>
            <a:r>
              <a:rPr lang="it-IT" sz="1800" dirty="0"/>
              <a:t> </a:t>
            </a:r>
            <a:r>
              <a:rPr lang="it-IT" sz="1800" dirty="0" err="1"/>
              <a:t>cell</a:t>
            </a:r>
            <a:r>
              <a:rPr lang="it-IT" sz="1800" dirty="0"/>
              <a:t> </a:t>
            </a:r>
            <a:r>
              <a:rPr lang="it-IT" sz="1800" dirty="0" err="1"/>
              <a:t>proliferation</a:t>
            </a:r>
            <a:r>
              <a:rPr lang="it-IT" sz="1800" dirty="0"/>
              <a:t>, </a:t>
            </a:r>
            <a:r>
              <a:rPr lang="it-IT" sz="1800" dirty="0" err="1"/>
              <a:t>differentiation</a:t>
            </a:r>
            <a:r>
              <a:rPr lang="it-IT" sz="1800" dirty="0"/>
              <a:t> and </a:t>
            </a:r>
            <a:r>
              <a:rPr lang="it-IT" sz="1800" dirty="0" err="1" smtClean="0"/>
              <a:t>apoptosis</a:t>
            </a:r>
            <a:endParaRPr lang="it-IT" sz="1800" dirty="0" smtClean="0"/>
          </a:p>
          <a:p>
            <a:r>
              <a:rPr lang="it-IT" sz="1800" dirty="0" err="1" smtClean="0"/>
              <a:t>directly</a:t>
            </a:r>
            <a:r>
              <a:rPr lang="it-IT" sz="1800" dirty="0" smtClean="0"/>
              <a:t> </a:t>
            </a:r>
            <a:r>
              <a:rPr lang="it-IT" sz="1800" dirty="0" err="1"/>
              <a:t>influence</a:t>
            </a:r>
            <a:r>
              <a:rPr lang="it-IT" sz="1800" dirty="0"/>
              <a:t> </a:t>
            </a:r>
            <a:r>
              <a:rPr lang="it-IT" sz="1800" dirty="0" err="1"/>
              <a:t>leukocyte</a:t>
            </a:r>
            <a:r>
              <a:rPr lang="it-IT" sz="1800" dirty="0"/>
              <a:t> </a:t>
            </a:r>
            <a:r>
              <a:rPr lang="it-IT" sz="1800" dirty="0" err="1"/>
              <a:t>recruitment</a:t>
            </a:r>
            <a:r>
              <a:rPr lang="it-IT" sz="1800" dirty="0"/>
              <a:t> to the </a:t>
            </a:r>
            <a:r>
              <a:rPr lang="it-IT" sz="1800" dirty="0" err="1"/>
              <a:t>inflammed</a:t>
            </a:r>
            <a:r>
              <a:rPr lang="it-IT" sz="1800" dirty="0"/>
              <a:t> </a:t>
            </a:r>
            <a:r>
              <a:rPr lang="it-IT" sz="1800" dirty="0" err="1"/>
              <a:t>tissue</a:t>
            </a:r>
            <a:r>
              <a:rPr lang="it-IT" sz="1800" dirty="0"/>
              <a:t> by </a:t>
            </a:r>
            <a:r>
              <a:rPr lang="it-IT" sz="1800" dirty="0" err="1"/>
              <a:t>providing</a:t>
            </a:r>
            <a:r>
              <a:rPr lang="it-IT" sz="1800" dirty="0"/>
              <a:t> </a:t>
            </a:r>
            <a:r>
              <a:rPr lang="it-IT" sz="1800" dirty="0" err="1"/>
              <a:t>differential</a:t>
            </a:r>
            <a:r>
              <a:rPr lang="it-IT" sz="1800" dirty="0"/>
              <a:t> </a:t>
            </a:r>
            <a:r>
              <a:rPr lang="it-IT" sz="1800" dirty="0" err="1"/>
              <a:t>signals</a:t>
            </a:r>
            <a:r>
              <a:rPr lang="it-IT" sz="1800" dirty="0"/>
              <a:t> </a:t>
            </a:r>
            <a:r>
              <a:rPr lang="it-IT" sz="1800" dirty="0" err="1"/>
              <a:t>resulting</a:t>
            </a:r>
            <a:r>
              <a:rPr lang="it-IT" sz="1800" dirty="0"/>
              <a:t> from </a:t>
            </a:r>
            <a:r>
              <a:rPr lang="it-IT" sz="1800" dirty="0" err="1"/>
              <a:t>its</a:t>
            </a:r>
            <a:r>
              <a:rPr lang="it-IT" sz="1800" dirty="0"/>
              <a:t> </a:t>
            </a:r>
            <a:r>
              <a:rPr lang="it-IT" sz="1800" dirty="0" err="1"/>
              <a:t>spatial</a:t>
            </a:r>
            <a:r>
              <a:rPr lang="it-IT" sz="1800" dirty="0"/>
              <a:t> and </a:t>
            </a:r>
            <a:r>
              <a:rPr lang="it-IT" sz="1800" dirty="0" err="1"/>
              <a:t>molecular</a:t>
            </a:r>
            <a:r>
              <a:rPr lang="it-IT" sz="1800" dirty="0"/>
              <a:t> </a:t>
            </a:r>
            <a:r>
              <a:rPr lang="it-IT" sz="1800" dirty="0" err="1"/>
              <a:t>composition</a:t>
            </a:r>
            <a:r>
              <a:rPr lang="it-IT" sz="1800" dirty="0"/>
              <a:t>, or </a:t>
            </a:r>
            <a:r>
              <a:rPr lang="it-IT" sz="1800" dirty="0" err="1"/>
              <a:t>indirectly</a:t>
            </a:r>
            <a:r>
              <a:rPr lang="it-IT" sz="1800" dirty="0"/>
              <a:t> by </a:t>
            </a:r>
            <a:r>
              <a:rPr lang="it-IT" sz="1800" dirty="0" err="1"/>
              <a:t>its</a:t>
            </a:r>
            <a:r>
              <a:rPr lang="it-IT" sz="1800" dirty="0"/>
              <a:t> </a:t>
            </a:r>
            <a:r>
              <a:rPr lang="it-IT" sz="1800" dirty="0" err="1"/>
              <a:t>potential</a:t>
            </a:r>
            <a:r>
              <a:rPr lang="it-IT" sz="1800" dirty="0"/>
              <a:t> to </a:t>
            </a:r>
            <a:r>
              <a:rPr lang="it-IT" sz="1800" dirty="0" err="1"/>
              <a:t>bind</a:t>
            </a:r>
            <a:r>
              <a:rPr lang="it-IT" sz="1800" dirty="0"/>
              <a:t> and </a:t>
            </a:r>
            <a:r>
              <a:rPr lang="it-IT" sz="1800" dirty="0" err="1"/>
              <a:t>present</a:t>
            </a:r>
            <a:r>
              <a:rPr lang="it-IT" sz="1800" dirty="0"/>
              <a:t> </a:t>
            </a:r>
            <a:r>
              <a:rPr lang="it-IT" sz="1800" dirty="0" err="1"/>
              <a:t>cytokines</a:t>
            </a:r>
            <a:r>
              <a:rPr lang="it-IT" sz="1800" dirty="0"/>
              <a:t> or </a:t>
            </a:r>
            <a:r>
              <a:rPr lang="it-IT" sz="1800" dirty="0" err="1"/>
              <a:t>chemotactic</a:t>
            </a:r>
            <a:r>
              <a:rPr lang="it-IT" sz="1800" dirty="0"/>
              <a:t> </a:t>
            </a:r>
            <a:r>
              <a:rPr lang="it-IT" sz="1800" dirty="0" err="1" smtClean="0"/>
              <a:t>factors</a:t>
            </a:r>
            <a:endParaRPr lang="it-IT" sz="1800" dirty="0" smtClean="0"/>
          </a:p>
          <a:p>
            <a:r>
              <a:rPr lang="it-IT" sz="1800" dirty="0" err="1"/>
              <a:t>mediates</a:t>
            </a:r>
            <a:r>
              <a:rPr lang="it-IT" sz="1800" dirty="0"/>
              <a:t> </a:t>
            </a:r>
            <a:r>
              <a:rPr lang="it-IT" sz="1800" dirty="0" err="1"/>
              <a:t>inflammation-induced</a:t>
            </a:r>
            <a:r>
              <a:rPr lang="it-IT" sz="1800" dirty="0"/>
              <a:t> </a:t>
            </a:r>
            <a:r>
              <a:rPr lang="it-IT" sz="1800" dirty="0" err="1"/>
              <a:t>angiogenesis</a:t>
            </a:r>
            <a:r>
              <a:rPr lang="it-IT" sz="1800" dirty="0"/>
              <a:t> and the </a:t>
            </a:r>
            <a:r>
              <a:rPr lang="it-IT" sz="1800" dirty="0" err="1"/>
              <a:t>subsequent</a:t>
            </a:r>
            <a:r>
              <a:rPr lang="it-IT" sz="1800" dirty="0"/>
              <a:t> </a:t>
            </a:r>
            <a:r>
              <a:rPr lang="it-IT" sz="1800" dirty="0" err="1"/>
              <a:t>remodelling</a:t>
            </a:r>
            <a:r>
              <a:rPr lang="it-IT" sz="1800" dirty="0"/>
              <a:t> </a:t>
            </a:r>
            <a:r>
              <a:rPr lang="it-IT" sz="1800" dirty="0" err="1" smtClean="0"/>
              <a:t>steps</a:t>
            </a:r>
            <a:endParaRPr lang="it-IT" sz="1800" dirty="0" smtClean="0"/>
          </a:p>
          <a:p>
            <a:r>
              <a:rPr lang="it-IT" sz="1800" dirty="0" err="1" smtClean="0"/>
              <a:t>provides</a:t>
            </a:r>
            <a:r>
              <a:rPr lang="it-IT" sz="1800" dirty="0" smtClean="0"/>
              <a:t> </a:t>
            </a:r>
            <a:r>
              <a:rPr lang="it-IT" sz="1800" dirty="0" err="1"/>
              <a:t>specific</a:t>
            </a:r>
            <a:r>
              <a:rPr lang="it-IT" sz="1800" dirty="0"/>
              <a:t> </a:t>
            </a:r>
            <a:r>
              <a:rPr lang="it-IT" sz="1800" dirty="0" err="1"/>
              <a:t>mechanical</a:t>
            </a:r>
            <a:r>
              <a:rPr lang="it-IT" sz="1800" dirty="0"/>
              <a:t> </a:t>
            </a:r>
            <a:r>
              <a:rPr lang="it-IT" sz="1800" dirty="0" err="1"/>
              <a:t>forces</a:t>
            </a:r>
            <a:r>
              <a:rPr lang="it-IT" sz="1800" dirty="0"/>
              <a:t>, </a:t>
            </a:r>
            <a:r>
              <a:rPr lang="it-IT" sz="1800" dirty="0" err="1"/>
              <a:t>exposes</a:t>
            </a:r>
            <a:r>
              <a:rPr lang="it-IT" sz="1800" dirty="0"/>
              <a:t> </a:t>
            </a:r>
            <a:r>
              <a:rPr lang="it-IT" sz="1800" dirty="0" err="1"/>
              <a:t>cryptic</a:t>
            </a:r>
            <a:r>
              <a:rPr lang="it-IT" sz="1800" dirty="0"/>
              <a:t> </a:t>
            </a:r>
            <a:r>
              <a:rPr lang="it-IT" sz="1800" dirty="0" err="1"/>
              <a:t>adhesion</a:t>
            </a:r>
            <a:r>
              <a:rPr lang="it-IT" sz="1800" dirty="0"/>
              <a:t> </a:t>
            </a:r>
            <a:r>
              <a:rPr lang="it-IT" sz="1800" dirty="0" err="1"/>
              <a:t>sites</a:t>
            </a:r>
            <a:r>
              <a:rPr lang="it-IT" sz="1800" dirty="0"/>
              <a:t>, and </a:t>
            </a:r>
            <a:r>
              <a:rPr lang="it-IT" sz="1800" dirty="0" err="1"/>
              <a:t>releases</a:t>
            </a:r>
            <a:r>
              <a:rPr lang="it-IT" sz="1800" dirty="0"/>
              <a:t> </a:t>
            </a:r>
            <a:r>
              <a:rPr lang="it-IT" sz="1800" dirty="0" err="1"/>
              <a:t>biologically</a:t>
            </a:r>
            <a:r>
              <a:rPr lang="it-IT" sz="1800" dirty="0"/>
              <a:t> </a:t>
            </a:r>
            <a:r>
              <a:rPr lang="it-IT" sz="1800" dirty="0" err="1"/>
              <a:t>active</a:t>
            </a:r>
            <a:r>
              <a:rPr lang="it-IT" sz="1800" dirty="0"/>
              <a:t> </a:t>
            </a:r>
            <a:r>
              <a:rPr lang="it-IT" sz="1800" dirty="0" err="1"/>
              <a:t>fragments</a:t>
            </a:r>
            <a:r>
              <a:rPr lang="it-IT" sz="1800" dirty="0"/>
              <a:t> (</a:t>
            </a:r>
            <a:r>
              <a:rPr lang="it-IT" sz="1800" dirty="0" err="1"/>
              <a:t>matrikines</a:t>
            </a:r>
            <a:r>
              <a:rPr lang="it-IT" sz="1800" dirty="0"/>
              <a:t>) and </a:t>
            </a:r>
            <a:r>
              <a:rPr lang="it-IT" sz="1800" dirty="0" err="1"/>
              <a:t>matrix-sequestered</a:t>
            </a:r>
            <a:r>
              <a:rPr lang="it-IT" sz="1800" dirty="0"/>
              <a:t> </a:t>
            </a:r>
            <a:r>
              <a:rPr lang="it-IT" sz="1800" dirty="0" err="1"/>
              <a:t>growth</a:t>
            </a:r>
            <a:r>
              <a:rPr lang="it-IT" sz="1800" dirty="0"/>
              <a:t> </a:t>
            </a:r>
            <a:r>
              <a:rPr lang="it-IT" sz="1800" dirty="0" err="1" smtClean="0"/>
              <a:t>factors</a:t>
            </a:r>
            <a:r>
              <a:rPr lang="it-IT" sz="1800" dirty="0" smtClean="0"/>
              <a:t> </a:t>
            </a:r>
          </a:p>
          <a:p>
            <a:pPr marL="0" indent="0">
              <a:buNone/>
            </a:pPr>
            <a:endParaRPr lang="it-IT" sz="1800" dirty="0"/>
          </a:p>
        </p:txBody>
      </p:sp>
      <p:pic>
        <p:nvPicPr>
          <p:cNvPr id="4"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p:cNvSpPr>
            <a:spLocks noGrp="1"/>
          </p:cNvSpPr>
          <p:nvPr>
            <p:ph type="title"/>
          </p:nvPr>
        </p:nvSpPr>
        <p:spPr>
          <a:xfrm>
            <a:off x="222421" y="1261509"/>
            <a:ext cx="8229600" cy="554935"/>
          </a:xfrm>
        </p:spPr>
        <p:txBody>
          <a:bodyPr>
            <a:noAutofit/>
          </a:bodyPr>
          <a:lstStyle/>
          <a:p>
            <a:r>
              <a:rPr lang="it-IT" sz="2400" dirty="0" err="1" smtClean="0"/>
              <a:t>Rimodelling</a:t>
            </a:r>
            <a:r>
              <a:rPr lang="it-IT" sz="2400" dirty="0" smtClean="0"/>
              <a:t> of ECM</a:t>
            </a:r>
            <a:endParaRPr lang="it-IT" sz="2400" dirty="0"/>
          </a:p>
        </p:txBody>
      </p:sp>
      <p:pic>
        <p:nvPicPr>
          <p:cNvPr id="4" name="Immagine 3" descr="extracellular_matrix_remodelling_myocardia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7664" y="1974153"/>
            <a:ext cx="4914920" cy="4364064"/>
          </a:xfrm>
          <a:prstGeom prst="rect">
            <a:avLst/>
          </a:prstGeom>
        </p:spPr>
      </p:pic>
      <p:pic>
        <p:nvPicPr>
          <p:cNvPr id="5" name="Picture 2"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135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descr="aging_exercise_extracellular_matrix_title.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71" y="1055022"/>
            <a:ext cx="9144000" cy="2627290"/>
          </a:xfrm>
          <a:prstGeom prst="rect">
            <a:avLst/>
          </a:prstGeom>
        </p:spPr>
      </p:pic>
      <p:pic>
        <p:nvPicPr>
          <p:cNvPr id="5" name="Immagine 4" descr="aging_exercise_extracellular_matrix.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3966518"/>
            <a:ext cx="8626687" cy="2414809"/>
          </a:xfrm>
          <a:prstGeom prst="rect">
            <a:avLst/>
          </a:prstGeom>
          <a:ln>
            <a:noFill/>
          </a:ln>
          <a:effectLst>
            <a:outerShdw blurRad="292100" dist="139700" dir="2700000" algn="tl" rotWithShape="0">
              <a:srgbClr val="333333">
                <a:alpha val="65000"/>
              </a:srgbClr>
            </a:outerShdw>
          </a:effectLst>
        </p:spPr>
      </p:pic>
      <p:pic>
        <p:nvPicPr>
          <p:cNvPr id="6" name="Picture 2" descr="D:\POOJA\IJM\ALL OTHER IMP DOC\PPT\PPT\corr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99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2338"/>
            <a:ext cx="8229600" cy="1399032"/>
          </a:xfrm>
        </p:spPr>
        <p:txBody>
          <a:bodyPr>
            <a:normAutofit/>
          </a:bodyPr>
          <a:lstStyle/>
          <a:p>
            <a:r>
              <a:rPr lang="it-IT" b="1" dirty="0" err="1"/>
              <a:t>A</a:t>
            </a:r>
            <a:r>
              <a:rPr lang="it-IT" b="1" dirty="0" err="1" smtClean="0"/>
              <a:t>cidosis</a:t>
            </a:r>
            <a:endParaRPr lang="it-IT" b="1" dirty="0"/>
          </a:p>
        </p:txBody>
      </p:sp>
      <p:sp>
        <p:nvSpPr>
          <p:cNvPr id="3" name="Segnaposto contenuto 2"/>
          <p:cNvSpPr>
            <a:spLocks noGrp="1"/>
          </p:cNvSpPr>
          <p:nvPr>
            <p:ph idx="1"/>
          </p:nvPr>
        </p:nvSpPr>
        <p:spPr/>
        <p:txBody>
          <a:bodyPr>
            <a:normAutofit fontScale="92500" lnSpcReduction="10000"/>
          </a:bodyPr>
          <a:lstStyle/>
          <a:p>
            <a:r>
              <a:rPr lang="it-IT" dirty="0" smtClean="0"/>
              <a:t>Extreme </a:t>
            </a:r>
            <a:r>
              <a:rPr lang="it-IT" dirty="0" err="1"/>
              <a:t>systemic</a:t>
            </a:r>
            <a:r>
              <a:rPr lang="it-IT" dirty="0"/>
              <a:t> </a:t>
            </a:r>
            <a:r>
              <a:rPr lang="it-IT" dirty="0" err="1"/>
              <a:t>acidosis</a:t>
            </a:r>
            <a:r>
              <a:rPr lang="it-IT" dirty="0"/>
              <a:t> </a:t>
            </a:r>
            <a:r>
              <a:rPr lang="it-IT" dirty="0" err="1"/>
              <a:t>is</a:t>
            </a:r>
            <a:r>
              <a:rPr lang="it-IT" dirty="0"/>
              <a:t> </a:t>
            </a:r>
            <a:r>
              <a:rPr lang="it-IT" dirty="0" err="1"/>
              <a:t>incompatible</a:t>
            </a:r>
            <a:r>
              <a:rPr lang="it-IT" dirty="0"/>
              <a:t> with life. </a:t>
            </a:r>
            <a:endParaRPr lang="it-IT" dirty="0" smtClean="0"/>
          </a:p>
          <a:p>
            <a:r>
              <a:rPr lang="it-IT" dirty="0" err="1" smtClean="0"/>
              <a:t>Functional</a:t>
            </a:r>
            <a:r>
              <a:rPr lang="it-IT" dirty="0" smtClean="0"/>
              <a:t> Medicine </a:t>
            </a:r>
            <a:r>
              <a:rPr lang="it-IT" dirty="0" err="1" smtClean="0"/>
              <a:t>focuses</a:t>
            </a:r>
            <a:r>
              <a:rPr lang="it-IT" dirty="0" smtClean="0"/>
              <a:t> </a:t>
            </a:r>
            <a:r>
              <a:rPr lang="it-IT" dirty="0" err="1" smtClean="0"/>
              <a:t>at</a:t>
            </a:r>
            <a:r>
              <a:rPr lang="it-IT" dirty="0" smtClean="0"/>
              <a:t> a </a:t>
            </a:r>
            <a:r>
              <a:rPr lang="it-IT" dirty="0" err="1"/>
              <a:t>slight</a:t>
            </a:r>
            <a:r>
              <a:rPr lang="it-IT" dirty="0"/>
              <a:t> </a:t>
            </a:r>
            <a:r>
              <a:rPr lang="it-IT" dirty="0" err="1"/>
              <a:t>acidic</a:t>
            </a:r>
            <a:r>
              <a:rPr lang="it-IT" dirty="0"/>
              <a:t> tilt, </a:t>
            </a:r>
            <a:r>
              <a:rPr lang="it-IT" dirty="0" err="1" smtClean="0"/>
              <a:t>what</a:t>
            </a:r>
            <a:r>
              <a:rPr lang="it-IT" dirty="0" smtClean="0"/>
              <a:t> </a:t>
            </a:r>
            <a:r>
              <a:rPr lang="it-IT" dirty="0" err="1" smtClean="0"/>
              <a:t>brings</a:t>
            </a:r>
            <a:r>
              <a:rPr lang="it-IT" dirty="0" smtClean="0"/>
              <a:t> </a:t>
            </a:r>
            <a:r>
              <a:rPr lang="it-IT" dirty="0" err="1" smtClean="0"/>
              <a:t>serious</a:t>
            </a:r>
            <a:r>
              <a:rPr lang="it-IT" dirty="0" smtClean="0"/>
              <a:t> </a:t>
            </a:r>
            <a:r>
              <a:rPr lang="it-IT" dirty="0" err="1"/>
              <a:t>health</a:t>
            </a:r>
            <a:r>
              <a:rPr lang="it-IT" dirty="0"/>
              <a:t> </a:t>
            </a:r>
            <a:r>
              <a:rPr lang="it-IT" dirty="0" err="1" smtClean="0"/>
              <a:t>consequences</a:t>
            </a:r>
            <a:r>
              <a:rPr lang="it-IT" dirty="0"/>
              <a:t>. </a:t>
            </a:r>
            <a:endParaRPr lang="it-IT" dirty="0" smtClean="0"/>
          </a:p>
          <a:p>
            <a:r>
              <a:rPr lang="it-IT" dirty="0" smtClean="0"/>
              <a:t>Moderate</a:t>
            </a:r>
            <a:r>
              <a:rPr lang="it-IT" dirty="0"/>
              <a:t>, non-life </a:t>
            </a:r>
            <a:r>
              <a:rPr lang="it-IT" dirty="0" err="1"/>
              <a:t>threatening</a:t>
            </a:r>
            <a:r>
              <a:rPr lang="it-IT" dirty="0"/>
              <a:t> </a:t>
            </a:r>
            <a:r>
              <a:rPr lang="it-IT" dirty="0" err="1"/>
              <a:t>acidosis</a:t>
            </a:r>
            <a:r>
              <a:rPr lang="it-IT" dirty="0"/>
              <a:t>, </a:t>
            </a:r>
            <a:r>
              <a:rPr lang="it-IT" dirty="0" err="1"/>
              <a:t>results</a:t>
            </a:r>
            <a:r>
              <a:rPr lang="it-IT" dirty="0"/>
              <a:t> in sub-</a:t>
            </a:r>
            <a:r>
              <a:rPr lang="it-IT" dirty="0" err="1"/>
              <a:t>optimal</a:t>
            </a:r>
            <a:r>
              <a:rPr lang="it-IT" dirty="0"/>
              <a:t> </a:t>
            </a:r>
            <a:r>
              <a:rPr lang="it-IT" dirty="0" err="1"/>
              <a:t>functioning</a:t>
            </a:r>
            <a:r>
              <a:rPr lang="it-IT" dirty="0"/>
              <a:t> of </a:t>
            </a:r>
            <a:r>
              <a:rPr lang="it-IT" dirty="0" err="1"/>
              <a:t>uncounted</a:t>
            </a:r>
            <a:r>
              <a:rPr lang="it-IT" dirty="0"/>
              <a:t> </a:t>
            </a:r>
            <a:r>
              <a:rPr lang="it-IT" dirty="0" err="1"/>
              <a:t>cells</a:t>
            </a:r>
            <a:r>
              <a:rPr lang="it-IT" dirty="0"/>
              <a:t>, </a:t>
            </a:r>
            <a:r>
              <a:rPr lang="it-IT" dirty="0" err="1"/>
              <a:t>tissues</a:t>
            </a:r>
            <a:r>
              <a:rPr lang="it-IT" dirty="0"/>
              <a:t>, and </a:t>
            </a:r>
            <a:r>
              <a:rPr lang="it-IT" dirty="0" err="1"/>
              <a:t>organs</a:t>
            </a:r>
            <a:r>
              <a:rPr lang="it-IT" dirty="0"/>
              <a:t>. To </a:t>
            </a:r>
            <a:r>
              <a:rPr lang="it-IT" dirty="0" err="1"/>
              <a:t>survive</a:t>
            </a:r>
            <a:r>
              <a:rPr lang="it-IT" dirty="0"/>
              <a:t>, the body must </a:t>
            </a:r>
            <a:r>
              <a:rPr lang="it-IT" dirty="0" err="1"/>
              <a:t>excrete</a:t>
            </a:r>
            <a:r>
              <a:rPr lang="it-IT" dirty="0"/>
              <a:t> and/or </a:t>
            </a:r>
            <a:r>
              <a:rPr lang="it-IT" dirty="0" err="1"/>
              <a:t>neutralize</a:t>
            </a:r>
            <a:r>
              <a:rPr lang="it-IT" dirty="0"/>
              <a:t> </a:t>
            </a:r>
            <a:r>
              <a:rPr lang="it-IT" dirty="0" err="1"/>
              <a:t>excess</a:t>
            </a:r>
            <a:r>
              <a:rPr lang="it-IT" dirty="0"/>
              <a:t> </a:t>
            </a:r>
            <a:r>
              <a:rPr lang="it-IT" dirty="0" err="1"/>
              <a:t>acids</a:t>
            </a:r>
            <a:r>
              <a:rPr lang="it-IT" dirty="0"/>
              <a:t> </a:t>
            </a:r>
            <a:r>
              <a:rPr lang="it-IT" dirty="0" err="1"/>
              <a:t>regaining</a:t>
            </a:r>
            <a:r>
              <a:rPr lang="it-IT" dirty="0"/>
              <a:t> a life-</a:t>
            </a:r>
            <a:r>
              <a:rPr lang="it-IT" dirty="0" err="1"/>
              <a:t>supporting</a:t>
            </a:r>
            <a:r>
              <a:rPr lang="it-IT" dirty="0"/>
              <a:t> acid-base balance.</a:t>
            </a:r>
          </a:p>
          <a:p>
            <a:endParaRPr lang="it-IT" dirty="0"/>
          </a:p>
        </p:txBody>
      </p:sp>
      <p:pic>
        <p:nvPicPr>
          <p:cNvPr id="4"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7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olo 1"/>
          <p:cNvSpPr>
            <a:spLocks noGrp="1"/>
          </p:cNvSpPr>
          <p:nvPr>
            <p:ph type="title"/>
          </p:nvPr>
        </p:nvSpPr>
        <p:spPr>
          <a:xfrm>
            <a:off x="122324" y="1275201"/>
            <a:ext cx="8229600" cy="503237"/>
          </a:xfrm>
        </p:spPr>
        <p:txBody>
          <a:bodyPr>
            <a:normAutofit fontScale="90000"/>
          </a:bodyPr>
          <a:lstStyle/>
          <a:p>
            <a:pPr algn="ctr">
              <a:defRPr/>
            </a:pPr>
            <a:r>
              <a:rPr lang="it-IT" sz="3600" b="1" dirty="0" err="1" smtClean="0">
                <a:cs typeface="Verdana" charset="0"/>
              </a:rPr>
              <a:t>Acidosis</a:t>
            </a:r>
            <a:r>
              <a:rPr lang="it-IT" sz="3600" b="1" dirty="0" smtClean="0">
                <a:cs typeface="Verdana" charset="0"/>
              </a:rPr>
              <a:t> and </a:t>
            </a:r>
            <a:r>
              <a:rPr lang="it-IT" sz="3600" b="1" dirty="0" err="1" smtClean="0">
                <a:cs typeface="Verdana" charset="0"/>
              </a:rPr>
              <a:t>Extracellular</a:t>
            </a:r>
            <a:r>
              <a:rPr lang="it-IT" sz="3600" b="1" dirty="0" smtClean="0">
                <a:cs typeface="Verdana" charset="0"/>
              </a:rPr>
              <a:t> Matrix</a:t>
            </a:r>
            <a:endParaRPr lang="it-IT" sz="3600" b="1" dirty="0">
              <a:cs typeface="Verdana" charset="0"/>
            </a:endParaRPr>
          </a:p>
        </p:txBody>
      </p:sp>
      <p:sp>
        <p:nvSpPr>
          <p:cNvPr id="148482" name="Segnaposto contenuto 2"/>
          <p:cNvSpPr>
            <a:spLocks noGrp="1"/>
          </p:cNvSpPr>
          <p:nvPr>
            <p:ph idx="1"/>
          </p:nvPr>
        </p:nvSpPr>
        <p:spPr>
          <a:xfrm>
            <a:off x="323850" y="4631184"/>
            <a:ext cx="8496300" cy="2733675"/>
          </a:xfrm>
        </p:spPr>
        <p:txBody>
          <a:bodyPr>
            <a:normAutofit/>
          </a:bodyPr>
          <a:lstStyle/>
          <a:p>
            <a:r>
              <a:rPr lang="it-IT" sz="2100" dirty="0" smtClean="0">
                <a:latin typeface="Verdana" charset="0"/>
              </a:rPr>
              <a:t>Matrix with acid </a:t>
            </a:r>
            <a:r>
              <a:rPr lang="it-IT" sz="2100" dirty="0" err="1" smtClean="0">
                <a:latin typeface="Verdana" charset="0"/>
              </a:rPr>
              <a:t>pH</a:t>
            </a:r>
            <a:r>
              <a:rPr lang="it-IT" sz="2100" dirty="0" smtClean="0">
                <a:latin typeface="Verdana" charset="0"/>
              </a:rPr>
              <a:t> </a:t>
            </a:r>
            <a:r>
              <a:rPr lang="it-IT" sz="2100" dirty="0" err="1" smtClean="0">
                <a:latin typeface="Verdana" charset="0"/>
              </a:rPr>
              <a:t>loss</a:t>
            </a:r>
            <a:r>
              <a:rPr lang="it-IT" sz="2100" dirty="0" smtClean="0">
                <a:latin typeface="Verdana" charset="0"/>
              </a:rPr>
              <a:t> </a:t>
            </a:r>
            <a:r>
              <a:rPr lang="it-IT" sz="2100" dirty="0" err="1" smtClean="0">
                <a:latin typeface="Verdana" charset="0"/>
              </a:rPr>
              <a:t>his</a:t>
            </a:r>
            <a:r>
              <a:rPr lang="it-IT" sz="2100" dirty="0" smtClean="0">
                <a:latin typeface="Verdana" charset="0"/>
              </a:rPr>
              <a:t> </a:t>
            </a:r>
            <a:r>
              <a:rPr lang="it-IT" sz="2100" dirty="0" err="1" smtClean="0">
                <a:latin typeface="Verdana" charset="0"/>
              </a:rPr>
              <a:t>capacity</a:t>
            </a:r>
            <a:r>
              <a:rPr lang="it-IT" sz="2100" dirty="0" smtClean="0">
                <a:latin typeface="Verdana" charset="0"/>
              </a:rPr>
              <a:t> to compensate </a:t>
            </a:r>
            <a:endParaRPr lang="it-IT" sz="2100" dirty="0">
              <a:latin typeface="Verdana" charset="0"/>
            </a:endParaRPr>
          </a:p>
          <a:p>
            <a:r>
              <a:rPr lang="it-IT" sz="2100" dirty="0" smtClean="0">
                <a:latin typeface="Verdana" charset="0"/>
              </a:rPr>
              <a:t>From </a:t>
            </a:r>
            <a:r>
              <a:rPr lang="it-IT" sz="2100" dirty="0">
                <a:latin typeface="Verdana" charset="0"/>
              </a:rPr>
              <a:t>Sol </a:t>
            </a:r>
            <a:r>
              <a:rPr lang="it-IT" sz="2100" dirty="0" smtClean="0">
                <a:latin typeface="Verdana" charset="0"/>
              </a:rPr>
              <a:t>to </a:t>
            </a:r>
            <a:r>
              <a:rPr lang="it-IT" sz="2100" dirty="0">
                <a:latin typeface="Verdana" charset="0"/>
              </a:rPr>
              <a:t>Gel</a:t>
            </a:r>
          </a:p>
          <a:p>
            <a:r>
              <a:rPr lang="it-IT" sz="2100" dirty="0" err="1" smtClean="0">
                <a:latin typeface="Verdana" charset="0"/>
              </a:rPr>
              <a:t>Loss</a:t>
            </a:r>
            <a:r>
              <a:rPr lang="it-IT" sz="2100" dirty="0" smtClean="0">
                <a:latin typeface="Verdana" charset="0"/>
              </a:rPr>
              <a:t> of </a:t>
            </a:r>
            <a:r>
              <a:rPr lang="it-IT" sz="2100" dirty="0" err="1" smtClean="0">
                <a:latin typeface="Verdana" charset="0"/>
              </a:rPr>
              <a:t>basic</a:t>
            </a:r>
            <a:r>
              <a:rPr lang="it-IT" sz="2100" dirty="0" smtClean="0">
                <a:latin typeface="Verdana" charset="0"/>
              </a:rPr>
              <a:t> </a:t>
            </a:r>
            <a:r>
              <a:rPr lang="it-IT" sz="2100" dirty="0" err="1" smtClean="0">
                <a:latin typeface="Verdana" charset="0"/>
              </a:rPr>
              <a:t>substances</a:t>
            </a:r>
            <a:r>
              <a:rPr lang="it-IT" sz="2100" dirty="0" smtClean="0">
                <a:latin typeface="Verdana" charset="0"/>
              </a:rPr>
              <a:t> </a:t>
            </a:r>
            <a:r>
              <a:rPr lang="it-IT" sz="2100" dirty="0">
                <a:latin typeface="Verdana" charset="0"/>
              </a:rPr>
              <a:t>(Ca, K, Mg, </a:t>
            </a:r>
            <a:r>
              <a:rPr lang="it-IT" sz="2100" dirty="0" smtClean="0">
                <a:latin typeface="Verdana" charset="0"/>
              </a:rPr>
              <a:t>Na)</a:t>
            </a:r>
            <a:endParaRPr lang="it-IT" sz="2100" dirty="0">
              <a:latin typeface="Verdana" charset="0"/>
            </a:endParaRPr>
          </a:p>
        </p:txBody>
      </p:sp>
      <p:pic>
        <p:nvPicPr>
          <p:cNvPr id="8196" name="Immagine 1" descr="MatriceAcidosi700.jpg"/>
          <p:cNvPicPr>
            <a:picLocks noChangeAspect="1"/>
          </p:cNvPicPr>
          <p:nvPr/>
        </p:nvPicPr>
        <p:blipFill>
          <a:blip r:embed="rId3" cstate="print"/>
          <a:srcRect/>
          <a:stretch>
            <a:fillRect/>
          </a:stretch>
        </p:blipFill>
        <p:spPr bwMode="auto">
          <a:xfrm>
            <a:off x="934589" y="1781398"/>
            <a:ext cx="6993228" cy="2849786"/>
          </a:xfrm>
          <a:prstGeom prst="rect">
            <a:avLst/>
          </a:prstGeom>
          <a:noFill/>
          <a:ln>
            <a:noFill/>
          </a:ln>
          <a:effectLst>
            <a:outerShdw blurRad="292100" dist="139700" dir="2700000" algn="tl" rotWithShape="0">
              <a:srgbClr val="333333">
                <a:alpha val="64999"/>
              </a:srgbClr>
            </a:outerShdw>
          </a:effectLst>
          <a:extLst/>
        </p:spPr>
      </p:pic>
      <p:pic>
        <p:nvPicPr>
          <p:cNvPr id="5" name="Picture 2" descr="D:\POOJA\IJM\ALL OTHER IMP DOC\PPT\PPT\corr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24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70455" y="1140830"/>
            <a:ext cx="8628845" cy="1143000"/>
          </a:xfrm>
        </p:spPr>
        <p:txBody>
          <a:bodyPr>
            <a:noAutofit/>
          </a:bodyPr>
          <a:lstStyle/>
          <a:p>
            <a:r>
              <a:rPr lang="it-IT" sz="3200" b="1" dirty="0" err="1" smtClean="0"/>
              <a:t>Consequences</a:t>
            </a:r>
            <a:r>
              <a:rPr lang="it-IT" sz="3200" b="1" dirty="0" smtClean="0"/>
              <a:t> of </a:t>
            </a:r>
            <a:r>
              <a:rPr lang="it-IT" sz="3200" b="1" dirty="0" err="1" smtClean="0"/>
              <a:t>low</a:t>
            </a:r>
            <a:r>
              <a:rPr lang="it-IT" sz="3200" b="1" dirty="0" smtClean="0"/>
              <a:t> grade </a:t>
            </a:r>
            <a:r>
              <a:rPr lang="it-IT" sz="3200" b="1" dirty="0" err="1" smtClean="0"/>
              <a:t>metabolic</a:t>
            </a:r>
            <a:r>
              <a:rPr lang="it-IT" sz="3200" b="1" dirty="0" smtClean="0"/>
              <a:t> </a:t>
            </a:r>
            <a:r>
              <a:rPr lang="it-IT" sz="3200" b="1" dirty="0" err="1" smtClean="0"/>
              <a:t>acidosis</a:t>
            </a:r>
            <a:r>
              <a:rPr lang="it-IT" sz="3200" b="1" dirty="0" smtClean="0"/>
              <a:t> 1 </a:t>
            </a:r>
            <a:endParaRPr lang="it-IT" sz="3200" b="1" dirty="0"/>
          </a:p>
        </p:txBody>
      </p:sp>
      <p:sp>
        <p:nvSpPr>
          <p:cNvPr id="3" name="Segnaposto contenuto 2"/>
          <p:cNvSpPr>
            <a:spLocks noGrp="1"/>
          </p:cNvSpPr>
          <p:nvPr>
            <p:ph idx="1"/>
          </p:nvPr>
        </p:nvSpPr>
        <p:spPr>
          <a:xfrm>
            <a:off x="370702" y="2262506"/>
            <a:ext cx="8229600" cy="4696606"/>
          </a:xfrm>
        </p:spPr>
        <p:txBody>
          <a:bodyPr>
            <a:noAutofit/>
          </a:bodyPr>
          <a:lstStyle/>
          <a:p>
            <a:r>
              <a:rPr lang="it-IT" sz="1600" dirty="0" err="1"/>
              <a:t>Loss</a:t>
            </a:r>
            <a:r>
              <a:rPr lang="it-IT" sz="1600" dirty="0"/>
              <a:t> of </a:t>
            </a:r>
            <a:r>
              <a:rPr lang="it-IT" sz="1600" dirty="0" err="1"/>
              <a:t>calcium</a:t>
            </a:r>
            <a:r>
              <a:rPr lang="it-IT" sz="1600" dirty="0"/>
              <a:t> in the </a:t>
            </a:r>
            <a:r>
              <a:rPr lang="it-IT" sz="1600" dirty="0" smtClean="0"/>
              <a:t>urine with </a:t>
            </a:r>
            <a:r>
              <a:rPr lang="it-IT" sz="1600" dirty="0" err="1" smtClean="0"/>
              <a:t>ospetopenia</a:t>
            </a:r>
            <a:r>
              <a:rPr lang="it-IT" sz="1600" dirty="0" smtClean="0"/>
              <a:t> and </a:t>
            </a:r>
            <a:r>
              <a:rPr lang="it-IT" sz="1600" dirty="0" err="1" smtClean="0"/>
              <a:t>osteoporosis</a:t>
            </a:r>
            <a:endParaRPr lang="it-IT" sz="1600" dirty="0" smtClean="0"/>
          </a:p>
          <a:p>
            <a:r>
              <a:rPr lang="it-IT" sz="1600" dirty="0" err="1"/>
              <a:t>Loss</a:t>
            </a:r>
            <a:r>
              <a:rPr lang="it-IT" sz="1600" dirty="0"/>
              <a:t> of </a:t>
            </a:r>
            <a:r>
              <a:rPr lang="it-IT" sz="1600" dirty="0" err="1"/>
              <a:t>potassium</a:t>
            </a:r>
            <a:r>
              <a:rPr lang="it-IT" sz="1600" dirty="0"/>
              <a:t> and </a:t>
            </a:r>
            <a:r>
              <a:rPr lang="it-IT" sz="1600" dirty="0" err="1"/>
              <a:t>magnesium</a:t>
            </a:r>
            <a:r>
              <a:rPr lang="it-IT" sz="1600" dirty="0"/>
              <a:t> </a:t>
            </a:r>
            <a:r>
              <a:rPr lang="it-IT" sz="1600" dirty="0" err="1"/>
              <a:t>stores</a:t>
            </a:r>
            <a:r>
              <a:rPr lang="it-IT" sz="1600" dirty="0"/>
              <a:t> from the body </a:t>
            </a:r>
            <a:r>
              <a:rPr lang="it-IT" sz="1600" dirty="0" smtClean="0"/>
              <a:t>, </a:t>
            </a:r>
            <a:r>
              <a:rPr lang="it-IT" sz="1600" dirty="0" err="1" smtClean="0"/>
              <a:t>resulting</a:t>
            </a:r>
            <a:r>
              <a:rPr lang="it-IT" sz="1600" dirty="0" smtClean="0"/>
              <a:t> </a:t>
            </a:r>
            <a:r>
              <a:rPr lang="it-IT" sz="1600" dirty="0"/>
              <a:t>in a </a:t>
            </a:r>
            <a:r>
              <a:rPr lang="it-IT" sz="1600" dirty="0" err="1"/>
              <a:t>tendency</a:t>
            </a:r>
            <a:r>
              <a:rPr lang="it-IT" sz="1600" dirty="0"/>
              <a:t> </a:t>
            </a:r>
            <a:r>
              <a:rPr lang="it-IT" sz="1600" dirty="0" err="1"/>
              <a:t>towards</a:t>
            </a:r>
            <a:r>
              <a:rPr lang="it-IT" sz="1600" dirty="0"/>
              <a:t> </a:t>
            </a:r>
            <a:r>
              <a:rPr lang="it-IT" sz="1600" dirty="0" err="1"/>
              <a:t>hypertension</a:t>
            </a:r>
            <a:r>
              <a:rPr lang="it-IT" sz="1600" dirty="0"/>
              <a:t> </a:t>
            </a:r>
            <a:r>
              <a:rPr lang="it-IT" sz="1600" dirty="0" smtClean="0"/>
              <a:t> </a:t>
            </a:r>
            <a:r>
              <a:rPr lang="it-IT" sz="1600" dirty="0"/>
              <a:t>and </a:t>
            </a:r>
            <a:r>
              <a:rPr lang="it-IT" sz="1600" dirty="0" err="1"/>
              <a:t>inflammation</a:t>
            </a:r>
            <a:r>
              <a:rPr lang="it-IT" sz="1600" dirty="0"/>
              <a:t> and </a:t>
            </a:r>
            <a:r>
              <a:rPr lang="it-IT" sz="1600" dirty="0" err="1" smtClean="0"/>
              <a:t>pain</a:t>
            </a:r>
            <a:endParaRPr lang="it-IT" sz="1600" dirty="0"/>
          </a:p>
          <a:p>
            <a:r>
              <a:rPr lang="it-IT" sz="1600" dirty="0" err="1"/>
              <a:t>Increased</a:t>
            </a:r>
            <a:r>
              <a:rPr lang="it-IT" sz="1600" dirty="0"/>
              <a:t> </a:t>
            </a:r>
            <a:r>
              <a:rPr lang="it-IT" sz="1600" dirty="0" err="1"/>
              <a:t>levels</a:t>
            </a:r>
            <a:r>
              <a:rPr lang="it-IT" sz="1600" dirty="0"/>
              <a:t> of </a:t>
            </a:r>
            <a:r>
              <a:rPr lang="it-IT" sz="1600" dirty="0" err="1"/>
              <a:t>blood</a:t>
            </a:r>
            <a:r>
              <a:rPr lang="it-IT" sz="1600" dirty="0"/>
              <a:t> </a:t>
            </a:r>
            <a:r>
              <a:rPr lang="it-IT" sz="1600" dirty="0" err="1"/>
              <a:t>parathyroid</a:t>
            </a:r>
            <a:r>
              <a:rPr lang="it-IT" sz="1600" dirty="0"/>
              <a:t> </a:t>
            </a:r>
            <a:r>
              <a:rPr lang="it-IT" sz="1600" dirty="0" err="1"/>
              <a:t>hormone</a:t>
            </a:r>
            <a:r>
              <a:rPr lang="it-IT" sz="1600" dirty="0"/>
              <a:t> (PTH</a:t>
            </a:r>
            <a:r>
              <a:rPr lang="it-IT" sz="1600" dirty="0" smtClean="0"/>
              <a:t>)</a:t>
            </a:r>
          </a:p>
          <a:p>
            <a:r>
              <a:rPr lang="it-IT" sz="1600" dirty="0" err="1" smtClean="0"/>
              <a:t>Protein</a:t>
            </a:r>
            <a:r>
              <a:rPr lang="it-IT" sz="1600" dirty="0" smtClean="0"/>
              <a:t> </a:t>
            </a:r>
            <a:r>
              <a:rPr lang="it-IT" sz="1600" dirty="0" err="1" smtClean="0"/>
              <a:t>catabolism</a:t>
            </a:r>
            <a:r>
              <a:rPr lang="it-IT" sz="1600" dirty="0" smtClean="0"/>
              <a:t> and </a:t>
            </a:r>
            <a:r>
              <a:rPr lang="it-IT" sz="1600" dirty="0" err="1" smtClean="0"/>
              <a:t>depressed</a:t>
            </a:r>
            <a:r>
              <a:rPr lang="it-IT" sz="1600" dirty="0" smtClean="0"/>
              <a:t> </a:t>
            </a:r>
            <a:r>
              <a:rPr lang="it-IT" sz="1600" dirty="0" err="1" smtClean="0"/>
              <a:t>protein</a:t>
            </a:r>
            <a:r>
              <a:rPr lang="it-IT" sz="1600" dirty="0" smtClean="0"/>
              <a:t> </a:t>
            </a:r>
            <a:r>
              <a:rPr lang="it-IT" sz="1600" dirty="0" err="1" smtClean="0"/>
              <a:t>metabolism</a:t>
            </a:r>
            <a:r>
              <a:rPr lang="it-IT" sz="1600" dirty="0" smtClean="0"/>
              <a:t>, </a:t>
            </a:r>
            <a:r>
              <a:rPr lang="it-IT" sz="1600" dirty="0" err="1" smtClean="0"/>
              <a:t>resulting</a:t>
            </a:r>
            <a:r>
              <a:rPr lang="it-IT" sz="1600" dirty="0" smtClean="0"/>
              <a:t> in a </a:t>
            </a:r>
            <a:r>
              <a:rPr lang="it-IT" sz="1600" dirty="0" err="1" smtClean="0"/>
              <a:t>muscle</a:t>
            </a:r>
            <a:r>
              <a:rPr lang="it-IT" sz="1600" dirty="0" smtClean="0"/>
              <a:t> </a:t>
            </a:r>
            <a:r>
              <a:rPr lang="it-IT" sz="1600" dirty="0" err="1" smtClean="0"/>
              <a:t>wasting</a:t>
            </a:r>
            <a:r>
              <a:rPr lang="it-IT" sz="1600" dirty="0" smtClean="0"/>
              <a:t> and </a:t>
            </a:r>
            <a:r>
              <a:rPr lang="it-IT" sz="1600" dirty="0" err="1"/>
              <a:t>increased</a:t>
            </a:r>
            <a:r>
              <a:rPr lang="it-IT" sz="1600" dirty="0"/>
              <a:t> </a:t>
            </a:r>
            <a:r>
              <a:rPr lang="it-IT" sz="1600" dirty="0" err="1"/>
              <a:t>age-related</a:t>
            </a:r>
            <a:r>
              <a:rPr lang="it-IT" sz="1600" dirty="0"/>
              <a:t> </a:t>
            </a:r>
            <a:r>
              <a:rPr lang="it-IT" sz="1600" dirty="0" err="1"/>
              <a:t>muscle</a:t>
            </a:r>
            <a:r>
              <a:rPr lang="it-IT" sz="1600" dirty="0"/>
              <a:t> </a:t>
            </a:r>
            <a:r>
              <a:rPr lang="it-IT" sz="1600" dirty="0" err="1" smtClean="0"/>
              <a:t>loss</a:t>
            </a:r>
            <a:endParaRPr lang="it-IT" sz="1600" dirty="0" smtClean="0"/>
          </a:p>
          <a:p>
            <a:r>
              <a:rPr lang="it-IT" sz="1600" dirty="0" err="1"/>
              <a:t>Suppression</a:t>
            </a:r>
            <a:r>
              <a:rPr lang="it-IT" sz="1600" dirty="0"/>
              <a:t> of </a:t>
            </a:r>
            <a:r>
              <a:rPr lang="it-IT" sz="1600" dirty="0" err="1"/>
              <a:t>growth</a:t>
            </a:r>
            <a:r>
              <a:rPr lang="it-IT" sz="1600" dirty="0"/>
              <a:t> </a:t>
            </a:r>
            <a:r>
              <a:rPr lang="it-IT" sz="1600" dirty="0" err="1"/>
              <a:t>hormone</a:t>
            </a:r>
            <a:r>
              <a:rPr lang="it-IT" sz="1600" dirty="0"/>
              <a:t>, </a:t>
            </a:r>
            <a:r>
              <a:rPr lang="it-IT" sz="1600" dirty="0" err="1"/>
              <a:t>insulin-like</a:t>
            </a:r>
            <a:r>
              <a:rPr lang="it-IT" sz="1600" dirty="0"/>
              <a:t> </a:t>
            </a:r>
            <a:r>
              <a:rPr lang="it-IT" sz="1600" dirty="0" err="1"/>
              <a:t>growth</a:t>
            </a:r>
            <a:r>
              <a:rPr lang="it-IT" sz="1600" dirty="0"/>
              <a:t> </a:t>
            </a:r>
            <a:r>
              <a:rPr lang="it-IT" sz="1600" dirty="0" err="1"/>
              <a:t>factor</a:t>
            </a:r>
            <a:r>
              <a:rPr lang="it-IT" sz="1600" dirty="0"/>
              <a:t>, and </a:t>
            </a:r>
            <a:r>
              <a:rPr lang="it-IT" sz="1600" dirty="0" err="1"/>
              <a:t>other</a:t>
            </a:r>
            <a:r>
              <a:rPr lang="it-IT" sz="1600" dirty="0"/>
              <a:t> </a:t>
            </a:r>
            <a:r>
              <a:rPr lang="it-IT" sz="1600" dirty="0" err="1"/>
              <a:t>pituitary</a:t>
            </a:r>
            <a:r>
              <a:rPr lang="it-IT" sz="1600" dirty="0"/>
              <a:t> </a:t>
            </a:r>
            <a:r>
              <a:rPr lang="it-IT" sz="1600" dirty="0" err="1" smtClean="0"/>
              <a:t>hormones</a:t>
            </a:r>
            <a:endParaRPr lang="it-IT" sz="1600" dirty="0" smtClean="0"/>
          </a:p>
          <a:p>
            <a:r>
              <a:rPr lang="it-IT" sz="1600" dirty="0" err="1" smtClean="0"/>
              <a:t>Accelerated</a:t>
            </a:r>
            <a:r>
              <a:rPr lang="it-IT" sz="1600" dirty="0" smtClean="0"/>
              <a:t> </a:t>
            </a:r>
            <a:r>
              <a:rPr lang="it-IT" sz="1600" dirty="0" err="1"/>
              <a:t>aging</a:t>
            </a:r>
            <a:r>
              <a:rPr lang="it-IT" sz="1600" dirty="0"/>
              <a:t> from </a:t>
            </a:r>
            <a:r>
              <a:rPr lang="it-IT" sz="1600" dirty="0" err="1"/>
              <a:t>accumulated</a:t>
            </a:r>
            <a:r>
              <a:rPr lang="it-IT" sz="1600" dirty="0"/>
              <a:t> acid </a:t>
            </a:r>
            <a:r>
              <a:rPr lang="it-IT" sz="1600" dirty="0" err="1"/>
              <a:t>waste</a:t>
            </a:r>
            <a:r>
              <a:rPr lang="it-IT" sz="1600" dirty="0"/>
              <a:t> </a:t>
            </a:r>
            <a:r>
              <a:rPr lang="it-IT" sz="1600" dirty="0" err="1" smtClean="0"/>
              <a:t>products</a:t>
            </a:r>
            <a:r>
              <a:rPr lang="it-IT" sz="1600" dirty="0" smtClean="0"/>
              <a:t>,</a:t>
            </a:r>
          </a:p>
          <a:p>
            <a:r>
              <a:rPr lang="it-IT" sz="1600" dirty="0" err="1" smtClean="0"/>
              <a:t>Increased</a:t>
            </a:r>
            <a:r>
              <a:rPr lang="it-IT" sz="1600" dirty="0" smtClean="0"/>
              <a:t> </a:t>
            </a:r>
            <a:r>
              <a:rPr lang="it-IT" sz="1600" dirty="0"/>
              <a:t>production of free </a:t>
            </a:r>
            <a:r>
              <a:rPr lang="it-IT" sz="1600" dirty="0" err="1"/>
              <a:t>radicals</a:t>
            </a:r>
            <a:r>
              <a:rPr lang="it-IT" sz="1600" dirty="0"/>
              <a:t>—</a:t>
            </a:r>
            <a:r>
              <a:rPr lang="it-IT" sz="1600" dirty="0" err="1"/>
              <a:t>unstable</a:t>
            </a:r>
            <a:r>
              <a:rPr lang="it-IT" sz="1600" dirty="0"/>
              <a:t> </a:t>
            </a:r>
            <a:r>
              <a:rPr lang="it-IT" sz="1600" dirty="0" err="1"/>
              <a:t>molecules</a:t>
            </a:r>
            <a:r>
              <a:rPr lang="it-IT" sz="1600" dirty="0"/>
              <a:t> </a:t>
            </a:r>
            <a:r>
              <a:rPr lang="it-IT" sz="1600" dirty="0" err="1"/>
              <a:t>that</a:t>
            </a:r>
            <a:r>
              <a:rPr lang="it-IT" sz="1600" dirty="0"/>
              <a:t> cause </a:t>
            </a:r>
            <a:r>
              <a:rPr lang="it-IT" sz="1600" dirty="0" err="1"/>
              <a:t>cellular</a:t>
            </a:r>
            <a:r>
              <a:rPr lang="it-IT" sz="1600" dirty="0"/>
              <a:t> </a:t>
            </a:r>
            <a:r>
              <a:rPr lang="it-IT" sz="1600" dirty="0" err="1"/>
              <a:t>damage</a:t>
            </a:r>
            <a:r>
              <a:rPr lang="it-IT" sz="1600" dirty="0"/>
              <a:t>, </a:t>
            </a:r>
            <a:r>
              <a:rPr lang="it-IT" sz="1600" dirty="0" err="1"/>
              <a:t>resulting</a:t>
            </a:r>
            <a:r>
              <a:rPr lang="it-IT" sz="1600" dirty="0"/>
              <a:t> in the </a:t>
            </a:r>
            <a:r>
              <a:rPr lang="it-IT" sz="1600" dirty="0" err="1"/>
              <a:t>worsening</a:t>
            </a:r>
            <a:r>
              <a:rPr lang="it-IT" sz="1600" dirty="0"/>
              <a:t> of </a:t>
            </a:r>
            <a:r>
              <a:rPr lang="it-IT" sz="1600" dirty="0" err="1"/>
              <a:t>pain</a:t>
            </a:r>
            <a:r>
              <a:rPr lang="it-IT" sz="1600" dirty="0"/>
              <a:t> and </a:t>
            </a:r>
            <a:r>
              <a:rPr lang="it-IT" sz="1600" dirty="0" err="1"/>
              <a:t>inflammation</a:t>
            </a:r>
            <a:r>
              <a:rPr lang="it-IT" sz="1600" dirty="0"/>
              <a:t>, and the </a:t>
            </a:r>
            <a:r>
              <a:rPr lang="it-IT" sz="1600" dirty="0" err="1"/>
              <a:t>lowering</a:t>
            </a:r>
            <a:r>
              <a:rPr lang="it-IT" sz="1600" dirty="0"/>
              <a:t> of immune </a:t>
            </a:r>
            <a:r>
              <a:rPr lang="it-IT" sz="1600" dirty="0" err="1" smtClean="0"/>
              <a:t>capacity</a:t>
            </a:r>
            <a:r>
              <a:rPr lang="it-IT" sz="1600" dirty="0" smtClean="0"/>
              <a:t>, </a:t>
            </a:r>
            <a:r>
              <a:rPr lang="it-IT" sz="1600" dirty="0" err="1" smtClean="0"/>
              <a:t>increasing</a:t>
            </a:r>
            <a:r>
              <a:rPr lang="it-IT" sz="1600" dirty="0" smtClean="0"/>
              <a:t> </a:t>
            </a:r>
            <a:r>
              <a:rPr lang="it-IT" sz="1600" dirty="0" err="1"/>
              <a:t>risk</a:t>
            </a:r>
            <a:r>
              <a:rPr lang="it-IT" sz="1600" dirty="0"/>
              <a:t> of degenerative </a:t>
            </a:r>
            <a:r>
              <a:rPr lang="it-IT" sz="1600" dirty="0" err="1"/>
              <a:t>disease</a:t>
            </a:r>
            <a:r>
              <a:rPr lang="it-IT" sz="1600" dirty="0"/>
              <a:t> and premature </a:t>
            </a:r>
            <a:r>
              <a:rPr lang="it-IT" sz="1600" dirty="0" err="1"/>
              <a:t>aging</a:t>
            </a:r>
            <a:endParaRPr lang="it-IT" sz="1600" dirty="0"/>
          </a:p>
          <a:p>
            <a:endParaRPr lang="it-IT" sz="1600" dirty="0"/>
          </a:p>
          <a:p>
            <a:endParaRPr lang="it-IT" sz="1600" dirty="0"/>
          </a:p>
        </p:txBody>
      </p:sp>
      <p:pic>
        <p:nvPicPr>
          <p:cNvPr id="4"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16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46699" y="1457498"/>
            <a:ext cx="8429223" cy="1143000"/>
          </a:xfrm>
        </p:spPr>
        <p:txBody>
          <a:bodyPr>
            <a:noAutofit/>
          </a:bodyPr>
          <a:lstStyle/>
          <a:p>
            <a:r>
              <a:rPr lang="it-IT" sz="3200" b="1" dirty="0" err="1"/>
              <a:t>Consequences</a:t>
            </a:r>
            <a:r>
              <a:rPr lang="it-IT" sz="3200" b="1" dirty="0"/>
              <a:t> of </a:t>
            </a:r>
            <a:r>
              <a:rPr lang="it-IT" sz="3200" b="1" dirty="0" err="1"/>
              <a:t>low</a:t>
            </a:r>
            <a:r>
              <a:rPr lang="it-IT" sz="3200" b="1" dirty="0"/>
              <a:t> grade </a:t>
            </a:r>
            <a:r>
              <a:rPr lang="it-IT" sz="3200" b="1" dirty="0" err="1"/>
              <a:t>metabolic</a:t>
            </a:r>
            <a:r>
              <a:rPr lang="it-IT" sz="3200" b="1" dirty="0"/>
              <a:t> </a:t>
            </a:r>
            <a:r>
              <a:rPr lang="it-IT" sz="3200" b="1" dirty="0" err="1"/>
              <a:t>acidosis</a:t>
            </a:r>
            <a:r>
              <a:rPr lang="it-IT" sz="3200" b="1" dirty="0"/>
              <a:t> 2</a:t>
            </a:r>
            <a:endParaRPr lang="it-IT" sz="3200" dirty="0"/>
          </a:p>
        </p:txBody>
      </p:sp>
      <p:sp>
        <p:nvSpPr>
          <p:cNvPr id="4" name="Rettangolo 3"/>
          <p:cNvSpPr/>
          <p:nvPr/>
        </p:nvSpPr>
        <p:spPr>
          <a:xfrm>
            <a:off x="481739" y="2814160"/>
            <a:ext cx="7959144" cy="3416320"/>
          </a:xfrm>
          <a:prstGeom prst="rect">
            <a:avLst/>
          </a:prstGeom>
        </p:spPr>
        <p:txBody>
          <a:bodyPr wrap="square">
            <a:spAutoFit/>
          </a:bodyPr>
          <a:lstStyle/>
          <a:p>
            <a:pPr marL="342900" indent="-342900">
              <a:buFont typeface="Arial" pitchFamily="34" charset="0"/>
              <a:buChar char="•"/>
            </a:pPr>
            <a:r>
              <a:rPr lang="it-IT" dirty="0" err="1" smtClean="0">
                <a:latin typeface="+mn-lt"/>
              </a:rPr>
              <a:t>Tendency</a:t>
            </a:r>
            <a:r>
              <a:rPr lang="it-IT" dirty="0" smtClean="0">
                <a:latin typeface="+mn-lt"/>
              </a:rPr>
              <a:t> for </a:t>
            </a:r>
            <a:r>
              <a:rPr lang="it-IT" dirty="0" err="1" smtClean="0">
                <a:latin typeface="+mn-lt"/>
              </a:rPr>
              <a:t>connective</a:t>
            </a:r>
            <a:r>
              <a:rPr lang="it-IT" dirty="0" smtClean="0">
                <a:latin typeface="+mn-lt"/>
              </a:rPr>
              <a:t> </a:t>
            </a:r>
            <a:r>
              <a:rPr lang="it-IT" dirty="0" err="1" smtClean="0">
                <a:latin typeface="+mn-lt"/>
              </a:rPr>
              <a:t>tissue</a:t>
            </a:r>
            <a:r>
              <a:rPr lang="it-IT" dirty="0" smtClean="0">
                <a:latin typeface="+mn-lt"/>
              </a:rPr>
              <a:t> to </a:t>
            </a:r>
            <a:r>
              <a:rPr lang="it-IT" dirty="0" err="1" smtClean="0">
                <a:latin typeface="+mn-lt"/>
              </a:rPr>
              <a:t>weaken</a:t>
            </a:r>
            <a:r>
              <a:rPr lang="it-IT" dirty="0" smtClean="0">
                <a:latin typeface="+mn-lt"/>
              </a:rPr>
              <a:t> due to </a:t>
            </a:r>
            <a:r>
              <a:rPr lang="it-IT" dirty="0" err="1" smtClean="0">
                <a:latin typeface="+mn-lt"/>
              </a:rPr>
              <a:t>increased</a:t>
            </a:r>
            <a:r>
              <a:rPr lang="it-IT" dirty="0" smtClean="0">
                <a:latin typeface="+mn-lt"/>
              </a:rPr>
              <a:t> free </a:t>
            </a:r>
            <a:r>
              <a:rPr lang="it-IT" dirty="0" err="1" smtClean="0">
                <a:latin typeface="+mn-lt"/>
              </a:rPr>
              <a:t>radicals</a:t>
            </a:r>
            <a:endParaRPr lang="it-IT" dirty="0" smtClean="0">
              <a:latin typeface="+mn-lt"/>
            </a:endParaRPr>
          </a:p>
          <a:p>
            <a:pPr marL="342900" lvl="0" indent="-342900">
              <a:buFont typeface="Arial" pitchFamily="34" charset="0"/>
              <a:buChar char="•"/>
            </a:pPr>
            <a:r>
              <a:rPr lang="it-IT" dirty="0" err="1" smtClean="0">
                <a:latin typeface="+mn-lt"/>
              </a:rPr>
              <a:t>Excessive</a:t>
            </a:r>
            <a:r>
              <a:rPr lang="it-IT" dirty="0" smtClean="0">
                <a:latin typeface="+mn-lt"/>
              </a:rPr>
              <a:t> acid </a:t>
            </a:r>
            <a:r>
              <a:rPr lang="it-IT" dirty="0" err="1" smtClean="0">
                <a:latin typeface="+mn-lt"/>
              </a:rPr>
              <a:t>has</a:t>
            </a:r>
            <a:r>
              <a:rPr lang="it-IT" dirty="0" smtClean="0">
                <a:latin typeface="+mn-lt"/>
              </a:rPr>
              <a:t> </a:t>
            </a:r>
            <a:r>
              <a:rPr lang="it-IT" dirty="0" err="1" smtClean="0">
                <a:latin typeface="+mn-lt"/>
              </a:rPr>
              <a:t>actually</a:t>
            </a:r>
            <a:r>
              <a:rPr lang="it-IT" dirty="0" smtClean="0">
                <a:latin typeface="+mn-lt"/>
              </a:rPr>
              <a:t> </a:t>
            </a:r>
            <a:r>
              <a:rPr lang="it-IT" dirty="0" err="1" smtClean="0">
                <a:latin typeface="+mn-lt"/>
              </a:rPr>
              <a:t>been</a:t>
            </a:r>
            <a:r>
              <a:rPr lang="it-IT" dirty="0" smtClean="0">
                <a:latin typeface="+mn-lt"/>
              </a:rPr>
              <a:t> </a:t>
            </a:r>
            <a:r>
              <a:rPr lang="it-IT" dirty="0" err="1" smtClean="0">
                <a:latin typeface="+mn-lt"/>
              </a:rPr>
              <a:t>found</a:t>
            </a:r>
            <a:r>
              <a:rPr lang="it-IT" dirty="0" smtClean="0">
                <a:latin typeface="+mn-lt"/>
              </a:rPr>
              <a:t> to be </a:t>
            </a:r>
            <a:r>
              <a:rPr lang="it-IT" dirty="0" err="1" smtClean="0">
                <a:latin typeface="+mn-lt"/>
              </a:rPr>
              <a:t>stored</a:t>
            </a:r>
            <a:r>
              <a:rPr lang="it-IT" dirty="0" smtClean="0">
                <a:latin typeface="+mn-lt"/>
              </a:rPr>
              <a:t> </a:t>
            </a:r>
            <a:r>
              <a:rPr lang="it-IT" dirty="0" err="1" smtClean="0">
                <a:latin typeface="+mn-lt"/>
              </a:rPr>
              <a:t>within</a:t>
            </a:r>
            <a:r>
              <a:rPr lang="it-IT" dirty="0" smtClean="0">
                <a:latin typeface="+mn-lt"/>
              </a:rPr>
              <a:t> the </a:t>
            </a:r>
            <a:r>
              <a:rPr lang="it-IT" dirty="0" err="1" smtClean="0">
                <a:latin typeface="+mn-lt"/>
              </a:rPr>
              <a:t>connective</a:t>
            </a:r>
            <a:r>
              <a:rPr lang="it-IT" dirty="0" smtClean="0">
                <a:latin typeface="+mn-lt"/>
              </a:rPr>
              <a:t> </a:t>
            </a:r>
            <a:r>
              <a:rPr lang="it-IT" dirty="0" err="1" smtClean="0">
                <a:latin typeface="+mn-lt"/>
              </a:rPr>
              <a:t>tissue</a:t>
            </a:r>
            <a:r>
              <a:rPr lang="it-IT" dirty="0" smtClean="0">
                <a:latin typeface="+mn-lt"/>
              </a:rPr>
              <a:t>.</a:t>
            </a:r>
          </a:p>
          <a:p>
            <a:pPr marL="342900" indent="-342900">
              <a:buFont typeface="Arial" pitchFamily="34" charset="0"/>
              <a:buChar char="•"/>
            </a:pPr>
            <a:r>
              <a:rPr lang="it-IT" dirty="0" err="1" smtClean="0">
                <a:latin typeface="+mn-lt"/>
              </a:rPr>
              <a:t>Decreased</a:t>
            </a:r>
            <a:r>
              <a:rPr lang="it-IT" dirty="0" smtClean="0">
                <a:latin typeface="+mn-lt"/>
              </a:rPr>
              <a:t> </a:t>
            </a:r>
            <a:r>
              <a:rPr lang="it-IT" dirty="0" err="1" smtClean="0">
                <a:latin typeface="+mn-lt"/>
              </a:rPr>
              <a:t>efficiency</a:t>
            </a:r>
            <a:r>
              <a:rPr lang="it-IT" dirty="0" smtClean="0">
                <a:latin typeface="+mn-lt"/>
              </a:rPr>
              <a:t> of </a:t>
            </a:r>
            <a:r>
              <a:rPr lang="it-IT" dirty="0" err="1" smtClean="0">
                <a:latin typeface="+mn-lt"/>
              </a:rPr>
              <a:t>cellular</a:t>
            </a:r>
            <a:r>
              <a:rPr lang="it-IT" dirty="0" smtClean="0">
                <a:latin typeface="+mn-lt"/>
              </a:rPr>
              <a:t> ATP </a:t>
            </a:r>
            <a:r>
              <a:rPr lang="it-IT" dirty="0" err="1" smtClean="0">
                <a:latin typeface="+mn-lt"/>
              </a:rPr>
              <a:t>energy</a:t>
            </a:r>
            <a:r>
              <a:rPr lang="it-IT" dirty="0" smtClean="0">
                <a:latin typeface="+mn-lt"/>
              </a:rPr>
              <a:t> production, </a:t>
            </a:r>
            <a:r>
              <a:rPr lang="it-IT" dirty="0" err="1" smtClean="0">
                <a:latin typeface="+mn-lt"/>
              </a:rPr>
              <a:t>causing</a:t>
            </a:r>
            <a:r>
              <a:rPr lang="it-IT" dirty="0" smtClean="0">
                <a:latin typeface="+mn-lt"/>
              </a:rPr>
              <a:t> </a:t>
            </a:r>
            <a:r>
              <a:rPr lang="it-IT" dirty="0" err="1" smtClean="0">
                <a:latin typeface="+mn-lt"/>
              </a:rPr>
              <a:t>impaired</a:t>
            </a:r>
            <a:r>
              <a:rPr lang="it-IT" dirty="0" smtClean="0">
                <a:latin typeface="+mn-lt"/>
              </a:rPr>
              <a:t> </a:t>
            </a:r>
            <a:r>
              <a:rPr lang="it-IT" dirty="0" err="1" smtClean="0">
                <a:latin typeface="+mn-lt"/>
              </a:rPr>
              <a:t>cellular</a:t>
            </a:r>
            <a:r>
              <a:rPr lang="it-IT" dirty="0" smtClean="0">
                <a:latin typeface="+mn-lt"/>
              </a:rPr>
              <a:t> </a:t>
            </a:r>
            <a:r>
              <a:rPr lang="it-IT" dirty="0" err="1" smtClean="0">
                <a:latin typeface="+mn-lt"/>
              </a:rPr>
              <a:t>function</a:t>
            </a:r>
            <a:r>
              <a:rPr lang="it-IT" dirty="0" smtClean="0">
                <a:latin typeface="+mn-lt"/>
              </a:rPr>
              <a:t> and, </a:t>
            </a:r>
            <a:r>
              <a:rPr lang="it-IT" dirty="0" err="1" smtClean="0">
                <a:latin typeface="+mn-lt"/>
              </a:rPr>
              <a:t>eventually</a:t>
            </a:r>
            <a:r>
              <a:rPr lang="it-IT" dirty="0" smtClean="0">
                <a:latin typeface="+mn-lt"/>
              </a:rPr>
              <a:t>, </a:t>
            </a:r>
            <a:r>
              <a:rPr lang="it-IT" dirty="0" err="1" smtClean="0">
                <a:latin typeface="+mn-lt"/>
              </a:rPr>
              <a:t>impaired</a:t>
            </a:r>
            <a:r>
              <a:rPr lang="it-IT" dirty="0" smtClean="0">
                <a:latin typeface="+mn-lt"/>
              </a:rPr>
              <a:t> </a:t>
            </a:r>
            <a:r>
              <a:rPr lang="it-IT" dirty="0" err="1" smtClean="0">
                <a:latin typeface="+mn-lt"/>
              </a:rPr>
              <a:t>organ</a:t>
            </a:r>
            <a:r>
              <a:rPr lang="it-IT" dirty="0" smtClean="0">
                <a:latin typeface="+mn-lt"/>
              </a:rPr>
              <a:t> </a:t>
            </a:r>
            <a:r>
              <a:rPr lang="it-IT" dirty="0" err="1" smtClean="0">
                <a:latin typeface="+mn-lt"/>
              </a:rPr>
              <a:t>function</a:t>
            </a:r>
            <a:endParaRPr lang="it-IT" dirty="0" smtClean="0">
              <a:latin typeface="+mn-lt"/>
            </a:endParaRPr>
          </a:p>
          <a:p>
            <a:pPr marL="342900" indent="-342900">
              <a:buFont typeface="Arial" pitchFamily="34" charset="0"/>
              <a:buChar char="•"/>
            </a:pPr>
            <a:r>
              <a:rPr lang="it-IT" dirty="0" err="1" smtClean="0">
                <a:latin typeface="+mn-lt"/>
              </a:rPr>
              <a:t>Increased</a:t>
            </a:r>
            <a:r>
              <a:rPr lang="it-IT" dirty="0" smtClean="0">
                <a:latin typeface="+mn-lt"/>
              </a:rPr>
              <a:t> </a:t>
            </a:r>
            <a:r>
              <a:rPr lang="it-IT" dirty="0" err="1" smtClean="0">
                <a:latin typeface="+mn-lt"/>
              </a:rPr>
              <a:t>fluid</a:t>
            </a:r>
            <a:r>
              <a:rPr lang="it-IT" dirty="0" smtClean="0">
                <a:latin typeface="+mn-lt"/>
              </a:rPr>
              <a:t> </a:t>
            </a:r>
            <a:r>
              <a:rPr lang="it-IT" dirty="0" err="1" smtClean="0">
                <a:latin typeface="+mn-lt"/>
              </a:rPr>
              <a:t>retention</a:t>
            </a:r>
            <a:r>
              <a:rPr lang="it-IT" dirty="0" smtClean="0">
                <a:latin typeface="+mn-lt"/>
              </a:rPr>
              <a:t>, </a:t>
            </a:r>
            <a:r>
              <a:rPr lang="it-IT" dirty="0" err="1" smtClean="0">
                <a:latin typeface="+mn-lt"/>
              </a:rPr>
              <a:t>resulting</a:t>
            </a:r>
            <a:r>
              <a:rPr lang="it-IT" dirty="0" smtClean="0">
                <a:latin typeface="+mn-lt"/>
              </a:rPr>
              <a:t> in the </a:t>
            </a:r>
            <a:r>
              <a:rPr lang="it-IT" dirty="0" err="1" smtClean="0">
                <a:latin typeface="+mn-lt"/>
              </a:rPr>
              <a:t>excessive</a:t>
            </a:r>
            <a:r>
              <a:rPr lang="it-IT" dirty="0" smtClean="0">
                <a:latin typeface="+mn-lt"/>
              </a:rPr>
              <a:t> </a:t>
            </a:r>
            <a:r>
              <a:rPr lang="it-IT" dirty="0" err="1" smtClean="0">
                <a:latin typeface="+mn-lt"/>
              </a:rPr>
              <a:t>accumulation</a:t>
            </a:r>
            <a:r>
              <a:rPr lang="it-IT" dirty="0" smtClean="0">
                <a:latin typeface="+mn-lt"/>
              </a:rPr>
              <a:t> of </a:t>
            </a:r>
            <a:r>
              <a:rPr lang="it-IT" dirty="0" err="1" smtClean="0">
                <a:latin typeface="+mn-lt"/>
              </a:rPr>
              <a:t>fluids</a:t>
            </a:r>
            <a:r>
              <a:rPr lang="it-IT" dirty="0" smtClean="0">
                <a:latin typeface="+mn-lt"/>
              </a:rPr>
              <a:t> </a:t>
            </a:r>
            <a:r>
              <a:rPr lang="it-IT" dirty="0" err="1" smtClean="0">
                <a:latin typeface="+mn-lt"/>
              </a:rPr>
              <a:t>within</a:t>
            </a:r>
            <a:r>
              <a:rPr lang="it-IT" dirty="0" smtClean="0">
                <a:latin typeface="+mn-lt"/>
              </a:rPr>
              <a:t> body </a:t>
            </a:r>
            <a:r>
              <a:rPr lang="it-IT" dirty="0" err="1" smtClean="0">
                <a:latin typeface="+mn-lt"/>
              </a:rPr>
              <a:t>tissues</a:t>
            </a:r>
            <a:endParaRPr lang="it-IT" dirty="0" smtClean="0">
              <a:latin typeface="+mn-lt"/>
            </a:endParaRPr>
          </a:p>
          <a:p>
            <a:pPr marL="342900" indent="-342900">
              <a:buFont typeface="Arial" pitchFamily="34" charset="0"/>
              <a:buChar char="•"/>
            </a:pPr>
            <a:r>
              <a:rPr lang="it-IT" dirty="0" err="1" smtClean="0">
                <a:latin typeface="+mn-lt"/>
              </a:rPr>
              <a:t>Disrupted</a:t>
            </a:r>
            <a:r>
              <a:rPr lang="it-IT" dirty="0" smtClean="0">
                <a:latin typeface="+mn-lt"/>
              </a:rPr>
              <a:t> balance of </a:t>
            </a:r>
            <a:r>
              <a:rPr lang="it-IT" dirty="0" err="1" smtClean="0">
                <a:latin typeface="+mn-lt"/>
              </a:rPr>
              <a:t>intestinal</a:t>
            </a:r>
            <a:r>
              <a:rPr lang="it-IT" dirty="0" smtClean="0">
                <a:latin typeface="+mn-lt"/>
              </a:rPr>
              <a:t> </a:t>
            </a:r>
            <a:r>
              <a:rPr lang="it-IT" dirty="0" err="1" smtClean="0">
                <a:latin typeface="+mn-lt"/>
              </a:rPr>
              <a:t>bacteria</a:t>
            </a:r>
            <a:endParaRPr lang="it-IT" dirty="0" smtClean="0">
              <a:latin typeface="+mn-lt"/>
            </a:endParaRPr>
          </a:p>
          <a:p>
            <a:pPr marL="342900" indent="-342900">
              <a:buFont typeface="Arial" pitchFamily="34" charset="0"/>
              <a:buChar char="•"/>
            </a:pPr>
            <a:r>
              <a:rPr lang="it-IT" dirty="0" err="1" smtClean="0">
                <a:latin typeface="+mn-lt"/>
              </a:rPr>
              <a:t>Encouragement</a:t>
            </a:r>
            <a:r>
              <a:rPr lang="it-IT" dirty="0" smtClean="0">
                <a:latin typeface="+mn-lt"/>
              </a:rPr>
              <a:t> of the </a:t>
            </a:r>
            <a:r>
              <a:rPr lang="it-IT" dirty="0" err="1" smtClean="0">
                <a:latin typeface="+mn-lt"/>
              </a:rPr>
              <a:t>growth</a:t>
            </a:r>
            <a:r>
              <a:rPr lang="it-IT" dirty="0" smtClean="0">
                <a:latin typeface="+mn-lt"/>
              </a:rPr>
              <a:t> and spread of </a:t>
            </a:r>
            <a:r>
              <a:rPr lang="it-IT" dirty="0" err="1" smtClean="0">
                <a:latin typeface="+mn-lt"/>
              </a:rPr>
              <a:t>yeast</a:t>
            </a:r>
            <a:r>
              <a:rPr lang="it-IT" dirty="0" smtClean="0">
                <a:latin typeface="+mn-lt"/>
              </a:rPr>
              <a:t> and fungi, </a:t>
            </a:r>
            <a:r>
              <a:rPr lang="it-IT" dirty="0" err="1" smtClean="0">
                <a:latin typeface="+mn-lt"/>
              </a:rPr>
              <a:t>these</a:t>
            </a:r>
            <a:r>
              <a:rPr lang="it-IT" dirty="0" smtClean="0">
                <a:latin typeface="+mn-lt"/>
              </a:rPr>
              <a:t> </a:t>
            </a:r>
            <a:r>
              <a:rPr lang="it-IT" dirty="0" err="1" smtClean="0">
                <a:latin typeface="+mn-lt"/>
              </a:rPr>
              <a:t>potential</a:t>
            </a:r>
            <a:r>
              <a:rPr lang="it-IT" dirty="0" smtClean="0">
                <a:latin typeface="+mn-lt"/>
              </a:rPr>
              <a:t> </a:t>
            </a:r>
            <a:r>
              <a:rPr lang="it-IT" dirty="0" err="1" smtClean="0">
                <a:latin typeface="+mn-lt"/>
              </a:rPr>
              <a:t>pathogens</a:t>
            </a:r>
            <a:r>
              <a:rPr lang="it-IT" dirty="0" smtClean="0">
                <a:latin typeface="+mn-lt"/>
              </a:rPr>
              <a:t> </a:t>
            </a:r>
            <a:r>
              <a:rPr lang="it-IT" dirty="0" err="1" smtClean="0">
                <a:latin typeface="+mn-lt"/>
              </a:rPr>
              <a:t>thrive</a:t>
            </a:r>
            <a:r>
              <a:rPr lang="it-IT" dirty="0" smtClean="0">
                <a:latin typeface="+mn-lt"/>
              </a:rPr>
              <a:t> in an acid </a:t>
            </a:r>
            <a:r>
              <a:rPr lang="it-IT" dirty="0" err="1" smtClean="0">
                <a:latin typeface="+mn-lt"/>
              </a:rPr>
              <a:t>terrain</a:t>
            </a:r>
            <a:endParaRPr lang="it-IT" dirty="0">
              <a:latin typeface="+mn-lt"/>
            </a:endParaRPr>
          </a:p>
        </p:txBody>
      </p:sp>
      <p:pic>
        <p:nvPicPr>
          <p:cNvPr id="5"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4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9088" y="165100"/>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graphicFrame>
        <p:nvGraphicFramePr>
          <p:cNvPr id="5" name="Diagram 4"/>
          <p:cNvGraphicFramePr/>
          <p:nvPr>
            <p:extLst>
              <p:ext uri="{D42A27DB-BD31-4B8C-83A1-F6EECF244321}">
                <p14:modId xmlns:p14="http://schemas.microsoft.com/office/powerpoint/2010/main" val="3608152351"/>
              </p:ext>
            </p:extLst>
          </p:nvPr>
        </p:nvGraphicFramePr>
        <p:xfrm>
          <a:off x="319088" y="857539"/>
          <a:ext cx="8534400" cy="469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0" y="5567121"/>
            <a:ext cx="9144000" cy="922338"/>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7"/>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6795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08775" y="1417638"/>
            <a:ext cx="8442101" cy="1143000"/>
          </a:xfrm>
        </p:spPr>
        <p:txBody>
          <a:bodyPr>
            <a:noAutofit/>
          </a:bodyPr>
          <a:lstStyle/>
          <a:p>
            <a:r>
              <a:rPr lang="it-IT" sz="3200" b="1" dirty="0" err="1"/>
              <a:t>Consequences</a:t>
            </a:r>
            <a:r>
              <a:rPr lang="it-IT" sz="3200" b="1" dirty="0"/>
              <a:t> of </a:t>
            </a:r>
            <a:r>
              <a:rPr lang="it-IT" sz="3200" b="1" dirty="0" err="1"/>
              <a:t>low</a:t>
            </a:r>
            <a:r>
              <a:rPr lang="it-IT" sz="3200" b="1" dirty="0"/>
              <a:t> grade </a:t>
            </a:r>
            <a:r>
              <a:rPr lang="it-IT" sz="3200" b="1" dirty="0" err="1"/>
              <a:t>metabolic</a:t>
            </a:r>
            <a:r>
              <a:rPr lang="it-IT" sz="3200" b="1" dirty="0"/>
              <a:t> </a:t>
            </a:r>
            <a:r>
              <a:rPr lang="it-IT" sz="3200" b="1" dirty="0" err="1"/>
              <a:t>acidosis</a:t>
            </a:r>
            <a:r>
              <a:rPr lang="it-IT" sz="3200" b="1" dirty="0"/>
              <a:t> </a:t>
            </a:r>
            <a:r>
              <a:rPr lang="it-IT" sz="3200" b="1" dirty="0" smtClean="0"/>
              <a:t>3</a:t>
            </a:r>
            <a:endParaRPr lang="it-IT" sz="3200" dirty="0"/>
          </a:p>
        </p:txBody>
      </p:sp>
      <p:sp>
        <p:nvSpPr>
          <p:cNvPr id="3" name="Segnaposto contenuto 2"/>
          <p:cNvSpPr>
            <a:spLocks noGrp="1"/>
          </p:cNvSpPr>
          <p:nvPr>
            <p:ph idx="1"/>
          </p:nvPr>
        </p:nvSpPr>
        <p:spPr>
          <a:xfrm>
            <a:off x="108775" y="2554460"/>
            <a:ext cx="8442101" cy="5176345"/>
          </a:xfrm>
        </p:spPr>
        <p:txBody>
          <a:bodyPr>
            <a:normAutofit/>
          </a:bodyPr>
          <a:lstStyle/>
          <a:p>
            <a:r>
              <a:rPr lang="it-IT" sz="1800" dirty="0" err="1" smtClean="0"/>
              <a:t>Creation</a:t>
            </a:r>
            <a:r>
              <a:rPr lang="it-IT" sz="1800" dirty="0" smtClean="0"/>
              <a:t> </a:t>
            </a:r>
            <a:r>
              <a:rPr lang="it-IT" sz="1800" dirty="0"/>
              <a:t>of a more fertile breeding </a:t>
            </a:r>
            <a:r>
              <a:rPr lang="it-IT" sz="1800" dirty="0" err="1"/>
              <a:t>ground</a:t>
            </a:r>
            <a:r>
              <a:rPr lang="it-IT" sz="1800" dirty="0"/>
              <a:t> for </a:t>
            </a:r>
            <a:r>
              <a:rPr lang="it-IT" sz="1800" dirty="0" err="1"/>
              <a:t>many</a:t>
            </a:r>
            <a:r>
              <a:rPr lang="it-IT" sz="1800" dirty="0"/>
              <a:t> </a:t>
            </a:r>
            <a:r>
              <a:rPr lang="it-IT" sz="1800" dirty="0" err="1"/>
              <a:t>viruses</a:t>
            </a:r>
            <a:r>
              <a:rPr lang="it-IT" sz="1800" dirty="0"/>
              <a:t>, </a:t>
            </a:r>
            <a:r>
              <a:rPr lang="it-IT" sz="1800" dirty="0" err="1"/>
              <a:t>including</a:t>
            </a:r>
            <a:r>
              <a:rPr lang="it-IT" sz="1800" dirty="0"/>
              <a:t> </a:t>
            </a:r>
            <a:r>
              <a:rPr lang="it-IT" sz="1800" dirty="0" smtClean="0"/>
              <a:t>HIV: </a:t>
            </a:r>
            <a:r>
              <a:rPr lang="it-IT" sz="1800" dirty="0" err="1" smtClean="0"/>
              <a:t>viruses</a:t>
            </a:r>
            <a:r>
              <a:rPr lang="it-IT" sz="1800" dirty="0" smtClean="0"/>
              <a:t> </a:t>
            </a:r>
            <a:r>
              <a:rPr lang="it-IT" sz="1800" dirty="0" err="1"/>
              <a:t>thrive</a:t>
            </a:r>
            <a:r>
              <a:rPr lang="it-IT" sz="1800" dirty="0"/>
              <a:t> in an </a:t>
            </a:r>
            <a:r>
              <a:rPr lang="it-IT" sz="1800" dirty="0" err="1"/>
              <a:t>acidic</a:t>
            </a:r>
            <a:r>
              <a:rPr lang="it-IT" sz="1800" dirty="0"/>
              <a:t>, </a:t>
            </a:r>
            <a:r>
              <a:rPr lang="it-IT" sz="1800" dirty="0" err="1"/>
              <a:t>low-antioxidant</a:t>
            </a:r>
            <a:r>
              <a:rPr lang="it-IT" sz="1800" dirty="0"/>
              <a:t> </a:t>
            </a:r>
            <a:r>
              <a:rPr lang="it-IT" sz="1800" dirty="0" err="1"/>
              <a:t>environment</a:t>
            </a:r>
            <a:endParaRPr lang="it-IT" sz="1800" dirty="0"/>
          </a:p>
          <a:p>
            <a:r>
              <a:rPr lang="it-IT" sz="1800" dirty="0" err="1"/>
              <a:t>Reduced</a:t>
            </a:r>
            <a:r>
              <a:rPr lang="it-IT" sz="1800" dirty="0"/>
              <a:t> </a:t>
            </a:r>
            <a:r>
              <a:rPr lang="it-IT" sz="1800" dirty="0" err="1"/>
              <a:t>size</a:t>
            </a:r>
            <a:r>
              <a:rPr lang="it-IT" sz="1800" dirty="0"/>
              <a:t> of the </a:t>
            </a:r>
            <a:r>
              <a:rPr lang="it-IT" sz="1800" dirty="0" err="1"/>
              <a:t>brain's</a:t>
            </a:r>
            <a:r>
              <a:rPr lang="it-IT" sz="1800" dirty="0"/>
              <a:t> pool of </a:t>
            </a:r>
            <a:r>
              <a:rPr lang="it-IT" sz="1800" dirty="0" err="1"/>
              <a:t>energy</a:t>
            </a:r>
            <a:r>
              <a:rPr lang="it-IT" sz="1800" dirty="0"/>
              <a:t> </a:t>
            </a:r>
            <a:r>
              <a:rPr lang="it-IT" sz="1800" dirty="0" err="1" smtClean="0"/>
              <a:t>reservesm</a:t>
            </a:r>
            <a:r>
              <a:rPr lang="it-IT" sz="1800" dirty="0" smtClean="0"/>
              <a:t>,  </a:t>
            </a:r>
            <a:r>
              <a:rPr lang="it-IT" sz="1800" dirty="0" err="1"/>
              <a:t>weakened</a:t>
            </a:r>
            <a:r>
              <a:rPr lang="it-IT" sz="1800" dirty="0"/>
              <a:t> </a:t>
            </a:r>
            <a:r>
              <a:rPr lang="it-IT" sz="1800" dirty="0" err="1"/>
              <a:t>mental</a:t>
            </a:r>
            <a:r>
              <a:rPr lang="it-IT" sz="1800" dirty="0"/>
              <a:t> </a:t>
            </a:r>
            <a:r>
              <a:rPr lang="it-IT" sz="1800" dirty="0" err="1"/>
              <a:t>capacity</a:t>
            </a:r>
            <a:endParaRPr lang="it-IT" sz="1800" dirty="0"/>
          </a:p>
          <a:p>
            <a:r>
              <a:rPr lang="it-IT" sz="1800" dirty="0" err="1"/>
              <a:t>Decreased</a:t>
            </a:r>
            <a:r>
              <a:rPr lang="it-IT" sz="1800" dirty="0"/>
              <a:t> </a:t>
            </a:r>
            <a:r>
              <a:rPr lang="it-IT" sz="1800" dirty="0" err="1"/>
              <a:t>ability</a:t>
            </a:r>
            <a:r>
              <a:rPr lang="it-IT" sz="1800" dirty="0"/>
              <a:t> to </a:t>
            </a:r>
            <a:r>
              <a:rPr lang="it-IT" sz="1800" dirty="0" err="1"/>
              <a:t>perform</a:t>
            </a:r>
            <a:r>
              <a:rPr lang="it-IT" sz="1800" dirty="0"/>
              <a:t> </a:t>
            </a:r>
            <a:r>
              <a:rPr lang="it-IT" sz="1800" dirty="0" err="1"/>
              <a:t>exercise</a:t>
            </a:r>
            <a:r>
              <a:rPr lang="it-IT" sz="1800" dirty="0"/>
              <a:t> </a:t>
            </a:r>
            <a:r>
              <a:rPr lang="it-IT" sz="1800" dirty="0" err="1"/>
              <a:t>at</a:t>
            </a:r>
            <a:r>
              <a:rPr lang="it-IT" sz="1800" dirty="0"/>
              <a:t> a high </a:t>
            </a:r>
            <a:r>
              <a:rPr lang="it-IT" sz="1800" dirty="0" err="1"/>
              <a:t>level</a:t>
            </a:r>
            <a:r>
              <a:rPr lang="it-IT" sz="1800" dirty="0"/>
              <a:t> of </a:t>
            </a:r>
            <a:r>
              <a:rPr lang="it-IT" sz="1800" dirty="0" err="1" smtClean="0"/>
              <a:t>intensity</a:t>
            </a:r>
            <a:r>
              <a:rPr lang="it-IT" sz="1800" dirty="0" smtClean="0"/>
              <a:t>: </a:t>
            </a:r>
            <a:r>
              <a:rPr lang="it-IT" sz="1800" dirty="0" err="1" smtClean="0"/>
              <a:t>acidity</a:t>
            </a:r>
            <a:r>
              <a:rPr lang="it-IT" sz="1800" dirty="0" smtClean="0"/>
              <a:t> </a:t>
            </a:r>
            <a:r>
              <a:rPr lang="it-IT" sz="1800" dirty="0" err="1"/>
              <a:t>creates</a:t>
            </a:r>
            <a:r>
              <a:rPr lang="it-IT" sz="1800" dirty="0"/>
              <a:t> a </a:t>
            </a:r>
            <a:r>
              <a:rPr lang="it-IT" sz="1800" dirty="0" err="1"/>
              <a:t>low-oxygen</a:t>
            </a:r>
            <a:r>
              <a:rPr lang="it-IT" sz="1800" dirty="0"/>
              <a:t> </a:t>
            </a:r>
            <a:r>
              <a:rPr lang="it-IT" sz="1800" dirty="0" err="1"/>
              <a:t>environment</a:t>
            </a:r>
            <a:r>
              <a:rPr lang="it-IT" sz="1800" dirty="0"/>
              <a:t> </a:t>
            </a:r>
            <a:r>
              <a:rPr lang="it-IT" sz="1800" dirty="0" err="1"/>
              <a:t>that</a:t>
            </a:r>
            <a:r>
              <a:rPr lang="it-IT" sz="1800" dirty="0"/>
              <a:t> </a:t>
            </a:r>
            <a:r>
              <a:rPr lang="it-IT" sz="1800" dirty="0" err="1"/>
              <a:t>is</a:t>
            </a:r>
            <a:r>
              <a:rPr lang="it-IT" sz="1800" dirty="0"/>
              <a:t> </a:t>
            </a:r>
            <a:r>
              <a:rPr lang="it-IT" sz="1800" dirty="0" err="1"/>
              <a:t>worsened</a:t>
            </a:r>
            <a:r>
              <a:rPr lang="it-IT" sz="1800" dirty="0"/>
              <a:t> by </a:t>
            </a:r>
            <a:r>
              <a:rPr lang="it-IT" sz="1800" dirty="0" err="1"/>
              <a:t>exercise</a:t>
            </a:r>
            <a:endParaRPr lang="it-IT" sz="1800" dirty="0"/>
          </a:p>
          <a:p>
            <a:r>
              <a:rPr lang="it-IT" sz="1800" dirty="0" err="1"/>
              <a:t>Increased</a:t>
            </a:r>
            <a:r>
              <a:rPr lang="it-IT" sz="1800" dirty="0"/>
              <a:t> </a:t>
            </a:r>
            <a:r>
              <a:rPr lang="it-IT" sz="1800" dirty="0" err="1"/>
              <a:t>acidity</a:t>
            </a:r>
            <a:r>
              <a:rPr lang="it-IT" sz="1800" dirty="0"/>
              <a:t> of the </a:t>
            </a:r>
            <a:r>
              <a:rPr lang="it-IT" sz="1800" dirty="0" err="1" smtClean="0"/>
              <a:t>mouth</a:t>
            </a:r>
            <a:r>
              <a:rPr lang="it-IT" sz="1800" dirty="0" smtClean="0"/>
              <a:t>, </a:t>
            </a:r>
            <a:r>
              <a:rPr lang="it-IT" sz="1800" dirty="0" err="1" smtClean="0"/>
              <a:t>leading</a:t>
            </a:r>
            <a:r>
              <a:rPr lang="it-IT" sz="1800" dirty="0" smtClean="0"/>
              <a:t> </a:t>
            </a:r>
            <a:r>
              <a:rPr lang="it-IT" sz="1800" dirty="0"/>
              <a:t>to </a:t>
            </a:r>
            <a:r>
              <a:rPr lang="it-IT" sz="1800" dirty="0" err="1"/>
              <a:t>imbalanced</a:t>
            </a:r>
            <a:r>
              <a:rPr lang="it-IT" sz="1800" dirty="0"/>
              <a:t> </a:t>
            </a:r>
            <a:r>
              <a:rPr lang="it-IT" sz="1800" dirty="0" err="1"/>
              <a:t>oral</a:t>
            </a:r>
            <a:r>
              <a:rPr lang="it-IT" sz="1800" dirty="0"/>
              <a:t> </a:t>
            </a:r>
            <a:r>
              <a:rPr lang="it-IT" sz="1800" dirty="0" err="1"/>
              <a:t>bacteria</a:t>
            </a:r>
            <a:r>
              <a:rPr lang="it-IT" sz="1800" dirty="0"/>
              <a:t> and, </a:t>
            </a:r>
            <a:r>
              <a:rPr lang="it-IT" sz="1800" dirty="0" err="1"/>
              <a:t>consequently</a:t>
            </a:r>
            <a:r>
              <a:rPr lang="it-IT" sz="1800" dirty="0"/>
              <a:t>, </a:t>
            </a:r>
            <a:r>
              <a:rPr lang="it-IT" sz="1800" dirty="0" err="1"/>
              <a:t>increased</a:t>
            </a:r>
            <a:r>
              <a:rPr lang="it-IT" sz="1800" dirty="0"/>
              <a:t> </a:t>
            </a:r>
            <a:r>
              <a:rPr lang="it-IT" sz="1800" dirty="0" err="1"/>
              <a:t>dental</a:t>
            </a:r>
            <a:r>
              <a:rPr lang="it-IT" sz="1800" dirty="0"/>
              <a:t> </a:t>
            </a:r>
            <a:r>
              <a:rPr lang="it-IT" sz="1800" dirty="0" err="1"/>
              <a:t>decay</a:t>
            </a:r>
            <a:r>
              <a:rPr lang="it-IT" sz="1800" dirty="0"/>
              <a:t> and </a:t>
            </a:r>
            <a:r>
              <a:rPr lang="it-IT" sz="1800" dirty="0" err="1"/>
              <a:t>periodontal</a:t>
            </a:r>
            <a:r>
              <a:rPr lang="it-IT" sz="1800" dirty="0"/>
              <a:t> (</a:t>
            </a:r>
            <a:r>
              <a:rPr lang="it-IT" sz="1800" dirty="0" err="1"/>
              <a:t>gum</a:t>
            </a:r>
            <a:r>
              <a:rPr lang="it-IT" sz="1800" dirty="0"/>
              <a:t>) </a:t>
            </a:r>
            <a:r>
              <a:rPr lang="it-IT" sz="1800" dirty="0" err="1"/>
              <a:t>disease</a:t>
            </a:r>
            <a:r>
              <a:rPr lang="it-IT" sz="1800" dirty="0"/>
              <a:t>.</a:t>
            </a:r>
          </a:p>
          <a:p>
            <a:r>
              <a:rPr lang="it-IT" sz="1800" dirty="0" err="1"/>
              <a:t>Creation</a:t>
            </a:r>
            <a:r>
              <a:rPr lang="it-IT" sz="1800" dirty="0"/>
              <a:t> of a </a:t>
            </a:r>
            <a:r>
              <a:rPr lang="it-IT" sz="1800" dirty="0" err="1"/>
              <a:t>mild</a:t>
            </a:r>
            <a:r>
              <a:rPr lang="it-IT" sz="1800" dirty="0"/>
              <a:t> </a:t>
            </a:r>
            <a:r>
              <a:rPr lang="it-IT" sz="1800" dirty="0" err="1"/>
              <a:t>form</a:t>
            </a:r>
            <a:r>
              <a:rPr lang="it-IT" sz="1800" dirty="0"/>
              <a:t> of </a:t>
            </a:r>
            <a:r>
              <a:rPr lang="it-IT" sz="1800" dirty="0" err="1"/>
              <a:t>hypothyroidism</a:t>
            </a:r>
            <a:r>
              <a:rPr lang="it-IT" sz="1800" dirty="0"/>
              <a:t> (</a:t>
            </a:r>
            <a:r>
              <a:rPr lang="it-IT" sz="1800" dirty="0" err="1"/>
              <a:t>low</a:t>
            </a:r>
            <a:r>
              <a:rPr lang="it-IT" sz="1800" dirty="0"/>
              <a:t> </a:t>
            </a:r>
            <a:r>
              <a:rPr lang="it-IT" sz="1800" dirty="0" err="1"/>
              <a:t>thyroid</a:t>
            </a:r>
            <a:r>
              <a:rPr lang="it-IT" sz="1800" dirty="0"/>
              <a:t> </a:t>
            </a:r>
            <a:r>
              <a:rPr lang="it-IT" sz="1800" dirty="0" err="1"/>
              <a:t>function</a:t>
            </a:r>
            <a:r>
              <a:rPr lang="it-IT" sz="1800" dirty="0"/>
              <a:t>) and a </a:t>
            </a:r>
            <a:r>
              <a:rPr lang="it-IT" sz="1800" dirty="0" err="1"/>
              <a:t>chronic</a:t>
            </a:r>
            <a:r>
              <a:rPr lang="it-IT" sz="1800" dirty="0"/>
              <a:t> </a:t>
            </a:r>
            <a:r>
              <a:rPr lang="it-IT" sz="1800" dirty="0" err="1"/>
              <a:t>overproduction</a:t>
            </a:r>
            <a:r>
              <a:rPr lang="it-IT" sz="1800" dirty="0"/>
              <a:t> of the stress </a:t>
            </a:r>
            <a:r>
              <a:rPr lang="it-IT" sz="1800" dirty="0" err="1"/>
              <a:t>hormone</a:t>
            </a:r>
            <a:r>
              <a:rPr lang="it-IT" sz="1800" dirty="0"/>
              <a:t> </a:t>
            </a:r>
            <a:r>
              <a:rPr lang="it-IT" sz="1800" dirty="0" err="1" smtClean="0"/>
              <a:t>cortisol</a:t>
            </a:r>
            <a:endParaRPr lang="it-IT" sz="1800" dirty="0"/>
          </a:p>
          <a:p>
            <a:r>
              <a:rPr lang="it-IT" sz="1800" dirty="0"/>
              <a:t>Development of </a:t>
            </a:r>
            <a:r>
              <a:rPr lang="it-IT" sz="1800" dirty="0" err="1"/>
              <a:t>low</a:t>
            </a:r>
            <a:r>
              <a:rPr lang="it-IT" sz="1800" dirty="0"/>
              <a:t> </a:t>
            </a:r>
            <a:r>
              <a:rPr lang="it-IT" sz="1800" dirty="0" err="1"/>
              <a:t>blood</a:t>
            </a:r>
            <a:r>
              <a:rPr lang="it-IT" sz="1800" dirty="0"/>
              <a:t> </a:t>
            </a:r>
            <a:r>
              <a:rPr lang="it-IT" sz="1800" dirty="0" err="1"/>
              <a:t>phosphorus</a:t>
            </a:r>
            <a:r>
              <a:rPr lang="it-IT" sz="1800" dirty="0"/>
              <a:t> </a:t>
            </a:r>
            <a:r>
              <a:rPr lang="it-IT" sz="1800" dirty="0" err="1"/>
              <a:t>levels</a:t>
            </a:r>
            <a:endParaRPr lang="it-IT" sz="1800" dirty="0"/>
          </a:p>
          <a:p>
            <a:endParaRPr lang="it-IT" sz="800" dirty="0"/>
          </a:p>
        </p:txBody>
      </p:sp>
      <p:pic>
        <p:nvPicPr>
          <p:cNvPr id="4"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44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a:t>T</a:t>
            </a:r>
            <a:r>
              <a:rPr lang="it-IT" b="1" dirty="0" err="1" smtClean="0"/>
              <a:t>herapeutic</a:t>
            </a:r>
            <a:r>
              <a:rPr lang="it-IT" b="1" dirty="0" smtClean="0"/>
              <a:t> </a:t>
            </a:r>
            <a:r>
              <a:rPr lang="it-IT" b="1" dirty="0" err="1" smtClean="0"/>
              <a:t>goals</a:t>
            </a:r>
            <a:r>
              <a:rPr lang="it-IT" b="1" dirty="0" smtClean="0"/>
              <a:t> of M.F.R.</a:t>
            </a:r>
            <a:endParaRPr lang="it-IT" b="1" dirty="0"/>
          </a:p>
        </p:txBody>
      </p:sp>
      <p:sp>
        <p:nvSpPr>
          <p:cNvPr id="3" name="Segnaposto contenuto 2"/>
          <p:cNvSpPr>
            <a:spLocks noGrp="1"/>
          </p:cNvSpPr>
          <p:nvPr>
            <p:ph idx="1"/>
          </p:nvPr>
        </p:nvSpPr>
        <p:spPr>
          <a:xfrm>
            <a:off x="457200" y="1417638"/>
            <a:ext cx="8229600" cy="5008919"/>
          </a:xfrm>
        </p:spPr>
        <p:txBody>
          <a:bodyPr>
            <a:normAutofit lnSpcReduction="10000"/>
          </a:bodyPr>
          <a:lstStyle/>
          <a:p>
            <a:r>
              <a:rPr lang="it-IT" sz="3000" dirty="0" err="1" smtClean="0"/>
              <a:t>Detoxification</a:t>
            </a:r>
            <a:r>
              <a:rPr lang="it-IT" sz="3000" dirty="0" smtClean="0"/>
              <a:t> and </a:t>
            </a:r>
            <a:r>
              <a:rPr lang="it-IT" sz="3000" dirty="0" err="1" smtClean="0"/>
              <a:t>drainage</a:t>
            </a:r>
            <a:r>
              <a:rPr lang="it-IT" sz="3000" dirty="0" smtClean="0"/>
              <a:t> of </a:t>
            </a:r>
            <a:r>
              <a:rPr lang="it-IT" sz="3000" b="1" dirty="0" smtClean="0"/>
              <a:t>Extra-</a:t>
            </a:r>
            <a:r>
              <a:rPr lang="it-IT" sz="3000" b="1" dirty="0" err="1" smtClean="0"/>
              <a:t>cellular</a:t>
            </a:r>
            <a:r>
              <a:rPr lang="it-IT" sz="3000" b="1" dirty="0" smtClean="0"/>
              <a:t> </a:t>
            </a:r>
            <a:r>
              <a:rPr lang="it-IT" sz="3000" b="1" dirty="0" err="1"/>
              <a:t>matrix</a:t>
            </a:r>
            <a:r>
              <a:rPr lang="it-IT" sz="3000" b="1" dirty="0"/>
              <a:t> </a:t>
            </a:r>
            <a:endParaRPr lang="it-IT" sz="3000" b="1" dirty="0" smtClean="0"/>
          </a:p>
          <a:p>
            <a:r>
              <a:rPr lang="it-IT" sz="3000" dirty="0" err="1" smtClean="0"/>
              <a:t>Maintenance</a:t>
            </a:r>
            <a:r>
              <a:rPr lang="it-IT" sz="3000" dirty="0" smtClean="0"/>
              <a:t> of </a:t>
            </a:r>
            <a:r>
              <a:rPr lang="it-IT" sz="3000" b="1" dirty="0" err="1" smtClean="0"/>
              <a:t>Metabolic</a:t>
            </a:r>
            <a:r>
              <a:rPr lang="it-IT" sz="3000" b="1" dirty="0" smtClean="0"/>
              <a:t> balance (acid/</a:t>
            </a:r>
            <a:r>
              <a:rPr lang="it-IT" sz="3000" b="1" dirty="0" err="1" smtClean="0"/>
              <a:t>basic</a:t>
            </a:r>
            <a:r>
              <a:rPr lang="it-IT" sz="3000" b="1" dirty="0" smtClean="0"/>
              <a:t>)</a:t>
            </a:r>
          </a:p>
          <a:p>
            <a:r>
              <a:rPr lang="it-IT" sz="3000" dirty="0" err="1" smtClean="0"/>
              <a:t>Restoring</a:t>
            </a:r>
            <a:r>
              <a:rPr lang="it-IT" sz="3000" dirty="0" smtClean="0"/>
              <a:t> of </a:t>
            </a:r>
            <a:r>
              <a:rPr lang="it-IT" sz="3000" b="1" dirty="0" err="1" smtClean="0"/>
              <a:t>Intestinal</a:t>
            </a:r>
            <a:r>
              <a:rPr lang="it-IT" sz="3000" b="1" dirty="0" smtClean="0"/>
              <a:t> </a:t>
            </a:r>
            <a:r>
              <a:rPr lang="it-IT" sz="3000" b="1" dirty="0" err="1" smtClean="0"/>
              <a:t>Eubiosis</a:t>
            </a:r>
            <a:endParaRPr lang="it-IT" sz="3000" b="1" dirty="0" smtClean="0"/>
          </a:p>
          <a:p>
            <a:r>
              <a:rPr lang="it-IT" sz="3000" dirty="0" err="1" smtClean="0"/>
              <a:t>Prevention</a:t>
            </a:r>
            <a:r>
              <a:rPr lang="it-IT" sz="3000" dirty="0" smtClean="0"/>
              <a:t> of </a:t>
            </a:r>
            <a:r>
              <a:rPr lang="it-IT" sz="3000" b="1" dirty="0" err="1"/>
              <a:t>O</a:t>
            </a:r>
            <a:r>
              <a:rPr lang="it-IT" sz="3000" b="1" dirty="0" err="1" smtClean="0"/>
              <a:t>xidative</a:t>
            </a:r>
            <a:r>
              <a:rPr lang="it-IT" sz="3000" b="1" dirty="0" smtClean="0"/>
              <a:t> Stress</a:t>
            </a:r>
          </a:p>
          <a:p>
            <a:r>
              <a:rPr lang="it-IT" sz="3000" dirty="0" smtClean="0"/>
              <a:t>Evaluation of </a:t>
            </a:r>
            <a:r>
              <a:rPr lang="it-IT" sz="3000" b="1" dirty="0" err="1" smtClean="0"/>
              <a:t>correlation</a:t>
            </a:r>
            <a:r>
              <a:rPr lang="it-IT" sz="3000" b="1" dirty="0" smtClean="0"/>
              <a:t> </a:t>
            </a:r>
            <a:r>
              <a:rPr lang="it-IT" sz="3000" b="1" dirty="0" err="1" smtClean="0"/>
              <a:t>between</a:t>
            </a:r>
            <a:r>
              <a:rPr lang="it-IT" sz="3000" b="1" dirty="0" smtClean="0"/>
              <a:t> </a:t>
            </a:r>
            <a:r>
              <a:rPr lang="it-IT" sz="3000" b="1" dirty="0" err="1" smtClean="0"/>
              <a:t>Psyche</a:t>
            </a:r>
            <a:r>
              <a:rPr lang="it-IT" sz="3000" b="1" dirty="0" smtClean="0"/>
              <a:t>/Brain/</a:t>
            </a:r>
            <a:r>
              <a:rPr lang="it-IT" sz="3000" b="1" dirty="0" err="1" smtClean="0"/>
              <a:t>Organon</a:t>
            </a:r>
            <a:r>
              <a:rPr lang="it-IT" sz="3000" b="1" dirty="0" smtClean="0"/>
              <a:t> (PNEI)</a:t>
            </a:r>
          </a:p>
          <a:p>
            <a:r>
              <a:rPr lang="it-IT" sz="3000" dirty="0" err="1" smtClean="0"/>
              <a:t>Decrease</a:t>
            </a:r>
            <a:r>
              <a:rPr lang="it-IT" sz="3000" dirty="0" smtClean="0"/>
              <a:t> </a:t>
            </a:r>
            <a:r>
              <a:rPr lang="it-IT" sz="3000" dirty="0"/>
              <a:t>stress (</a:t>
            </a:r>
            <a:r>
              <a:rPr lang="it-IT" sz="3000" dirty="0" err="1"/>
              <a:t>mindfulness</a:t>
            </a:r>
            <a:r>
              <a:rPr lang="it-IT" sz="3000" dirty="0"/>
              <a:t>, yoga, </a:t>
            </a:r>
            <a:r>
              <a:rPr lang="it-IT" sz="3000" dirty="0" err="1"/>
              <a:t>breathing</a:t>
            </a:r>
            <a:r>
              <a:rPr lang="it-IT" sz="3000" dirty="0"/>
              <a:t> </a:t>
            </a:r>
            <a:r>
              <a:rPr lang="it-IT" sz="3000" dirty="0" err="1"/>
              <a:t>techniques</a:t>
            </a:r>
            <a:r>
              <a:rPr lang="it-IT" sz="3000" dirty="0"/>
              <a:t> ecc.)</a:t>
            </a:r>
          </a:p>
          <a:p>
            <a:endParaRPr lang="it-IT" sz="3600" b="1" dirty="0" smtClean="0"/>
          </a:p>
        </p:txBody>
      </p:sp>
    </p:spTree>
    <p:extLst>
      <p:ext uri="{BB962C8B-B14F-4D97-AF65-F5344CB8AC3E}">
        <p14:creationId xmlns:p14="http://schemas.microsoft.com/office/powerpoint/2010/main" val="2680062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4452938"/>
            <a:ext cx="22685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CasellaDiTesto 3"/>
          <p:cNvSpPr txBox="1">
            <a:spLocks noChangeArrowheads="1"/>
          </p:cNvSpPr>
          <p:nvPr/>
        </p:nvSpPr>
        <p:spPr bwMode="auto">
          <a:xfrm>
            <a:off x="3775075" y="52070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it-IT">
                <a:solidFill>
                  <a:srgbClr val="2D2C48"/>
                </a:solidFill>
              </a:rPr>
              <a:t>www.ilmo.it</a:t>
            </a:r>
          </a:p>
        </p:txBody>
      </p:sp>
      <p:pic>
        <p:nvPicPr>
          <p:cNvPr id="31749" name="Picture 5" descr="C:\Users\puja1\Desktop\PPT\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1277938"/>
            <a:ext cx="4017962"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910" y="4067969"/>
            <a:ext cx="4932217" cy="6924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1400" dirty="0">
                <a:solidFill>
                  <a:schemeClr val="tx1"/>
                </a:solidFill>
                <a:latin typeface="Broadway" pitchFamily="82" charset="0"/>
              </a:rPr>
              <a:t>Interdisciplinary Journal of  Microinflammation </a:t>
            </a:r>
          </a:p>
          <a:p>
            <a:pPr>
              <a:defRPr/>
            </a:pPr>
            <a:r>
              <a:rPr lang="en-US" sz="2500" dirty="0">
                <a:solidFill>
                  <a:schemeClr val="tx1"/>
                </a:solidFill>
                <a:latin typeface="Broadway" pitchFamily="82" charset="0"/>
              </a:rPr>
              <a:t>        Related Journals</a:t>
            </a:r>
          </a:p>
        </p:txBody>
      </p:sp>
      <p:graphicFrame>
        <p:nvGraphicFramePr>
          <p:cNvPr id="7" name="Diagram 6"/>
          <p:cNvGraphicFramePr/>
          <p:nvPr/>
        </p:nvGraphicFramePr>
        <p:xfrm>
          <a:off x="193820" y="4824251"/>
          <a:ext cx="4932218" cy="1938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54" name="Picture 10" descr="C:\Users\puja1\Desktop\PPT\=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1277257"/>
            <a:ext cx="5126036" cy="2790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D:\POOJA\IJM\ALL OTHER IMP DOC\PPT\PPT\correc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9143999" cy="1277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054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4452938"/>
            <a:ext cx="22685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asellaDiTesto 3"/>
          <p:cNvSpPr txBox="1">
            <a:spLocks noChangeArrowheads="1"/>
          </p:cNvSpPr>
          <p:nvPr/>
        </p:nvSpPr>
        <p:spPr bwMode="auto">
          <a:xfrm>
            <a:off x="3775075" y="52070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it-IT">
                <a:solidFill>
                  <a:srgbClr val="2D2C48"/>
                </a:solidFill>
              </a:rPr>
              <a:t>www.ilmo.it</a:t>
            </a:r>
          </a:p>
        </p:txBody>
      </p:sp>
      <p:pic>
        <p:nvPicPr>
          <p:cNvPr id="5" name="Picture 4" descr="C:\Users\puja1\Desktop\PPT\IJ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1277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082" name="Picture 2" descr="C:\Users\puja1\Desktop\PPT\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7258"/>
            <a:ext cx="9143999" cy="2047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2774" name="Rectangle 1"/>
          <p:cNvSpPr>
            <a:spLocks noChangeArrowheads="1"/>
          </p:cNvSpPr>
          <p:nvPr/>
        </p:nvSpPr>
        <p:spPr bwMode="auto">
          <a:xfrm>
            <a:off x="0" y="3105150"/>
            <a:ext cx="904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p>
        </p:txBody>
      </p:sp>
      <p:sp>
        <p:nvSpPr>
          <p:cNvPr id="3" name="Rectangle 2"/>
          <p:cNvSpPr/>
          <p:nvPr/>
        </p:nvSpPr>
        <p:spPr>
          <a:xfrm>
            <a:off x="0" y="3325813"/>
            <a:ext cx="9144000" cy="8604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500" dirty="0">
                <a:latin typeface="Broadway" pitchFamily="82" charset="0"/>
              </a:rPr>
              <a:t>Interdisciplinary Journal of Microinflammation</a:t>
            </a:r>
            <a:r>
              <a:rPr lang="en-US" sz="2500" dirty="0"/>
              <a:t/>
            </a:r>
            <a:br>
              <a:rPr lang="en-US" sz="2500" dirty="0"/>
            </a:br>
            <a:r>
              <a:rPr lang="en-US" sz="2500" dirty="0"/>
              <a:t>Related Conferences</a:t>
            </a:r>
          </a:p>
        </p:txBody>
      </p:sp>
      <p:graphicFrame>
        <p:nvGraphicFramePr>
          <p:cNvPr id="6" name="Diagram 5"/>
          <p:cNvGraphicFramePr/>
          <p:nvPr/>
        </p:nvGraphicFramePr>
        <p:xfrm>
          <a:off x="110836" y="4329837"/>
          <a:ext cx="8936182" cy="17543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95271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4452938"/>
            <a:ext cx="22685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asellaDiTesto 3"/>
          <p:cNvSpPr txBox="1">
            <a:spLocks noChangeArrowheads="1"/>
          </p:cNvSpPr>
          <p:nvPr/>
        </p:nvSpPr>
        <p:spPr bwMode="auto">
          <a:xfrm>
            <a:off x="3775075" y="52070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it-IT">
                <a:solidFill>
                  <a:srgbClr val="2D2C48"/>
                </a:solidFill>
              </a:rPr>
              <a:t>www.ilmo.it</a:t>
            </a:r>
          </a:p>
        </p:txBody>
      </p:sp>
      <p:sp>
        <p:nvSpPr>
          <p:cNvPr id="2" name="Rectangle 1"/>
          <p:cNvSpPr/>
          <p:nvPr/>
        </p:nvSpPr>
        <p:spPr>
          <a:xfrm>
            <a:off x="138113" y="1349375"/>
            <a:ext cx="9005887" cy="1200150"/>
          </a:xfrm>
          <a:prstGeom prst="rect">
            <a:avLst/>
          </a:prstGeom>
        </p:spPr>
        <p:txBody>
          <a:bodyPr>
            <a:spAutoFit/>
          </a:bodyPr>
          <a:lstStyle/>
          <a:p>
            <a:pPr>
              <a:defRPr/>
            </a:pPr>
            <a:r>
              <a:rPr lang="en-US" sz="3600" dirty="0">
                <a:solidFill>
                  <a:schemeClr val="accent5">
                    <a:lumMod val="10000"/>
                  </a:schemeClr>
                </a:solidFill>
                <a:latin typeface="Algerian" pitchFamily="82" charset="0"/>
                <a:cs typeface="Andalus" panose="02020603050405020304" pitchFamily="18" charset="-78"/>
              </a:rPr>
              <a:t>OMICS Group </a:t>
            </a:r>
            <a:r>
              <a:rPr lang="en-US" sz="3600" b="1" dirty="0">
                <a:solidFill>
                  <a:schemeClr val="accent5">
                    <a:lumMod val="10000"/>
                  </a:schemeClr>
                </a:solidFill>
                <a:latin typeface="Algerian" pitchFamily="82" charset="0"/>
                <a:cs typeface="Andalus" panose="02020603050405020304" pitchFamily="18" charset="-78"/>
              </a:rPr>
              <a:t>Open Access Membership</a:t>
            </a:r>
            <a:br>
              <a:rPr lang="en-US" sz="3600" b="1" dirty="0">
                <a:solidFill>
                  <a:schemeClr val="accent5">
                    <a:lumMod val="10000"/>
                  </a:schemeClr>
                </a:solidFill>
                <a:latin typeface="Algerian" pitchFamily="82" charset="0"/>
                <a:cs typeface="Andalus" panose="02020603050405020304" pitchFamily="18" charset="-78"/>
              </a:rPr>
            </a:br>
            <a:endParaRPr lang="en-US" sz="3600" dirty="0">
              <a:solidFill>
                <a:schemeClr val="accent5">
                  <a:lumMod val="10000"/>
                </a:schemeClr>
              </a:solidFill>
              <a:latin typeface="Algerian" pitchFamily="82" charset="0"/>
              <a:cs typeface="Andalus" panose="02020603050405020304" pitchFamily="18" charset="-78"/>
            </a:endParaRPr>
          </a:p>
        </p:txBody>
      </p:sp>
      <p:sp>
        <p:nvSpPr>
          <p:cNvPr id="10" name="Teardrop 9"/>
          <p:cNvSpPr/>
          <p:nvPr/>
        </p:nvSpPr>
        <p:spPr>
          <a:xfrm>
            <a:off x="793750" y="2039938"/>
            <a:ext cx="7696200" cy="3003550"/>
          </a:xfrm>
          <a:prstGeom prst="teardrop">
            <a:avLst/>
          </a:prstGeom>
          <a:solidFill>
            <a:schemeClr val="accent1">
              <a:lumMod val="75000"/>
            </a:schemeClr>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3"/>
              </a:rPr>
              <a:t>http://omicsonline.org/membership.php</a:t>
            </a:r>
            <a:r>
              <a:rPr lang="en-US" dirty="0">
                <a:solidFill>
                  <a:schemeClr val="accent4">
                    <a:lumMod val="10000"/>
                  </a:schemeClr>
                </a:solidFill>
                <a:latin typeface="Calisto MT" panose="02040603050505030304" pitchFamily="18" charset="0"/>
              </a:rPr>
              <a:t> </a:t>
            </a:r>
          </a:p>
        </p:txBody>
      </p:sp>
      <p:pic>
        <p:nvPicPr>
          <p:cNvPr id="33799" name="Picture 3" descr="C:\Users\rakesh-s\Desktop\members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43488"/>
            <a:ext cx="91440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8" y="0"/>
            <a:ext cx="9170687"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761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416" y="749407"/>
            <a:ext cx="8229600" cy="1399032"/>
          </a:xfrm>
        </p:spPr>
        <p:txBody>
          <a:bodyPr>
            <a:normAutofit/>
          </a:bodyPr>
          <a:lstStyle/>
          <a:p>
            <a:r>
              <a:rPr lang="it-IT" b="1" dirty="0" err="1" smtClean="0"/>
              <a:t>About</a:t>
            </a:r>
            <a:r>
              <a:rPr lang="it-IT" b="1" dirty="0" smtClean="0"/>
              <a:t> a </a:t>
            </a:r>
            <a:r>
              <a:rPr lang="it-IT" b="1" dirty="0" err="1" smtClean="0"/>
              <a:t>Functional</a:t>
            </a:r>
            <a:r>
              <a:rPr lang="it-IT" b="1" dirty="0" smtClean="0"/>
              <a:t> Medicine </a:t>
            </a:r>
            <a:endParaRPr lang="it-IT" b="1" dirty="0"/>
          </a:p>
        </p:txBody>
      </p:sp>
      <p:sp>
        <p:nvSpPr>
          <p:cNvPr id="3" name="Segnaposto contenuto 2"/>
          <p:cNvSpPr>
            <a:spLocks noGrp="1"/>
          </p:cNvSpPr>
          <p:nvPr>
            <p:ph idx="1"/>
          </p:nvPr>
        </p:nvSpPr>
        <p:spPr/>
        <p:txBody>
          <a:bodyPr>
            <a:normAutofit/>
          </a:bodyPr>
          <a:lstStyle/>
          <a:p>
            <a:r>
              <a:rPr lang="it-IT" b="1" dirty="0" err="1"/>
              <a:t>Functional</a:t>
            </a:r>
            <a:r>
              <a:rPr lang="it-IT" b="1" dirty="0"/>
              <a:t> Medicine</a:t>
            </a:r>
            <a:r>
              <a:rPr lang="it-IT" dirty="0"/>
              <a:t> </a:t>
            </a:r>
            <a:r>
              <a:rPr lang="it-IT" dirty="0" err="1"/>
              <a:t>is</a:t>
            </a:r>
            <a:r>
              <a:rPr lang="it-IT" dirty="0"/>
              <a:t> a </a:t>
            </a:r>
            <a:r>
              <a:rPr lang="it-IT" dirty="0" err="1"/>
              <a:t>branch</a:t>
            </a:r>
            <a:r>
              <a:rPr lang="it-IT" dirty="0"/>
              <a:t> of medicine </a:t>
            </a:r>
            <a:r>
              <a:rPr lang="it-IT" dirty="0" err="1"/>
              <a:t>which</a:t>
            </a:r>
            <a:r>
              <a:rPr lang="it-IT" dirty="0"/>
              <a:t> </a:t>
            </a:r>
            <a:r>
              <a:rPr lang="it-IT" dirty="0" err="1"/>
              <a:t>bases</a:t>
            </a:r>
            <a:r>
              <a:rPr lang="it-IT" dirty="0"/>
              <a:t> </a:t>
            </a:r>
            <a:r>
              <a:rPr lang="it-IT" dirty="0" err="1"/>
              <a:t>its</a:t>
            </a:r>
            <a:r>
              <a:rPr lang="it-IT" dirty="0"/>
              <a:t> </a:t>
            </a:r>
            <a:r>
              <a:rPr lang="it-IT" dirty="0" err="1"/>
              <a:t>clinical</a:t>
            </a:r>
            <a:r>
              <a:rPr lang="it-IT" dirty="0"/>
              <a:t> </a:t>
            </a:r>
            <a:r>
              <a:rPr lang="it-IT" dirty="0" err="1"/>
              <a:t>method</a:t>
            </a:r>
            <a:r>
              <a:rPr lang="it-IT" dirty="0"/>
              <a:t> for the </a:t>
            </a:r>
            <a:r>
              <a:rPr lang="it-IT" b="1" dirty="0" err="1"/>
              <a:t>study</a:t>
            </a:r>
            <a:r>
              <a:rPr lang="it-IT" b="1" dirty="0"/>
              <a:t> of </a:t>
            </a:r>
            <a:r>
              <a:rPr lang="it-IT" b="1" dirty="0" err="1"/>
              <a:t>physiological</a:t>
            </a:r>
            <a:r>
              <a:rPr lang="it-IT" b="1" dirty="0"/>
              <a:t> </a:t>
            </a:r>
            <a:r>
              <a:rPr lang="it-IT" b="1" dirty="0" err="1"/>
              <a:t>processes</a:t>
            </a:r>
            <a:r>
              <a:rPr lang="it-IT" b="1" dirty="0" smtClean="0"/>
              <a:t>.</a:t>
            </a:r>
          </a:p>
          <a:p>
            <a:r>
              <a:rPr lang="it-IT" dirty="0" err="1" smtClean="0"/>
              <a:t>It</a:t>
            </a:r>
            <a:r>
              <a:rPr lang="it-IT" dirty="0" smtClean="0"/>
              <a:t> </a:t>
            </a:r>
            <a:r>
              <a:rPr lang="it-IT" dirty="0"/>
              <a:t>'a discipline </a:t>
            </a:r>
            <a:r>
              <a:rPr lang="it-IT" dirty="0" err="1"/>
              <a:t>that</a:t>
            </a:r>
            <a:r>
              <a:rPr lang="it-IT" dirty="0"/>
              <a:t> </a:t>
            </a:r>
            <a:r>
              <a:rPr lang="it-IT" dirty="0" err="1"/>
              <a:t>analyzes</a:t>
            </a:r>
            <a:r>
              <a:rPr lang="it-IT" dirty="0"/>
              <a:t> the </a:t>
            </a:r>
            <a:r>
              <a:rPr lang="it-IT" b="1" dirty="0" err="1"/>
              <a:t>correlations</a:t>
            </a:r>
            <a:r>
              <a:rPr lang="it-IT" b="1" dirty="0"/>
              <a:t> </a:t>
            </a:r>
            <a:r>
              <a:rPr lang="it-IT" b="1" dirty="0" err="1"/>
              <a:t>between</a:t>
            </a:r>
            <a:r>
              <a:rPr lang="it-IT" b="1" dirty="0"/>
              <a:t> </a:t>
            </a:r>
            <a:r>
              <a:rPr lang="it-IT" b="1" dirty="0" err="1"/>
              <a:t>physiological</a:t>
            </a:r>
            <a:r>
              <a:rPr lang="it-IT" b="1" dirty="0"/>
              <a:t> </a:t>
            </a:r>
            <a:r>
              <a:rPr lang="it-IT" b="1" dirty="0" err="1"/>
              <a:t>response</a:t>
            </a:r>
            <a:r>
              <a:rPr lang="it-IT" b="1" dirty="0"/>
              <a:t>, </a:t>
            </a:r>
            <a:r>
              <a:rPr lang="it-IT" b="1" dirty="0" err="1"/>
              <a:t>response</a:t>
            </a:r>
            <a:r>
              <a:rPr lang="it-IT" b="1" dirty="0"/>
              <a:t> and input </a:t>
            </a:r>
            <a:r>
              <a:rPr lang="it-IT" b="1" dirty="0" err="1"/>
              <a:t>stressogeno</a:t>
            </a:r>
            <a:r>
              <a:rPr lang="it-IT" b="1" dirty="0"/>
              <a:t> </a:t>
            </a:r>
            <a:r>
              <a:rPr lang="it-IT" b="1" dirty="0" err="1"/>
              <a:t>dysfunctional</a:t>
            </a:r>
            <a:r>
              <a:rPr lang="it-IT" b="1" dirty="0" smtClean="0"/>
              <a:t>.</a:t>
            </a:r>
            <a:r>
              <a:rPr lang="it-IT" dirty="0"/>
              <a:t/>
            </a:r>
            <a:br>
              <a:rPr lang="it-IT" dirty="0"/>
            </a:br>
            <a:r>
              <a:rPr lang="it-IT" dirty="0"/>
              <a:t/>
            </a:r>
            <a:br>
              <a:rPr lang="it-IT" dirty="0"/>
            </a:br>
            <a:endParaRPr lang="it-IT" dirty="0"/>
          </a:p>
        </p:txBody>
      </p:sp>
      <p:pic>
        <p:nvPicPr>
          <p:cNvPr id="3074"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7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308919" y="1095406"/>
            <a:ext cx="8229600" cy="1143000"/>
          </a:xfrm>
        </p:spPr>
        <p:txBody>
          <a:bodyPr>
            <a:normAutofit fontScale="90000"/>
          </a:bodyPr>
          <a:lstStyle/>
          <a:p>
            <a:r>
              <a:rPr lang="it-IT" dirty="0" err="1"/>
              <a:t>It</a:t>
            </a:r>
            <a:r>
              <a:rPr lang="it-IT" dirty="0"/>
              <a:t> </a:t>
            </a:r>
            <a:r>
              <a:rPr lang="it-IT" dirty="0" err="1"/>
              <a:t>is</a:t>
            </a:r>
            <a:r>
              <a:rPr lang="it-IT" dirty="0"/>
              <a:t> </a:t>
            </a:r>
            <a:r>
              <a:rPr lang="it-IT" dirty="0" err="1"/>
              <a:t>said</a:t>
            </a:r>
            <a:r>
              <a:rPr lang="it-IT" dirty="0"/>
              <a:t> to be more </a:t>
            </a:r>
            <a:r>
              <a:rPr lang="it-IT" dirty="0" err="1"/>
              <a:t>fully</a:t>
            </a:r>
            <a:r>
              <a:rPr lang="it-IT" dirty="0"/>
              <a:t> </a:t>
            </a:r>
            <a:r>
              <a:rPr lang="it-IT" b="1" dirty="0" err="1"/>
              <a:t>Functional</a:t>
            </a:r>
            <a:r>
              <a:rPr lang="it-IT" b="1" dirty="0"/>
              <a:t> Medicine </a:t>
            </a:r>
            <a:r>
              <a:rPr lang="it-IT" b="1" dirty="0" err="1"/>
              <a:t>Regulatory</a:t>
            </a:r>
            <a:r>
              <a:rPr lang="it-IT" dirty="0"/>
              <a:t>:</a:t>
            </a:r>
          </a:p>
        </p:txBody>
      </p:sp>
      <p:sp>
        <p:nvSpPr>
          <p:cNvPr id="3" name="Segnaposto contenuto 2"/>
          <p:cNvSpPr>
            <a:spLocks noGrp="1"/>
          </p:cNvSpPr>
          <p:nvPr>
            <p:ph idx="1"/>
          </p:nvPr>
        </p:nvSpPr>
        <p:spPr>
          <a:xfrm>
            <a:off x="308919" y="2003628"/>
            <a:ext cx="8229600" cy="5163465"/>
          </a:xfrm>
        </p:spPr>
        <p:txBody>
          <a:bodyPr>
            <a:normAutofit fontScale="40000" lnSpcReduction="20000"/>
          </a:bodyPr>
          <a:lstStyle/>
          <a:p>
            <a:endParaRPr lang="it-IT" b="1" dirty="0" smtClean="0"/>
          </a:p>
          <a:p>
            <a:r>
              <a:rPr lang="it-IT" sz="5900" b="1" dirty="0" err="1" smtClean="0"/>
              <a:t>Functional</a:t>
            </a:r>
            <a:r>
              <a:rPr lang="it-IT" sz="5900" b="1" dirty="0" smtClean="0"/>
              <a:t> </a:t>
            </a:r>
            <a:r>
              <a:rPr lang="it-IT" sz="5900" dirty="0" err="1"/>
              <a:t>because</a:t>
            </a:r>
            <a:r>
              <a:rPr lang="it-IT" sz="5900" dirty="0"/>
              <a:t> </a:t>
            </a:r>
            <a:r>
              <a:rPr lang="it-IT" sz="5900" dirty="0" err="1"/>
              <a:t>it</a:t>
            </a:r>
            <a:r>
              <a:rPr lang="it-IT" sz="5900" dirty="0"/>
              <a:t> </a:t>
            </a:r>
            <a:r>
              <a:rPr lang="it-IT" sz="5900" dirty="0" err="1"/>
              <a:t>allows</a:t>
            </a:r>
            <a:r>
              <a:rPr lang="it-IT" sz="5900" dirty="0"/>
              <a:t> </a:t>
            </a:r>
            <a:r>
              <a:rPr lang="it-IT" sz="5900" dirty="0" err="1"/>
              <a:t>us</a:t>
            </a:r>
            <a:r>
              <a:rPr lang="it-IT" sz="5900" dirty="0"/>
              <a:t> to </a:t>
            </a:r>
            <a:r>
              <a:rPr lang="it-IT" sz="5900" dirty="0" err="1"/>
              <a:t>understand</a:t>
            </a:r>
            <a:r>
              <a:rPr lang="it-IT" sz="5900" dirty="0"/>
              <a:t> the </a:t>
            </a:r>
            <a:r>
              <a:rPr lang="it-IT" sz="5900" dirty="0" err="1"/>
              <a:t>dysfunction</a:t>
            </a:r>
            <a:r>
              <a:rPr lang="it-IT" sz="5900" dirty="0"/>
              <a:t> of </a:t>
            </a:r>
            <a:r>
              <a:rPr lang="it-IT" sz="5900" dirty="0" err="1"/>
              <a:t>organs</a:t>
            </a:r>
            <a:r>
              <a:rPr lang="it-IT" sz="5900" dirty="0"/>
              <a:t> and </a:t>
            </a:r>
            <a:r>
              <a:rPr lang="it-IT" sz="5900" dirty="0" err="1"/>
              <a:t>systems</a:t>
            </a:r>
            <a:r>
              <a:rPr lang="it-IT" sz="5900" dirty="0"/>
              <a:t> </a:t>
            </a:r>
            <a:r>
              <a:rPr lang="it-IT" sz="5900" dirty="0" err="1"/>
              <a:t>before</a:t>
            </a:r>
            <a:r>
              <a:rPr lang="it-IT" sz="5900" dirty="0"/>
              <a:t> </a:t>
            </a:r>
            <a:r>
              <a:rPr lang="it-IT" sz="5900" dirty="0" err="1"/>
              <a:t>they</a:t>
            </a:r>
            <a:r>
              <a:rPr lang="it-IT" sz="5900" dirty="0"/>
              <a:t> cause </a:t>
            </a:r>
            <a:r>
              <a:rPr lang="it-IT" sz="5900" dirty="0" err="1"/>
              <a:t>demonstrable</a:t>
            </a:r>
            <a:r>
              <a:rPr lang="it-IT" sz="5900" dirty="0"/>
              <a:t> </a:t>
            </a:r>
            <a:r>
              <a:rPr lang="it-IT" sz="5900" dirty="0" err="1"/>
              <a:t>harm</a:t>
            </a:r>
            <a:r>
              <a:rPr lang="it-IT" sz="5900" dirty="0"/>
              <a:t> to </a:t>
            </a:r>
            <a:r>
              <a:rPr lang="it-IT" sz="5900" dirty="0" err="1"/>
              <a:t>specific</a:t>
            </a:r>
            <a:r>
              <a:rPr lang="it-IT" sz="5900" dirty="0"/>
              <a:t> </a:t>
            </a:r>
            <a:r>
              <a:rPr lang="it-IT" sz="5900" dirty="0" err="1" smtClean="0"/>
              <a:t>examinations</a:t>
            </a:r>
            <a:r>
              <a:rPr lang="it-IT" sz="5900" dirty="0" smtClean="0"/>
              <a:t> </a:t>
            </a:r>
            <a:r>
              <a:rPr lang="it-IT" sz="5900" b="1" dirty="0" smtClean="0"/>
              <a:t>(</a:t>
            </a:r>
            <a:r>
              <a:rPr lang="it-IT" sz="5900" b="1" dirty="0" err="1" smtClean="0"/>
              <a:t>predisease</a:t>
            </a:r>
            <a:r>
              <a:rPr lang="it-IT" sz="5900" b="1" dirty="0" smtClean="0"/>
              <a:t> </a:t>
            </a:r>
            <a:r>
              <a:rPr lang="it-IT" sz="5900" b="1" dirty="0" err="1" smtClean="0"/>
              <a:t>pathways</a:t>
            </a:r>
            <a:r>
              <a:rPr lang="it-IT" sz="5900" b="1" dirty="0" smtClean="0"/>
              <a:t>)</a:t>
            </a:r>
            <a:endParaRPr lang="it-IT" sz="5900" dirty="0"/>
          </a:p>
          <a:p>
            <a:r>
              <a:rPr lang="it-IT" sz="5900" b="1" dirty="0" err="1" smtClean="0"/>
              <a:t>Regulatory</a:t>
            </a:r>
            <a:r>
              <a:rPr lang="it-IT" sz="5900" b="1" dirty="0" smtClean="0"/>
              <a:t> </a:t>
            </a:r>
            <a:r>
              <a:rPr lang="it-IT" sz="5900" dirty="0" err="1"/>
              <a:t>occurs</a:t>
            </a:r>
            <a:r>
              <a:rPr lang="it-IT" sz="5900" dirty="0"/>
              <a:t> </a:t>
            </a:r>
            <a:r>
              <a:rPr lang="it-IT" sz="5900" dirty="0" err="1"/>
              <a:t>because</a:t>
            </a:r>
            <a:r>
              <a:rPr lang="it-IT" sz="5900" dirty="0"/>
              <a:t> </a:t>
            </a:r>
            <a:r>
              <a:rPr lang="it-IT" sz="5900" dirty="0" err="1"/>
              <a:t>restoring</a:t>
            </a:r>
            <a:r>
              <a:rPr lang="it-IT" sz="5900" dirty="0"/>
              <a:t> the </a:t>
            </a:r>
            <a:r>
              <a:rPr lang="it-IT" sz="5900" dirty="0" err="1"/>
              <a:t>normal</a:t>
            </a:r>
            <a:r>
              <a:rPr lang="it-IT" sz="5900" dirty="0"/>
              <a:t> </a:t>
            </a:r>
            <a:r>
              <a:rPr lang="it-IT" sz="5900" dirty="0" err="1"/>
              <a:t>physiological</a:t>
            </a:r>
            <a:r>
              <a:rPr lang="it-IT" sz="5900" dirty="0"/>
              <a:t> </a:t>
            </a:r>
            <a:r>
              <a:rPr lang="it-IT" sz="5900" dirty="0" err="1" smtClean="0"/>
              <a:t>conditions</a:t>
            </a:r>
            <a:endParaRPr lang="it-IT" sz="5900" dirty="0" smtClean="0"/>
          </a:p>
          <a:p>
            <a:pPr marL="0" indent="0">
              <a:buNone/>
            </a:pPr>
            <a:endParaRPr lang="it-IT" sz="5100" b="1" dirty="0" smtClean="0"/>
          </a:p>
          <a:p>
            <a:pPr marL="0" indent="0">
              <a:buNone/>
            </a:pPr>
            <a:r>
              <a:rPr lang="it-IT" sz="5100" b="1" dirty="0" smtClean="0"/>
              <a:t>F.M.R.</a:t>
            </a:r>
            <a:r>
              <a:rPr lang="it-IT" sz="5100" b="1" dirty="0"/>
              <a:t> </a:t>
            </a:r>
            <a:r>
              <a:rPr lang="it-IT" sz="5100" b="1" dirty="0" err="1"/>
              <a:t>act</a:t>
            </a:r>
            <a:r>
              <a:rPr lang="it-IT" sz="5100" b="1" dirty="0"/>
              <a:t> </a:t>
            </a:r>
            <a:r>
              <a:rPr lang="it-IT" sz="5100" b="1" dirty="0" err="1"/>
              <a:t>as</a:t>
            </a:r>
            <a:r>
              <a:rPr lang="it-IT" sz="5100" b="1" dirty="0"/>
              <a:t> an </a:t>
            </a:r>
            <a:r>
              <a:rPr lang="it-IT" sz="5100" b="1" dirty="0" err="1"/>
              <a:t>interface</a:t>
            </a:r>
            <a:r>
              <a:rPr lang="it-IT" sz="5100" b="1" dirty="0"/>
              <a:t> </a:t>
            </a:r>
            <a:r>
              <a:rPr lang="it-IT" sz="5100" b="1" dirty="0" err="1"/>
              <a:t>between</a:t>
            </a:r>
            <a:r>
              <a:rPr lang="it-IT" sz="5100" b="1" dirty="0"/>
              <a:t> </a:t>
            </a:r>
            <a:r>
              <a:rPr lang="it-IT" sz="5100" b="1" dirty="0" err="1"/>
              <a:t>conventional</a:t>
            </a:r>
            <a:r>
              <a:rPr lang="it-IT" sz="5100" b="1" dirty="0"/>
              <a:t> medicine and </a:t>
            </a:r>
            <a:r>
              <a:rPr lang="it-IT" sz="5100" b="1" dirty="0" err="1"/>
              <a:t>complementary</a:t>
            </a:r>
            <a:r>
              <a:rPr lang="it-IT" sz="5100" b="1" dirty="0"/>
              <a:t> medicine </a:t>
            </a:r>
            <a:r>
              <a:rPr lang="it-IT" sz="5100" b="1" dirty="0" err="1"/>
              <a:t>natural</a:t>
            </a:r>
            <a:r>
              <a:rPr lang="it-IT" sz="5100" b="1" dirty="0"/>
              <a:t> to combine </a:t>
            </a:r>
            <a:r>
              <a:rPr lang="it-IT" sz="5100" b="1" dirty="0" smtClean="0"/>
              <a:t>and/or </a:t>
            </a:r>
            <a:r>
              <a:rPr lang="it-IT" sz="5100" b="1" dirty="0"/>
              <a:t>integrate </a:t>
            </a:r>
            <a:r>
              <a:rPr lang="it-IT" sz="5100" b="1" dirty="0" err="1"/>
              <a:t>into</a:t>
            </a:r>
            <a:r>
              <a:rPr lang="it-IT" sz="5100" b="1" dirty="0"/>
              <a:t> a global </a:t>
            </a:r>
            <a:r>
              <a:rPr lang="it-IT" sz="5100" b="1" dirty="0" err="1"/>
              <a:t>perspective</a:t>
            </a:r>
            <a:r>
              <a:rPr lang="it-IT" sz="5100" b="1" dirty="0"/>
              <a:t>, </a:t>
            </a:r>
            <a:r>
              <a:rPr lang="it-IT" sz="5100" b="1" dirty="0" err="1"/>
              <a:t>structured</a:t>
            </a:r>
            <a:r>
              <a:rPr lang="it-IT" sz="5100" b="1" dirty="0"/>
              <a:t> </a:t>
            </a:r>
            <a:r>
              <a:rPr lang="it-IT" sz="5100" b="1" dirty="0" err="1"/>
              <a:t>as</a:t>
            </a:r>
            <a:r>
              <a:rPr lang="it-IT" sz="5100" b="1" dirty="0"/>
              <a:t> </a:t>
            </a:r>
            <a:r>
              <a:rPr lang="it-IT" sz="5100" b="1" dirty="0" err="1"/>
              <a:t>transmissible</a:t>
            </a:r>
            <a:r>
              <a:rPr lang="it-IT" sz="5100" b="1" dirty="0"/>
              <a:t> science </a:t>
            </a:r>
            <a:r>
              <a:rPr lang="it-IT" sz="5100" b="1" dirty="0" err="1"/>
              <a:t>that</a:t>
            </a:r>
            <a:r>
              <a:rPr lang="it-IT" sz="5100" b="1" dirty="0"/>
              <a:t> </a:t>
            </a:r>
            <a:r>
              <a:rPr lang="it-IT" sz="5100" b="1" dirty="0" err="1"/>
              <a:t>allows</a:t>
            </a:r>
            <a:r>
              <a:rPr lang="it-IT" sz="5100" b="1" dirty="0"/>
              <a:t> to integrate </a:t>
            </a:r>
            <a:r>
              <a:rPr lang="it-IT" sz="5100" b="1" dirty="0" err="1"/>
              <a:t>medical</a:t>
            </a:r>
            <a:r>
              <a:rPr lang="it-IT" sz="5100" b="1" dirty="0"/>
              <a:t> </a:t>
            </a:r>
            <a:r>
              <a:rPr lang="it-IT" sz="5100" b="1" dirty="0" err="1"/>
              <a:t>knowledge</a:t>
            </a:r>
            <a:r>
              <a:rPr lang="it-IT" sz="5100" b="1" dirty="0"/>
              <a:t> (science) with the </a:t>
            </a:r>
            <a:r>
              <a:rPr lang="it-IT" sz="5100" b="1" dirty="0" err="1"/>
              <a:t>herbal</a:t>
            </a:r>
            <a:r>
              <a:rPr lang="it-IT" sz="5100" b="1" dirty="0"/>
              <a:t>, </a:t>
            </a:r>
            <a:r>
              <a:rPr lang="it-IT" sz="5100" b="1" dirty="0" err="1"/>
              <a:t>homeopathy</a:t>
            </a:r>
            <a:r>
              <a:rPr lang="it-IT" sz="5100" b="1" dirty="0"/>
              <a:t> and </a:t>
            </a:r>
            <a:r>
              <a:rPr lang="it-IT" sz="5100" b="1" dirty="0" err="1"/>
              <a:t>nutrition</a:t>
            </a:r>
            <a:r>
              <a:rPr lang="it-IT" sz="5100" b="1" dirty="0"/>
              <a:t> in a </a:t>
            </a:r>
            <a:r>
              <a:rPr lang="it-IT" sz="5100" b="1" dirty="0" err="1"/>
              <a:t>unified</a:t>
            </a:r>
            <a:r>
              <a:rPr lang="it-IT" sz="5100" b="1" dirty="0"/>
              <a:t> </a:t>
            </a:r>
            <a:r>
              <a:rPr lang="it-IT" sz="5100" b="1" dirty="0" err="1"/>
              <a:t>framework</a:t>
            </a:r>
            <a:r>
              <a:rPr lang="it-IT" sz="5100" b="1" dirty="0"/>
              <a:t>.</a:t>
            </a:r>
            <a:r>
              <a:rPr lang="it-IT" sz="5100" dirty="0"/>
              <a:t/>
            </a:r>
            <a:br>
              <a:rPr lang="it-IT" sz="5100" dirty="0"/>
            </a:br>
            <a:endParaRPr lang="it-IT" sz="5100" dirty="0"/>
          </a:p>
        </p:txBody>
      </p:sp>
      <p:pic>
        <p:nvPicPr>
          <p:cNvPr id="4098"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3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4205" y="1279734"/>
            <a:ext cx="8229600" cy="5636766"/>
          </a:xfrm>
        </p:spPr>
        <p:txBody>
          <a:bodyPr>
            <a:normAutofit/>
          </a:bodyPr>
          <a:lstStyle/>
          <a:p>
            <a:pPr marL="0" indent="0">
              <a:buNone/>
            </a:pPr>
            <a:r>
              <a:rPr lang="it-IT" sz="2500" b="1" dirty="0" err="1"/>
              <a:t>Functional</a:t>
            </a:r>
            <a:r>
              <a:rPr lang="it-IT" sz="2500" b="1" dirty="0"/>
              <a:t> medicine </a:t>
            </a:r>
            <a:r>
              <a:rPr lang="it-IT" sz="2500" b="1" dirty="0" err="1"/>
              <a:t>embraces</a:t>
            </a:r>
            <a:r>
              <a:rPr lang="it-IT" sz="2500" b="1" dirty="0"/>
              <a:t> the </a:t>
            </a:r>
            <a:r>
              <a:rPr lang="it-IT" sz="2500" b="1" dirty="0" err="1"/>
              <a:t>totality</a:t>
            </a:r>
            <a:r>
              <a:rPr lang="it-IT" sz="2500" b="1" dirty="0"/>
              <a:t> of the </a:t>
            </a:r>
            <a:r>
              <a:rPr lang="it-IT" sz="2500" b="1" dirty="0" err="1"/>
              <a:t>regulatory</a:t>
            </a:r>
            <a:r>
              <a:rPr lang="it-IT" sz="2500" b="1" dirty="0"/>
              <a:t> </a:t>
            </a:r>
            <a:r>
              <a:rPr lang="it-IT" sz="2500" b="1" dirty="0" err="1" smtClean="0"/>
              <a:t>capacities</a:t>
            </a:r>
            <a:r>
              <a:rPr lang="it-IT" sz="2500" b="1" dirty="0" smtClean="0"/>
              <a:t> </a:t>
            </a:r>
            <a:r>
              <a:rPr lang="it-IT" sz="2500" b="1" dirty="0"/>
              <a:t>of the </a:t>
            </a:r>
            <a:r>
              <a:rPr lang="it-IT" sz="2500" b="1" dirty="0" smtClean="0"/>
              <a:t>body: </a:t>
            </a:r>
          </a:p>
          <a:p>
            <a:pPr marL="0" indent="0">
              <a:buNone/>
            </a:pPr>
            <a:r>
              <a:rPr lang="it-IT" sz="2500" b="1" dirty="0" smtClean="0"/>
              <a:t>-  </a:t>
            </a:r>
            <a:r>
              <a:rPr lang="it-IT" sz="2500" dirty="0" err="1" smtClean="0"/>
              <a:t>biophysical</a:t>
            </a:r>
            <a:endParaRPr lang="it-IT" sz="2500" dirty="0" smtClean="0"/>
          </a:p>
          <a:p>
            <a:pPr>
              <a:buFontTx/>
              <a:buChar char="-"/>
            </a:pPr>
            <a:r>
              <a:rPr lang="it-IT" sz="2500" dirty="0" err="1" smtClean="0"/>
              <a:t>biochemical</a:t>
            </a:r>
            <a:endParaRPr lang="it-IT" sz="2500" dirty="0" smtClean="0"/>
          </a:p>
          <a:p>
            <a:pPr>
              <a:buFontTx/>
              <a:buChar char="-"/>
            </a:pPr>
            <a:r>
              <a:rPr lang="it-IT" sz="2500" dirty="0" err="1"/>
              <a:t>e</a:t>
            </a:r>
            <a:r>
              <a:rPr lang="it-IT" sz="2500" dirty="0" err="1" smtClean="0"/>
              <a:t>nzymatic</a:t>
            </a:r>
            <a:endParaRPr lang="it-IT" sz="2500" dirty="0" smtClean="0"/>
          </a:p>
          <a:p>
            <a:pPr>
              <a:buFontTx/>
              <a:buChar char="-"/>
            </a:pPr>
            <a:r>
              <a:rPr lang="it-IT" sz="2500" dirty="0" smtClean="0"/>
              <a:t>endocrine</a:t>
            </a:r>
          </a:p>
          <a:p>
            <a:pPr>
              <a:buFontTx/>
              <a:buChar char="-"/>
            </a:pPr>
            <a:r>
              <a:rPr lang="it-IT" sz="2500" dirty="0" err="1" smtClean="0"/>
              <a:t>immunological</a:t>
            </a:r>
            <a:endParaRPr lang="it-IT" sz="2500" dirty="0" smtClean="0"/>
          </a:p>
          <a:p>
            <a:pPr>
              <a:buFontTx/>
              <a:buChar char="-"/>
            </a:pPr>
            <a:r>
              <a:rPr lang="it-IT" sz="2500" dirty="0" err="1" smtClean="0"/>
              <a:t>bioenergetic</a:t>
            </a:r>
            <a:r>
              <a:rPr lang="it-IT" sz="2500" dirty="0" smtClean="0"/>
              <a:t>  </a:t>
            </a:r>
          </a:p>
          <a:p>
            <a:pPr marL="0" indent="0">
              <a:buNone/>
            </a:pPr>
            <a:r>
              <a:rPr lang="it-IT" sz="2500" b="1" dirty="0" err="1" smtClean="0"/>
              <a:t>trough</a:t>
            </a:r>
            <a:r>
              <a:rPr lang="it-IT" sz="2500" b="1" dirty="0" smtClean="0"/>
              <a:t> the neurovegetative (</a:t>
            </a:r>
            <a:r>
              <a:rPr lang="it-IT" sz="2500" b="1" dirty="0" err="1" smtClean="0"/>
              <a:t>orthosympathetic</a:t>
            </a:r>
            <a:r>
              <a:rPr lang="it-IT" sz="2500" b="1" dirty="0" smtClean="0"/>
              <a:t>/</a:t>
            </a:r>
            <a:r>
              <a:rPr lang="it-IT" sz="2500" b="1" dirty="0" err="1" smtClean="0"/>
              <a:t>parasympathetic</a:t>
            </a:r>
            <a:r>
              <a:rPr lang="it-IT" sz="2500" b="1" dirty="0" smtClean="0"/>
              <a:t>) , </a:t>
            </a:r>
            <a:r>
              <a:rPr lang="it-IT" sz="2500" b="1" dirty="0" err="1" smtClean="0"/>
              <a:t>metabolic</a:t>
            </a:r>
            <a:r>
              <a:rPr lang="it-IT" sz="2500" b="1" dirty="0" smtClean="0"/>
              <a:t> (</a:t>
            </a:r>
            <a:r>
              <a:rPr lang="it-IT" sz="2500" b="1" dirty="0" err="1" smtClean="0"/>
              <a:t>anabolism</a:t>
            </a:r>
            <a:r>
              <a:rPr lang="it-IT" sz="2500" b="1" dirty="0" smtClean="0"/>
              <a:t>/</a:t>
            </a:r>
            <a:r>
              <a:rPr lang="it-IT" sz="2500" b="1" dirty="0" err="1" smtClean="0"/>
              <a:t>catabolism</a:t>
            </a:r>
            <a:r>
              <a:rPr lang="it-IT" sz="2500" b="1" dirty="0" smtClean="0"/>
              <a:t>) and </a:t>
            </a:r>
            <a:r>
              <a:rPr lang="it-IT" sz="2500" b="1" dirty="0" err="1" smtClean="0"/>
              <a:t>cerebral</a:t>
            </a:r>
            <a:r>
              <a:rPr lang="it-IT" sz="2500" b="1" dirty="0" smtClean="0"/>
              <a:t> </a:t>
            </a:r>
            <a:r>
              <a:rPr lang="it-IT" sz="2500" b="1" dirty="0" err="1" smtClean="0"/>
              <a:t>regulation</a:t>
            </a:r>
            <a:endParaRPr lang="it-IT" sz="2500" b="1" dirty="0"/>
          </a:p>
          <a:p>
            <a:endParaRPr lang="it-IT" sz="2500" dirty="0"/>
          </a:p>
        </p:txBody>
      </p:sp>
      <p:pic>
        <p:nvPicPr>
          <p:cNvPr id="5122"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1247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04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72995" y="967010"/>
            <a:ext cx="8229600" cy="1399032"/>
          </a:xfrm>
        </p:spPr>
        <p:txBody>
          <a:bodyPr/>
          <a:lstStyle/>
          <a:p>
            <a:r>
              <a:rPr lang="it-IT" b="1" dirty="0"/>
              <a:t>Extra-</a:t>
            </a:r>
            <a:r>
              <a:rPr lang="it-IT" b="1" dirty="0" err="1"/>
              <a:t>cellular</a:t>
            </a:r>
            <a:r>
              <a:rPr lang="it-IT" b="1" dirty="0"/>
              <a:t> Matrix</a:t>
            </a:r>
          </a:p>
        </p:txBody>
      </p:sp>
      <p:sp>
        <p:nvSpPr>
          <p:cNvPr id="3" name="Segnaposto contenuto 2"/>
          <p:cNvSpPr>
            <a:spLocks noGrp="1"/>
          </p:cNvSpPr>
          <p:nvPr>
            <p:ph idx="1"/>
          </p:nvPr>
        </p:nvSpPr>
        <p:spPr/>
        <p:txBody>
          <a:bodyPr/>
          <a:lstStyle/>
          <a:p>
            <a:pPr marL="0" indent="0">
              <a:buNone/>
            </a:pPr>
            <a:r>
              <a:rPr lang="it-IT" dirty="0" err="1"/>
              <a:t>Emerging</a:t>
            </a:r>
            <a:r>
              <a:rPr lang="it-IT" dirty="0"/>
              <a:t> </a:t>
            </a:r>
            <a:r>
              <a:rPr lang="it-IT" dirty="0" err="1"/>
              <a:t>perspectives</a:t>
            </a:r>
            <a:r>
              <a:rPr lang="it-IT" dirty="0"/>
              <a:t> of </a:t>
            </a:r>
            <a:r>
              <a:rPr lang="it-IT" dirty="0" err="1"/>
              <a:t>molecular</a:t>
            </a:r>
            <a:r>
              <a:rPr lang="it-IT" dirty="0"/>
              <a:t> </a:t>
            </a:r>
            <a:r>
              <a:rPr lang="it-IT" dirty="0" err="1"/>
              <a:t>biology</a:t>
            </a:r>
            <a:r>
              <a:rPr lang="it-IT" dirty="0"/>
              <a:t> and </a:t>
            </a:r>
            <a:r>
              <a:rPr lang="it-IT" dirty="0" err="1"/>
              <a:t>neuroscience</a:t>
            </a:r>
            <a:r>
              <a:rPr lang="it-IT" dirty="0"/>
              <a:t> converge </a:t>
            </a:r>
            <a:r>
              <a:rPr lang="it-IT" dirty="0" err="1"/>
              <a:t>well</a:t>
            </a:r>
            <a:r>
              <a:rPr lang="it-IT" dirty="0"/>
              <a:t> with the </a:t>
            </a:r>
            <a:r>
              <a:rPr lang="it-IT" dirty="0" err="1"/>
              <a:t>basic</a:t>
            </a:r>
            <a:r>
              <a:rPr lang="it-IT" dirty="0"/>
              <a:t> </a:t>
            </a:r>
            <a:r>
              <a:rPr lang="it-IT" dirty="0" err="1"/>
              <a:t>concepts</a:t>
            </a:r>
            <a:r>
              <a:rPr lang="it-IT" dirty="0"/>
              <a:t> of </a:t>
            </a:r>
            <a:r>
              <a:rPr lang="it-IT" dirty="0" err="1"/>
              <a:t>Functional</a:t>
            </a:r>
            <a:r>
              <a:rPr lang="it-IT" dirty="0"/>
              <a:t> Medicine </a:t>
            </a:r>
            <a:r>
              <a:rPr lang="it-IT" dirty="0" err="1"/>
              <a:t>Regulatory</a:t>
            </a:r>
            <a:r>
              <a:rPr lang="it-IT" dirty="0"/>
              <a:t> </a:t>
            </a:r>
            <a:r>
              <a:rPr lang="it-IT" dirty="0" err="1"/>
              <a:t>homeodynamic</a:t>
            </a:r>
            <a:r>
              <a:rPr lang="it-IT" dirty="0"/>
              <a:t> on the </a:t>
            </a:r>
            <a:r>
              <a:rPr lang="it-IT" dirty="0" err="1"/>
              <a:t>functioning</a:t>
            </a:r>
            <a:r>
              <a:rPr lang="it-IT" dirty="0"/>
              <a:t> of the body: </a:t>
            </a:r>
            <a:r>
              <a:rPr lang="it-IT" dirty="0" err="1"/>
              <a:t>each</a:t>
            </a:r>
            <a:r>
              <a:rPr lang="it-IT" dirty="0"/>
              <a:t> </a:t>
            </a:r>
            <a:r>
              <a:rPr lang="it-IT" dirty="0" err="1"/>
              <a:t>district</a:t>
            </a:r>
            <a:r>
              <a:rPr lang="it-IT" dirty="0"/>
              <a:t>, </a:t>
            </a:r>
            <a:r>
              <a:rPr lang="it-IT" dirty="0" err="1"/>
              <a:t>organ</a:t>
            </a:r>
            <a:r>
              <a:rPr lang="it-IT" dirty="0"/>
              <a:t>, </a:t>
            </a:r>
            <a:r>
              <a:rPr lang="it-IT" dirty="0" err="1"/>
              <a:t>system</a:t>
            </a:r>
            <a:r>
              <a:rPr lang="it-IT" dirty="0"/>
              <a:t>, </a:t>
            </a:r>
            <a:r>
              <a:rPr lang="it-IT" dirty="0" err="1"/>
              <a:t>function</a:t>
            </a:r>
            <a:r>
              <a:rPr lang="it-IT" dirty="0"/>
              <a:t> </a:t>
            </a:r>
            <a:r>
              <a:rPr lang="it-IT" dirty="0" err="1"/>
              <a:t>is</a:t>
            </a:r>
            <a:r>
              <a:rPr lang="it-IT" dirty="0"/>
              <a:t> </a:t>
            </a:r>
            <a:r>
              <a:rPr lang="it-IT" dirty="0" err="1"/>
              <a:t>interconnected</a:t>
            </a:r>
            <a:r>
              <a:rPr lang="it-IT" dirty="0"/>
              <a:t> to </a:t>
            </a:r>
            <a:r>
              <a:rPr lang="it-IT" dirty="0" err="1"/>
              <a:t>others</a:t>
            </a:r>
            <a:r>
              <a:rPr lang="it-IT" dirty="0"/>
              <a:t> and </a:t>
            </a:r>
            <a:r>
              <a:rPr lang="it-IT" dirty="0" err="1"/>
              <a:t>exchange</a:t>
            </a:r>
            <a:r>
              <a:rPr lang="it-IT" dirty="0"/>
              <a:t> </a:t>
            </a:r>
            <a:r>
              <a:rPr lang="it-IT" dirty="0" err="1"/>
              <a:t>them</a:t>
            </a:r>
            <a:r>
              <a:rPr lang="it-IT" dirty="0"/>
              <a:t> with </a:t>
            </a:r>
            <a:r>
              <a:rPr lang="it-IT" dirty="0" err="1"/>
              <a:t>continuous</a:t>
            </a:r>
            <a:r>
              <a:rPr lang="it-IT" dirty="0"/>
              <a:t> </a:t>
            </a:r>
            <a:r>
              <a:rPr lang="it-IT" dirty="0" err="1"/>
              <a:t>biochemical</a:t>
            </a:r>
            <a:r>
              <a:rPr lang="it-IT" dirty="0"/>
              <a:t> </a:t>
            </a:r>
            <a:r>
              <a:rPr lang="it-IT" dirty="0" smtClean="0"/>
              <a:t>and </a:t>
            </a:r>
            <a:r>
              <a:rPr lang="it-IT" dirty="0" err="1" smtClean="0"/>
              <a:t>biophysical</a:t>
            </a:r>
            <a:r>
              <a:rPr lang="it-IT" dirty="0" smtClean="0"/>
              <a:t> information </a:t>
            </a:r>
            <a:r>
              <a:rPr lang="it-IT" dirty="0" err="1" smtClean="0"/>
              <a:t>through</a:t>
            </a:r>
            <a:r>
              <a:rPr lang="it-IT" dirty="0" smtClean="0"/>
              <a:t> Extra-</a:t>
            </a:r>
            <a:r>
              <a:rPr lang="it-IT" dirty="0" err="1" smtClean="0"/>
              <a:t>cellular</a:t>
            </a:r>
            <a:r>
              <a:rPr lang="it-IT" dirty="0" smtClean="0"/>
              <a:t> </a:t>
            </a:r>
            <a:r>
              <a:rPr lang="it-IT" dirty="0" err="1" smtClean="0"/>
              <a:t>matrix</a:t>
            </a:r>
            <a:endParaRPr lang="it-IT" dirty="0"/>
          </a:p>
          <a:p>
            <a:endParaRPr lang="it-IT" dirty="0"/>
          </a:p>
        </p:txBody>
      </p:sp>
      <p:pic>
        <p:nvPicPr>
          <p:cNvPr id="6146" name="Picture 2"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15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94502" y="1115292"/>
            <a:ext cx="8229600" cy="1399032"/>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b="1" dirty="0" smtClean="0"/>
              <a:t>Extra-</a:t>
            </a:r>
            <a:r>
              <a:rPr lang="it-IT" b="1" dirty="0" err="1" smtClean="0"/>
              <a:t>cellular</a:t>
            </a:r>
            <a:r>
              <a:rPr lang="it-IT" b="1" dirty="0" smtClean="0"/>
              <a:t> Matrix: </a:t>
            </a:r>
            <a:r>
              <a:rPr lang="it-IT" b="1" dirty="0" err="1" smtClean="0"/>
              <a:t>functional</a:t>
            </a:r>
            <a:r>
              <a:rPr lang="it-IT" b="1" dirty="0" smtClean="0"/>
              <a:t> </a:t>
            </a:r>
            <a:r>
              <a:rPr lang="it-IT" b="1" dirty="0" err="1" smtClean="0"/>
              <a:t>unit</a:t>
            </a:r>
            <a:r>
              <a:rPr lang="it-IT" dirty="0"/>
              <a:t/>
            </a:r>
            <a:br>
              <a:rPr lang="it-IT" dirty="0"/>
            </a:br>
            <a:r>
              <a:rPr lang="it-IT" sz="3100" dirty="0"/>
              <a:t>An </a:t>
            </a:r>
            <a:r>
              <a:rPr lang="it-IT" sz="3100" dirty="0" err="1"/>
              <a:t>anatomic-functional</a:t>
            </a:r>
            <a:r>
              <a:rPr lang="it-IT" sz="3100" dirty="0"/>
              <a:t> forum for </a:t>
            </a:r>
            <a:r>
              <a:rPr lang="it-IT" sz="3100" dirty="0" err="1"/>
              <a:t>exchanging</a:t>
            </a:r>
            <a:r>
              <a:rPr lang="it-IT" sz="3100" dirty="0"/>
              <a:t> and </a:t>
            </a:r>
            <a:r>
              <a:rPr lang="it-IT" sz="3100" dirty="0" err="1"/>
              <a:t>regulating</a:t>
            </a:r>
            <a:r>
              <a:rPr lang="it-IT" sz="3100" dirty="0"/>
              <a:t> </a:t>
            </a:r>
            <a:r>
              <a:rPr lang="it-IT" sz="3100" dirty="0" err="1"/>
              <a:t>autonomic</a:t>
            </a:r>
            <a:r>
              <a:rPr lang="it-IT" sz="3100" dirty="0"/>
              <a:t>, </a:t>
            </a:r>
            <a:r>
              <a:rPr lang="it-IT" sz="3100" dirty="0" err="1"/>
              <a:t>metabolic</a:t>
            </a:r>
            <a:r>
              <a:rPr lang="it-IT" sz="3100" dirty="0"/>
              <a:t> and immune </a:t>
            </a:r>
            <a:r>
              <a:rPr lang="it-IT" sz="3100" dirty="0" err="1"/>
              <a:t>response</a:t>
            </a:r>
            <a:r>
              <a:rPr lang="it-IT" sz="3100" dirty="0"/>
              <a:t>.</a:t>
            </a:r>
            <a:br>
              <a:rPr lang="it-IT" sz="3100" dirty="0"/>
            </a:br>
            <a:r>
              <a:rPr lang="it-IT" sz="3100" dirty="0"/>
              <a:t/>
            </a:r>
            <a:br>
              <a:rPr lang="it-IT" sz="3100" dirty="0"/>
            </a:br>
            <a:endParaRPr lang="it-IT" sz="3100" dirty="0"/>
          </a:p>
        </p:txBody>
      </p:sp>
      <p:pic>
        <p:nvPicPr>
          <p:cNvPr id="5" name="Segnaposto contenuto 3" descr="Matrice500.jpg"/>
          <p:cNvPicPr>
            <a:picLocks noGrp="1" noChangeAspect="1"/>
          </p:cNvPicPr>
          <p:nvPr>
            <p:ph sz="half" idx="1"/>
          </p:nvPr>
        </p:nvPicPr>
        <p:blipFill>
          <a:blip r:embed="rId3" cstate="print"/>
          <a:stretch>
            <a:fillRect/>
          </a:stretch>
        </p:blipFill>
        <p:spPr bwMode="auto">
          <a:xfrm>
            <a:off x="4127157" y="3315211"/>
            <a:ext cx="3484605" cy="2857376"/>
          </a:xfrm>
          <a:prstGeom prst="rect">
            <a:avLst/>
          </a:prstGeom>
          <a:noFill/>
          <a:ln>
            <a:noFill/>
          </a:ln>
          <a:effectLst>
            <a:outerShdw blurRad="292100" dist="139700" dir="2700000" algn="tl" rotWithShape="0">
              <a:srgbClr val="333333">
                <a:alpha val="64999"/>
              </a:srgbClr>
            </a:outerShdw>
          </a:effectLst>
          <a:extLst/>
        </p:spPr>
      </p:pic>
      <p:pic>
        <p:nvPicPr>
          <p:cNvPr id="4" name="Picture 2" descr="D:\POOJA\IJM\ALL OTHER IMP DOC\PPT\PPT\corr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26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335387"/>
            <a:ext cx="9144000" cy="914400"/>
          </a:xfrm>
          <a:solidFill>
            <a:schemeClr val="tx2"/>
          </a:solidFill>
        </p:spPr>
        <p:txBody>
          <a:bodyPr/>
          <a:lstStyle/>
          <a:p>
            <a:r>
              <a:rPr lang="it-IT" sz="3600" dirty="0" err="1" smtClean="0">
                <a:solidFill>
                  <a:schemeClr val="bg1"/>
                </a:solidFill>
                <a:latin typeface="Calibri" charset="0"/>
                <a:cs typeface="Times New Roman" charset="0"/>
              </a:rPr>
              <a:t>Anatomy</a:t>
            </a:r>
            <a:r>
              <a:rPr lang="it-IT" sz="3600" dirty="0" smtClean="0">
                <a:solidFill>
                  <a:schemeClr val="bg1"/>
                </a:solidFill>
                <a:latin typeface="Calibri" charset="0"/>
                <a:cs typeface="Times New Roman" charset="0"/>
              </a:rPr>
              <a:t> of </a:t>
            </a:r>
            <a:r>
              <a:rPr lang="it-IT" sz="3600" dirty="0" err="1" smtClean="0">
                <a:solidFill>
                  <a:schemeClr val="bg1"/>
                </a:solidFill>
                <a:latin typeface="Calibri" charset="0"/>
                <a:cs typeface="Times New Roman" charset="0"/>
              </a:rPr>
              <a:t>Extracellular</a:t>
            </a:r>
            <a:r>
              <a:rPr lang="it-IT" sz="3600" dirty="0" smtClean="0">
                <a:solidFill>
                  <a:schemeClr val="bg1"/>
                </a:solidFill>
                <a:latin typeface="Calibri" charset="0"/>
                <a:cs typeface="Times New Roman" charset="0"/>
              </a:rPr>
              <a:t> Matrix</a:t>
            </a:r>
            <a:r>
              <a:rPr lang="it-IT" b="1" dirty="0" smtClean="0">
                <a:solidFill>
                  <a:schemeClr val="bg1"/>
                </a:solidFill>
                <a:latin typeface="Calibri" charset="0"/>
                <a:cs typeface="Times New Roman" charset="0"/>
              </a:rPr>
              <a:t> </a:t>
            </a:r>
            <a:endParaRPr lang="it-IT" b="1" dirty="0">
              <a:solidFill>
                <a:schemeClr val="bg1"/>
              </a:solidFill>
              <a:latin typeface="Calibri" charset="0"/>
              <a:cs typeface="Times New Roman" charset="0"/>
            </a:endParaRPr>
          </a:p>
        </p:txBody>
      </p:sp>
      <p:sp>
        <p:nvSpPr>
          <p:cNvPr id="46083" name="Rectangle 3"/>
          <p:cNvSpPr>
            <a:spLocks noGrp="1" noChangeArrowheads="1"/>
          </p:cNvSpPr>
          <p:nvPr>
            <p:ph idx="1"/>
          </p:nvPr>
        </p:nvSpPr>
        <p:spPr>
          <a:xfrm>
            <a:off x="0" y="2376488"/>
            <a:ext cx="9144000" cy="1065212"/>
          </a:xfrm>
          <a:solidFill>
            <a:srgbClr val="FFFF00"/>
          </a:solidFill>
        </p:spPr>
        <p:txBody>
          <a:bodyPr>
            <a:normAutofit/>
          </a:bodyPr>
          <a:lstStyle/>
          <a:p>
            <a:pPr algn="ctr">
              <a:buFont typeface="Wingdings" charset="0"/>
              <a:buNone/>
            </a:pPr>
            <a:r>
              <a:rPr lang="it-IT" sz="2400" dirty="0" err="1" smtClean="0">
                <a:latin typeface="Arial" charset="0"/>
                <a:cs typeface="Times New Roman" charset="0"/>
              </a:rPr>
              <a:t>We</a:t>
            </a:r>
            <a:r>
              <a:rPr lang="it-IT" sz="2400" dirty="0" smtClean="0">
                <a:latin typeface="Arial" charset="0"/>
                <a:cs typeface="Times New Roman" charset="0"/>
              </a:rPr>
              <a:t> can immagine </a:t>
            </a:r>
            <a:r>
              <a:rPr lang="it-IT" sz="2400" dirty="0" err="1" smtClean="0">
                <a:latin typeface="Arial" charset="0"/>
                <a:cs typeface="Times New Roman" charset="0"/>
              </a:rPr>
              <a:t>it</a:t>
            </a:r>
            <a:r>
              <a:rPr lang="it-IT" sz="2400" dirty="0" smtClean="0">
                <a:latin typeface="Arial" charset="0"/>
                <a:cs typeface="Times New Roman" charset="0"/>
              </a:rPr>
              <a:t> </a:t>
            </a:r>
            <a:r>
              <a:rPr lang="it-IT" sz="2400" dirty="0" err="1" smtClean="0">
                <a:latin typeface="Arial" charset="0"/>
                <a:cs typeface="Times New Roman" charset="0"/>
              </a:rPr>
              <a:t>like</a:t>
            </a:r>
            <a:r>
              <a:rPr lang="it-IT" sz="2400" dirty="0" smtClean="0">
                <a:latin typeface="Arial" charset="0"/>
                <a:cs typeface="Times New Roman" charset="0"/>
              </a:rPr>
              <a:t> a </a:t>
            </a:r>
            <a:r>
              <a:rPr lang="it-IT" sz="2400" dirty="0" err="1" smtClean="0">
                <a:latin typeface="Arial" charset="0"/>
                <a:cs typeface="Times New Roman" charset="0"/>
              </a:rPr>
              <a:t>three-dimensional</a:t>
            </a:r>
            <a:r>
              <a:rPr lang="it-IT" sz="2400" dirty="0" smtClean="0">
                <a:latin typeface="Arial" charset="0"/>
                <a:cs typeface="Times New Roman" charset="0"/>
              </a:rPr>
              <a:t> network</a:t>
            </a:r>
            <a:endParaRPr lang="it-IT" sz="2400" dirty="0">
              <a:latin typeface="Arial" charset="0"/>
              <a:cs typeface="Times New Roman" charset="0"/>
            </a:endParaRPr>
          </a:p>
          <a:p>
            <a:pPr algn="ctr">
              <a:buFont typeface="Wingdings" charset="0"/>
              <a:buNone/>
            </a:pPr>
            <a:r>
              <a:rPr lang="it-IT" sz="2400" dirty="0" err="1">
                <a:latin typeface="Arial" charset="0"/>
                <a:cs typeface="Times New Roman" charset="0"/>
              </a:rPr>
              <a:t>f</a:t>
            </a:r>
            <a:r>
              <a:rPr lang="it-IT" sz="2400" dirty="0" err="1" smtClean="0">
                <a:latin typeface="Arial" charset="0"/>
                <a:cs typeface="Times New Roman" charset="0"/>
              </a:rPr>
              <a:t>ormed</a:t>
            </a:r>
            <a:r>
              <a:rPr lang="it-IT" sz="2400" dirty="0" smtClean="0">
                <a:latin typeface="Arial" charset="0"/>
                <a:cs typeface="Times New Roman" charset="0"/>
              </a:rPr>
              <a:t> by big </a:t>
            </a:r>
            <a:r>
              <a:rPr lang="it-IT" sz="2400" dirty="0" err="1" smtClean="0">
                <a:latin typeface="Arial" charset="0"/>
                <a:cs typeface="Times New Roman" charset="0"/>
              </a:rPr>
              <a:t>glyco</a:t>
            </a:r>
            <a:r>
              <a:rPr lang="it-IT" sz="2400" dirty="0" smtClean="0">
                <a:latin typeface="Arial" charset="0"/>
                <a:cs typeface="Times New Roman" charset="0"/>
              </a:rPr>
              <a:t> </a:t>
            </a:r>
            <a:r>
              <a:rPr lang="it-IT" sz="2400" dirty="0" err="1" smtClean="0">
                <a:latin typeface="Arial" charset="0"/>
                <a:cs typeface="Times New Roman" charset="0"/>
              </a:rPr>
              <a:t>proteic</a:t>
            </a:r>
            <a:r>
              <a:rPr lang="it-IT" sz="2400" dirty="0" smtClean="0">
                <a:latin typeface="Arial" charset="0"/>
                <a:cs typeface="Times New Roman" charset="0"/>
              </a:rPr>
              <a:t> </a:t>
            </a:r>
            <a:r>
              <a:rPr lang="it-IT" sz="2400" dirty="0" err="1" smtClean="0">
                <a:latin typeface="Arial" charset="0"/>
                <a:cs typeface="Times New Roman" charset="0"/>
              </a:rPr>
              <a:t>polymers</a:t>
            </a:r>
            <a:r>
              <a:rPr lang="it-IT" sz="2400" dirty="0" smtClean="0">
                <a:latin typeface="Arial" charset="0"/>
                <a:cs typeface="Times New Roman" charset="0"/>
              </a:rPr>
              <a:t> : </a:t>
            </a:r>
            <a:endParaRPr lang="it-IT" sz="2400" dirty="0">
              <a:latin typeface="Arial" charset="0"/>
              <a:cs typeface="Times New Roman" charset="0"/>
            </a:endParaRPr>
          </a:p>
          <a:p>
            <a:pPr>
              <a:buFont typeface="Wingdings" charset="0"/>
              <a:buNone/>
            </a:pPr>
            <a:endParaRPr lang="it-IT" sz="2400" dirty="0">
              <a:solidFill>
                <a:srgbClr val="FFFF66"/>
              </a:solidFill>
              <a:latin typeface="Arial" charset="0"/>
              <a:cs typeface="Times New Roman" charset="0"/>
            </a:endParaRPr>
          </a:p>
        </p:txBody>
      </p:sp>
      <p:pic>
        <p:nvPicPr>
          <p:cNvPr id="46084" name="Picture 4" descr="ECM struttura orig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9631" y="3583681"/>
            <a:ext cx="4734205" cy="3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POOJA\IJM\ALL OTHER IMP DOC\PPT\PPT\corr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23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467544" y="1992487"/>
            <a:ext cx="4040188" cy="659352"/>
          </a:xfrm>
        </p:spPr>
        <p:txBody>
          <a:bodyPr/>
          <a:lstStyle/>
          <a:p>
            <a:r>
              <a:rPr lang="it-IT" dirty="0" err="1" smtClean="0"/>
              <a:t>Stucture</a:t>
            </a:r>
            <a:r>
              <a:rPr lang="it-IT" dirty="0" smtClean="0"/>
              <a:t>/</a:t>
            </a:r>
            <a:r>
              <a:rPr lang="it-IT" dirty="0" err="1" smtClean="0"/>
              <a:t>Anatomy</a:t>
            </a:r>
            <a:endParaRPr lang="it-IT" dirty="0"/>
          </a:p>
        </p:txBody>
      </p:sp>
      <p:sp>
        <p:nvSpPr>
          <p:cNvPr id="5" name="Segnaposto testo 4"/>
          <p:cNvSpPr>
            <a:spLocks noGrp="1"/>
          </p:cNvSpPr>
          <p:nvPr>
            <p:ph type="body" sz="half" idx="3"/>
          </p:nvPr>
        </p:nvSpPr>
        <p:spPr>
          <a:xfrm>
            <a:off x="4644008" y="2021326"/>
            <a:ext cx="4041775" cy="654843"/>
          </a:xfrm>
        </p:spPr>
        <p:txBody>
          <a:bodyPr>
            <a:normAutofit/>
          </a:bodyPr>
          <a:lstStyle/>
          <a:p>
            <a:r>
              <a:rPr lang="it-IT" dirty="0" err="1" smtClean="0"/>
              <a:t>Functional</a:t>
            </a:r>
            <a:r>
              <a:rPr lang="it-IT" dirty="0" smtClean="0"/>
              <a:t> component</a:t>
            </a:r>
            <a:endParaRPr lang="it-IT" dirty="0"/>
          </a:p>
        </p:txBody>
      </p:sp>
      <p:sp>
        <p:nvSpPr>
          <p:cNvPr id="3" name="Segnaposto contenuto 2"/>
          <p:cNvSpPr>
            <a:spLocks noGrp="1"/>
          </p:cNvSpPr>
          <p:nvPr>
            <p:ph sz="quarter" idx="2"/>
          </p:nvPr>
        </p:nvSpPr>
        <p:spPr>
          <a:xfrm>
            <a:off x="467544" y="2651839"/>
            <a:ext cx="4040188" cy="3845720"/>
          </a:xfrm>
        </p:spPr>
        <p:txBody>
          <a:bodyPr/>
          <a:lstStyle/>
          <a:p>
            <a:r>
              <a:rPr lang="it-IT" dirty="0" err="1" smtClean="0"/>
              <a:t>Proteoglycans</a:t>
            </a:r>
            <a:endParaRPr lang="it-IT" dirty="0" smtClean="0"/>
          </a:p>
          <a:p>
            <a:pPr lvl="1"/>
            <a:r>
              <a:rPr lang="it-IT" dirty="0" err="1" smtClean="0"/>
              <a:t>GAGs</a:t>
            </a:r>
            <a:r>
              <a:rPr lang="it-IT" dirty="0" smtClean="0"/>
              <a:t> + </a:t>
            </a:r>
            <a:r>
              <a:rPr lang="it-IT" dirty="0" err="1" smtClean="0"/>
              <a:t>proteins</a:t>
            </a:r>
            <a:endParaRPr lang="it-IT" dirty="0" smtClean="0"/>
          </a:p>
          <a:p>
            <a:r>
              <a:rPr lang="it-IT" dirty="0" err="1" smtClean="0"/>
              <a:t>Proteins</a:t>
            </a:r>
            <a:r>
              <a:rPr lang="it-IT" dirty="0" smtClean="0"/>
              <a:t> </a:t>
            </a:r>
          </a:p>
          <a:p>
            <a:pPr lvl="1"/>
            <a:r>
              <a:rPr lang="it-IT" dirty="0" err="1" smtClean="0"/>
              <a:t>Structural</a:t>
            </a:r>
            <a:r>
              <a:rPr lang="it-IT" dirty="0" smtClean="0"/>
              <a:t> (</a:t>
            </a:r>
            <a:r>
              <a:rPr lang="it-IT" dirty="0" err="1" smtClean="0"/>
              <a:t>collagen</a:t>
            </a:r>
            <a:r>
              <a:rPr lang="it-IT" dirty="0" smtClean="0"/>
              <a:t>, </a:t>
            </a:r>
            <a:r>
              <a:rPr lang="it-IT" dirty="0" err="1" smtClean="0"/>
              <a:t>elastin</a:t>
            </a:r>
            <a:r>
              <a:rPr lang="it-IT" dirty="0" smtClean="0"/>
              <a:t>)</a:t>
            </a:r>
          </a:p>
          <a:p>
            <a:pPr lvl="1"/>
            <a:r>
              <a:rPr lang="it-IT" dirty="0" smtClean="0"/>
              <a:t>Adesive (</a:t>
            </a:r>
            <a:r>
              <a:rPr lang="it-IT" dirty="0" err="1" smtClean="0"/>
              <a:t>fibronectin</a:t>
            </a:r>
            <a:r>
              <a:rPr lang="it-IT" dirty="0" smtClean="0"/>
              <a:t>, </a:t>
            </a:r>
            <a:r>
              <a:rPr lang="it-IT" dirty="0" err="1" smtClean="0"/>
              <a:t>laminin</a:t>
            </a:r>
            <a:r>
              <a:rPr lang="it-IT" dirty="0" smtClean="0"/>
              <a:t> ecc.)</a:t>
            </a:r>
          </a:p>
          <a:p>
            <a:r>
              <a:rPr lang="it-IT" dirty="0" err="1" smtClean="0"/>
              <a:t>Basal</a:t>
            </a:r>
            <a:r>
              <a:rPr lang="it-IT" dirty="0" smtClean="0"/>
              <a:t> lamina</a:t>
            </a:r>
          </a:p>
          <a:p>
            <a:r>
              <a:rPr lang="it-IT" dirty="0" err="1" smtClean="0"/>
              <a:t>Intrafibrillar</a:t>
            </a:r>
            <a:r>
              <a:rPr lang="it-IT" dirty="0" smtClean="0"/>
              <a:t> water</a:t>
            </a:r>
          </a:p>
          <a:p>
            <a:endParaRPr lang="it-IT" dirty="0" smtClean="0"/>
          </a:p>
          <a:p>
            <a:endParaRPr lang="it-IT" dirty="0" smtClean="0"/>
          </a:p>
        </p:txBody>
      </p:sp>
      <p:sp>
        <p:nvSpPr>
          <p:cNvPr id="6" name="Segnaposto contenuto 5"/>
          <p:cNvSpPr>
            <a:spLocks noGrp="1"/>
          </p:cNvSpPr>
          <p:nvPr>
            <p:ph sz="quarter" idx="4"/>
          </p:nvPr>
        </p:nvSpPr>
        <p:spPr>
          <a:xfrm>
            <a:off x="4644008" y="2651839"/>
            <a:ext cx="4041775" cy="3845720"/>
          </a:xfrm>
        </p:spPr>
        <p:txBody>
          <a:bodyPr/>
          <a:lstStyle/>
          <a:p>
            <a:r>
              <a:rPr lang="it-IT" dirty="0" err="1" smtClean="0"/>
              <a:t>Cells</a:t>
            </a:r>
            <a:endParaRPr lang="it-IT" dirty="0" smtClean="0"/>
          </a:p>
          <a:p>
            <a:r>
              <a:rPr lang="it-IT" dirty="0" err="1" smtClean="0"/>
              <a:t>Assons</a:t>
            </a:r>
            <a:endParaRPr lang="it-IT" dirty="0" smtClean="0"/>
          </a:p>
          <a:p>
            <a:r>
              <a:rPr lang="it-IT" dirty="0" err="1" smtClean="0"/>
              <a:t>Capillars</a:t>
            </a:r>
            <a:endParaRPr lang="it-IT" dirty="0" smtClean="0"/>
          </a:p>
          <a:p>
            <a:r>
              <a:rPr lang="it-IT" dirty="0" err="1" smtClean="0"/>
              <a:t>Linfatic</a:t>
            </a:r>
            <a:r>
              <a:rPr lang="it-IT" dirty="0" smtClean="0"/>
              <a:t> </a:t>
            </a:r>
            <a:endParaRPr lang="it-IT" dirty="0"/>
          </a:p>
        </p:txBody>
      </p:sp>
      <p:sp>
        <p:nvSpPr>
          <p:cNvPr id="12" name="Rectangle 2"/>
          <p:cNvSpPr txBox="1">
            <a:spLocks noChangeArrowheads="1"/>
          </p:cNvSpPr>
          <p:nvPr/>
        </p:nvSpPr>
        <p:spPr>
          <a:xfrm>
            <a:off x="154546" y="1066588"/>
            <a:ext cx="8869254" cy="9144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dirty="0" err="1" smtClean="0">
                <a:solidFill>
                  <a:schemeClr val="bg1"/>
                </a:solidFill>
                <a:latin typeface="Calibri" charset="0"/>
                <a:cs typeface="Times New Roman" charset="0"/>
              </a:rPr>
              <a:t>Composition</a:t>
            </a:r>
            <a:r>
              <a:rPr lang="it-IT" sz="3200" dirty="0" smtClean="0">
                <a:solidFill>
                  <a:schemeClr val="bg1"/>
                </a:solidFill>
                <a:latin typeface="Calibri" charset="0"/>
                <a:cs typeface="Times New Roman" charset="0"/>
              </a:rPr>
              <a:t> of </a:t>
            </a:r>
            <a:r>
              <a:rPr lang="it-IT" sz="3200" dirty="0" err="1" smtClean="0">
                <a:solidFill>
                  <a:schemeClr val="bg1"/>
                </a:solidFill>
                <a:latin typeface="Calibri" charset="0"/>
                <a:cs typeface="Times New Roman" charset="0"/>
              </a:rPr>
              <a:t>Extracellular</a:t>
            </a:r>
            <a:r>
              <a:rPr lang="it-IT" sz="3200" dirty="0" smtClean="0">
                <a:solidFill>
                  <a:schemeClr val="bg1"/>
                </a:solidFill>
                <a:latin typeface="Calibri" charset="0"/>
                <a:cs typeface="Times New Roman" charset="0"/>
              </a:rPr>
              <a:t> Matrix: </a:t>
            </a:r>
            <a:r>
              <a:rPr lang="it-IT" sz="3200" dirty="0" err="1" smtClean="0">
                <a:solidFill>
                  <a:schemeClr val="bg1"/>
                </a:solidFill>
                <a:latin typeface="Calibri" charset="0"/>
                <a:cs typeface="Times New Roman" charset="0"/>
              </a:rPr>
              <a:t>functional</a:t>
            </a:r>
            <a:r>
              <a:rPr lang="it-IT" sz="3200" dirty="0" smtClean="0">
                <a:solidFill>
                  <a:schemeClr val="bg1"/>
                </a:solidFill>
                <a:latin typeface="Calibri" charset="0"/>
                <a:cs typeface="Times New Roman" charset="0"/>
              </a:rPr>
              <a:t> </a:t>
            </a:r>
            <a:r>
              <a:rPr lang="it-IT" sz="3200" dirty="0" err="1" smtClean="0">
                <a:solidFill>
                  <a:schemeClr val="bg1"/>
                </a:solidFill>
                <a:latin typeface="Calibri" charset="0"/>
                <a:cs typeface="Times New Roman" charset="0"/>
              </a:rPr>
              <a:t>unit</a:t>
            </a:r>
            <a:r>
              <a:rPr lang="it-IT" sz="3200" b="1" dirty="0" smtClean="0">
                <a:solidFill>
                  <a:schemeClr val="bg1"/>
                </a:solidFill>
                <a:latin typeface="Calibri" charset="0"/>
                <a:cs typeface="Times New Roman" charset="0"/>
              </a:rPr>
              <a:t> </a:t>
            </a:r>
            <a:endParaRPr lang="it-IT" sz="3200" b="1" dirty="0">
              <a:solidFill>
                <a:schemeClr val="bg1"/>
              </a:solidFill>
              <a:latin typeface="Calibri" charset="0"/>
              <a:cs typeface="Times New Roman" charset="0"/>
            </a:endParaRPr>
          </a:p>
        </p:txBody>
      </p:sp>
      <p:pic>
        <p:nvPicPr>
          <p:cNvPr id="7" name="Picture 2"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68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4624B83E168246844DA2FEF76EA617" ma:contentTypeVersion="6" ma:contentTypeDescription="Create a new document." ma:contentTypeScope="" ma:versionID="2781402628ed277dda41477e1fe19e50">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CE6069-0063-4B57-9B7C-E16D4CAECF93}">
  <ds:schemaRefs>
    <ds:schemaRef ds:uri="http://schemas.microsoft.com/sharepoint/v3/contenttype/forms"/>
  </ds:schemaRefs>
</ds:datastoreItem>
</file>

<file path=customXml/itemProps2.xml><?xml version="1.0" encoding="utf-8"?>
<ds:datastoreItem xmlns:ds="http://schemas.openxmlformats.org/officeDocument/2006/customXml" ds:itemID="{347E04C7-D52C-4260-8BC1-08C81B41A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DD6740F-1C02-48B2-BFE2-CBFB8562CD9E}">
  <ds:schemaRefs>
    <ds:schemaRef ds:uri="http://purl.org/dc/elements/1.1/"/>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Austin</Template>
  <TotalTime>855</TotalTime>
  <Words>1083</Words>
  <Application>Microsoft Office PowerPoint</Application>
  <PresentationFormat>On-screen Show (4:3)</PresentationFormat>
  <Paragraphs>128</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Verve</vt:lpstr>
      <vt:lpstr>PowerPoint Presentation</vt:lpstr>
      <vt:lpstr>PowerPoint Presentation</vt:lpstr>
      <vt:lpstr>About a Functional Medicine </vt:lpstr>
      <vt:lpstr>It is said to be more fully Functional Medicine Regulatory:</vt:lpstr>
      <vt:lpstr>PowerPoint Presentation</vt:lpstr>
      <vt:lpstr>Extra-cellular Matrix</vt:lpstr>
      <vt:lpstr>   Extra-cellular Matrix: functional unit An anatomic-functional forum for exchanging and regulating autonomic, metabolic and immune response.  </vt:lpstr>
      <vt:lpstr>Anatomy of Extracellular Matrix </vt:lpstr>
      <vt:lpstr>PowerPoint Presentation</vt:lpstr>
      <vt:lpstr>«Languages» of Extra-cellular Matrix </vt:lpstr>
      <vt:lpstr>Matrice extracellulare del miocardio</vt:lpstr>
      <vt:lpstr>Expansion of ECM and all Cause Mortality</vt:lpstr>
      <vt:lpstr> Multiple Roles of the Extracellular Matrix in Inflammation:  </vt:lpstr>
      <vt:lpstr>Rimodelling of ECM</vt:lpstr>
      <vt:lpstr>PowerPoint Presentation</vt:lpstr>
      <vt:lpstr>Acidosis</vt:lpstr>
      <vt:lpstr>Acidosis and Extracellular Matrix</vt:lpstr>
      <vt:lpstr>Consequences of low grade metabolic acidosis 1 </vt:lpstr>
      <vt:lpstr>Consequences of low grade metabolic acidosis 2</vt:lpstr>
      <vt:lpstr>Consequences of low grade metabolic acidosis 3</vt:lpstr>
      <vt:lpstr>Therapeutic goals of M.F.R.</vt:lpstr>
      <vt:lpstr>PowerPoint Presentation</vt:lpstr>
      <vt:lpstr>PowerPoint Presentation</vt:lpstr>
      <vt:lpstr>PowerPoint Presentation</vt:lpstr>
    </vt:vector>
  </TitlesOfParts>
  <Company>FD Conseil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Frédérique VAISSELIER</dc:creator>
  <cp:lastModifiedBy>Puja</cp:lastModifiedBy>
  <cp:revision>84</cp:revision>
  <dcterms:created xsi:type="dcterms:W3CDTF">2012-11-20T08:16:36Z</dcterms:created>
  <dcterms:modified xsi:type="dcterms:W3CDTF">2014-09-03T11:25:58Z</dcterms:modified>
</cp:coreProperties>
</file>