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6703" r:id="rId1"/>
    <p:sldMasterId id="2147487207" r:id="rId2"/>
    <p:sldMasterId id="2147487218" r:id="rId3"/>
    <p:sldMasterId id="2147487543" r:id="rId4"/>
    <p:sldMasterId id="2147489559" r:id="rId5"/>
  </p:sldMasterIdLst>
  <p:notesMasterIdLst>
    <p:notesMasterId r:id="rId14"/>
  </p:notesMasterIdLst>
  <p:sldIdLst>
    <p:sldId id="426" r:id="rId6"/>
    <p:sldId id="427" r:id="rId7"/>
    <p:sldId id="428" r:id="rId8"/>
    <p:sldId id="429" r:id="rId9"/>
    <p:sldId id="430" r:id="rId10"/>
    <p:sldId id="431" r:id="rId11"/>
    <p:sldId id="447" r:id="rId12"/>
    <p:sldId id="479" r:id="rId13"/>
  </p:sldIdLst>
  <p:sldSz cx="9144000" cy="6858000" type="screen4x3"/>
  <p:notesSz cx="7010400" cy="9296400"/>
  <p:embeddedFontLst>
    <p:embeddedFont>
      <p:font typeface="MS PGothic" panose="020B0600070205080204" pitchFamily="34" charset="-128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S PGothic" panose="020B0600070205080204" pitchFamily="34" charset="-128"/>
      <p:regular r:id="rId15"/>
    </p:embeddedFont>
    <p:embeddedFont>
      <p:font typeface="Merck Logo" panose="020B0604020202020204" pitchFamily="2" charset="0"/>
      <p:regular r:id="rId2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9966"/>
    <a:srgbClr val="CCECFF"/>
    <a:srgbClr val="CCFF66"/>
    <a:srgbClr val="FFCCFF"/>
    <a:srgbClr val="FFE089"/>
    <a:srgbClr val="C0920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08" autoAdjust="0"/>
    <p:restoredTop sz="89374" autoAdjust="0"/>
  </p:normalViewPr>
  <p:slideViewPr>
    <p:cSldViewPr>
      <p:cViewPr varScale="1">
        <p:scale>
          <a:sx n="65" d="100"/>
          <a:sy n="65" d="100"/>
        </p:scale>
        <p:origin x="163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536031ED-8508-46C8-8AF0-1EEF138FD7DE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C4D30DE-2F00-4D54-B4AF-78339DCD950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579" algn="l" defTabSz="9138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494" algn="l" defTabSz="9138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408" algn="l" defTabSz="9138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325" algn="l" defTabSz="9138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DE1E61E-9C9A-464A-8ED3-92C485785EB4}" type="slidenum">
              <a:rPr lang="en-US" altLang="en-US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12944BD-4EB1-4C4E-8D49-9508D1BEB031}" type="slidenum">
              <a:rPr lang="en-US" altLang="en-US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9DBA30-E1B8-40FF-A9BD-E5F1D752BE66}" type="slidenum">
              <a:rPr lang="en-US" altLang="en-US"/>
              <a:pPr/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ABA7C42-206D-4A06-898A-8B4ECC84B589}" type="slidenum">
              <a:rPr lang="en-US" altLang="en-US"/>
              <a:pPr/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7142149-0BF7-4763-9F66-89269805E490}" type="slidenum">
              <a:rPr lang="en-US" altLang="en-US"/>
              <a:pPr/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png"/><Relationship Id="rId7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>
            <a:spLocks noChangeArrowheads="1"/>
          </p:cNvSpPr>
          <p:nvPr userDrawn="1"/>
        </p:nvSpPr>
        <p:spPr bwMode="auto">
          <a:xfrm>
            <a:off x="381000" y="685800"/>
            <a:ext cx="2514600" cy="2514600"/>
          </a:xfrm>
          <a:prstGeom prst="ellipse">
            <a:avLst/>
          </a:prstGeom>
          <a:noFill/>
          <a:ln w="19050">
            <a:solidFill>
              <a:srgbClr val="81E5DB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>
              <a:solidFill>
                <a:srgbClr val="292929"/>
              </a:solidFill>
              <a:latin typeface="Arial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hidden">
          <a:xfrm>
            <a:off x="0" y="1371600"/>
            <a:ext cx="4724400" cy="1143000"/>
          </a:xfrm>
          <a:prstGeom prst="rect">
            <a:avLst/>
          </a:prstGeom>
          <a:gradFill rotWithShape="1">
            <a:gsLst>
              <a:gs pos="0">
                <a:srgbClr val="4B857F"/>
              </a:gs>
              <a:gs pos="100000">
                <a:srgbClr val="81E5D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292929"/>
              </a:solidFill>
              <a:latin typeface="Times New Roman" pitchFamily="18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 userDrawn="1"/>
        </p:nvSpPr>
        <p:spPr bwMode="hidden">
          <a:xfrm>
            <a:off x="3962400" y="1371600"/>
            <a:ext cx="4724400" cy="1143000"/>
          </a:xfrm>
          <a:prstGeom prst="rect">
            <a:avLst/>
          </a:prstGeom>
          <a:solidFill>
            <a:srgbClr val="81E5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292929"/>
              </a:solidFill>
              <a:latin typeface="Times New Roman" pitchFamily="18" charset="0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48400"/>
            <a:ext cx="12001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3352800" y="61722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3600" b="1">
                <a:solidFill>
                  <a:srgbClr val="009999"/>
                </a:solidFill>
                <a:latin typeface="Merck Logo" pitchFamily="2" charset="0"/>
              </a:rPr>
              <a:t>a</a:t>
            </a:r>
          </a:p>
        </p:txBody>
      </p:sp>
      <p:grpSp>
        <p:nvGrpSpPr>
          <p:cNvPr id="9" name="Group 15"/>
          <p:cNvGrpSpPr>
            <a:grpSpLocks/>
          </p:cNvGrpSpPr>
          <p:nvPr userDrawn="1"/>
        </p:nvGrpSpPr>
        <p:grpSpPr bwMode="auto">
          <a:xfrm>
            <a:off x="6019800" y="6019800"/>
            <a:ext cx="3124200" cy="1277938"/>
            <a:chOff x="-3321" y="1776"/>
            <a:chExt cx="3684" cy="2574"/>
          </a:xfrm>
        </p:grpSpPr>
        <p:grpSp>
          <p:nvGrpSpPr>
            <p:cNvPr id="10" name="Group 16"/>
            <p:cNvGrpSpPr>
              <a:grpSpLocks/>
            </p:cNvGrpSpPr>
            <p:nvPr/>
          </p:nvGrpSpPr>
          <p:grpSpPr bwMode="auto">
            <a:xfrm>
              <a:off x="-3321" y="2640"/>
              <a:ext cx="1296" cy="1710"/>
              <a:chOff x="-3120" y="1632"/>
              <a:chExt cx="1290" cy="1710"/>
            </a:xfrm>
          </p:grpSpPr>
          <p:sp>
            <p:nvSpPr>
              <p:cNvPr id="18" name="Rectangle 17"/>
              <p:cNvSpPr>
                <a:spLocks noChangeArrowheads="1"/>
              </p:cNvSpPr>
              <p:nvPr/>
            </p:nvSpPr>
            <p:spPr bwMode="auto">
              <a:xfrm>
                <a:off x="-3085" y="1654"/>
                <a:ext cx="1217" cy="8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19" name="Group 201"/>
              <p:cNvGrpSpPr>
                <a:grpSpLocks noChangeAspect="1"/>
              </p:cNvGrpSpPr>
              <p:nvPr/>
            </p:nvGrpSpPr>
            <p:grpSpPr bwMode="auto">
              <a:xfrm>
                <a:off x="-2980" y="1668"/>
                <a:ext cx="950" cy="1674"/>
                <a:chOff x="4361" y="2900"/>
                <a:chExt cx="749" cy="1488"/>
              </a:xfrm>
            </p:grpSpPr>
            <p:sp>
              <p:nvSpPr>
                <p:cNvPr id="21" name="Rectangle 19"/>
                <p:cNvSpPr>
                  <a:spLocks noChangeAspect="1" noChangeArrowheads="1"/>
                </p:cNvSpPr>
                <p:nvPr/>
              </p:nvSpPr>
              <p:spPr bwMode="auto">
                <a:xfrm>
                  <a:off x="4440" y="2902"/>
                  <a:ext cx="670" cy="648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>
                    <a:solidFill>
                      <a:srgbClr val="292929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22" name="Line 20"/>
                <p:cNvSpPr>
                  <a:spLocks noChangeAspect="1" noChangeShapeType="1"/>
                </p:cNvSpPr>
                <p:nvPr/>
              </p:nvSpPr>
              <p:spPr bwMode="auto">
                <a:xfrm>
                  <a:off x="4439" y="3551"/>
                  <a:ext cx="67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IN"/>
                </a:p>
              </p:txBody>
            </p:sp>
            <p:grpSp>
              <p:nvGrpSpPr>
                <p:cNvPr id="23" name="Group 21"/>
                <p:cNvGrpSpPr>
                  <a:grpSpLocks noChangeAspect="1"/>
                </p:cNvGrpSpPr>
                <p:nvPr/>
              </p:nvGrpSpPr>
              <p:grpSpPr bwMode="auto">
                <a:xfrm>
                  <a:off x="4444" y="3553"/>
                  <a:ext cx="650" cy="15"/>
                  <a:chOff x="2567" y="3445"/>
                  <a:chExt cx="878" cy="21"/>
                </a:xfrm>
              </p:grpSpPr>
              <p:sp>
                <p:nvSpPr>
                  <p:cNvPr id="129" name="Line 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0" name="Line 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9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1" name="Line 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0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2" name="Line 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08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3" name="Line 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18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4" name="Line 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2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5" name="Line 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36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6" name="Line 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4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7" name="Line 3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53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8" name="Line 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1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39" name="Line 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0" name="Line 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8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1" name="Line 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04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2" name="Line 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2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3" name="Line 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3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4" name="Line 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5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5" name="Line 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6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6" name="Line 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7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7" name="Line 4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37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8" name="Line 4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7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49" name="Line 4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97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0" name="Line 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18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1" name="Line 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3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2" name="Line 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5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3" name="Line 4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6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4" name="Line 4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7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5" name="Line 4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8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6" name="Line 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4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7" name="Line 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76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8" name="Line 5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0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59" name="Line 5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21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0" name="Line 5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3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1" name="Line 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4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2" name="Line 5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6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3" name="Line 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7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4" name="Line 5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8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5" name="Line 5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44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6" name="Line 5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7" name="Line 6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8" name="Line 6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69" name="Line 6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0" name="Line 6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1" name="Line 6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2" name="Line 6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3" name="Line 6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4" name="Line 6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5" name="Line 6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48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6" name="Line 6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38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7" name="Line 7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3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8" name="Line 7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2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79" name="Line 7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09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80" name="Line 7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9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81" name="Line 7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9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82" name="Line 7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8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83" name="Line 7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7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84" name="Line 7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67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24" name="Group 78"/>
                <p:cNvGrpSpPr>
                  <a:grpSpLocks noChangeAspect="1"/>
                </p:cNvGrpSpPr>
                <p:nvPr/>
              </p:nvGrpSpPr>
              <p:grpSpPr bwMode="auto">
                <a:xfrm>
                  <a:off x="4504" y="3573"/>
                  <a:ext cx="571" cy="118"/>
                  <a:chOff x="2648" y="3473"/>
                  <a:chExt cx="774" cy="167"/>
                </a:xfrm>
              </p:grpSpPr>
              <p:sp>
                <p:nvSpPr>
                  <p:cNvPr id="120" name="Rectangle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11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1" name="Rectangle 8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19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2" name="Rectangle 8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67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2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3" name="Rectangle 8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38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4" name="Rectangle 8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88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3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5" name="Rectangle 8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45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6" name="Rectangle 8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93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4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7" name="Rectangle 8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48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8" name="Rectangle 8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96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5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25" name="Line 88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39" y="2900"/>
                  <a:ext cx="0" cy="65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IN"/>
                </a:p>
              </p:txBody>
            </p:sp>
            <p:grpSp>
              <p:nvGrpSpPr>
                <p:cNvPr id="26" name="Group 89"/>
                <p:cNvGrpSpPr>
                  <a:grpSpLocks noChangeAspect="1"/>
                </p:cNvGrpSpPr>
                <p:nvPr/>
              </p:nvGrpSpPr>
              <p:grpSpPr bwMode="auto">
                <a:xfrm>
                  <a:off x="4423" y="2915"/>
                  <a:ext cx="16" cy="631"/>
                  <a:chOff x="2539" y="2558"/>
                  <a:chExt cx="21" cy="878"/>
                </a:xfrm>
              </p:grpSpPr>
              <p:sp>
                <p:nvSpPr>
                  <p:cNvPr id="64" name="Line 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4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65" name="Line 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1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66" name="Line 9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0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67" name="Line 9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294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68" name="Line 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84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69" name="Line 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7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0" name="Line 9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66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1" name="Line 9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5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2" name="Line 9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249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3" name="Line 9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8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4" name="Line 1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5" name="Line 1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1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6" name="Line 1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098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7" name="Line 10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8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8" name="Line 10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6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79" name="Line 1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5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0" name="Line 1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4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1" name="Line 10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03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2" name="Line 10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6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3" name="Line 10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3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4" name="Line 11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0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5" name="Line 11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2884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6" name="Line 1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6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7" name="Line 1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5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8" name="Line 11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4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89" name="Line 11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3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0" name="Line 1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282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1" name="Line 1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6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2" name="Line 11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26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3" name="Line 11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0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4" name="Line 12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2681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5" name="Line 12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6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6" name="Line 12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5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7" name="Line 12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3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8" name="Line 12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2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99" name="Line 12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262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0" name="Line 12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55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1" name="Line 12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4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2" name="Line 12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4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3" name="Line 12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4" name="Line 13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5" name="Line 13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347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6" name="Line 13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7" name="Line 13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8" name="Line 13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" name="Line 13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" name="Line 13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5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" name="Line 13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6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" name="Line 13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7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" name="Line 13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8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" name="Line 14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393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5" name="Line 14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0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" name="Line 14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1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" name="Line 14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2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" name="Line 14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2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" name="Line 14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435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27" name="Group 146"/>
                <p:cNvGrpSpPr>
                  <a:grpSpLocks noChangeAspect="1"/>
                </p:cNvGrpSpPr>
                <p:nvPr/>
              </p:nvGrpSpPr>
              <p:grpSpPr bwMode="auto">
                <a:xfrm>
                  <a:off x="4361" y="2933"/>
                  <a:ext cx="62" cy="634"/>
                  <a:chOff x="2455" y="2583"/>
                  <a:chExt cx="85" cy="881"/>
                </a:xfrm>
              </p:grpSpPr>
              <p:sp>
                <p:nvSpPr>
                  <p:cNvPr id="55" name="Rectangle 1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3313"/>
                    <a:ext cx="36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6" name="Rectangle 14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3226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7" name="Rectangle 1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3211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2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8" name="Rectangle 1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3005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9" name="Rectangle 1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2989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3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60" name="Rectangle 1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2796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61" name="Rectangle 1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2784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4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62" name="Rectangle 1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2595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63" name="Rectangle 1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5" y="2583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5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28" name="Group 156"/>
                <p:cNvGrpSpPr>
                  <a:grpSpLocks noChangeAspect="1"/>
                </p:cNvGrpSpPr>
                <p:nvPr/>
              </p:nvGrpSpPr>
              <p:grpSpPr bwMode="auto">
                <a:xfrm>
                  <a:off x="4435" y="2909"/>
                  <a:ext cx="663" cy="1479"/>
                  <a:chOff x="2567" y="2540"/>
                  <a:chExt cx="895" cy="2055"/>
                </a:xfrm>
              </p:grpSpPr>
              <p:pic>
                <p:nvPicPr>
                  <p:cNvPr id="30" name="Picture 157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67" y="2544"/>
                    <a:ext cx="895" cy="89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grpSp>
                <p:nvGrpSpPr>
                  <p:cNvPr id="31" name="Group 1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571" y="2544"/>
                    <a:ext cx="467" cy="1214"/>
                    <a:chOff x="2571" y="2544"/>
                    <a:chExt cx="467" cy="1214"/>
                  </a:xfrm>
                </p:grpSpPr>
                <p:grpSp>
                  <p:nvGrpSpPr>
                    <p:cNvPr id="50" name="Group 15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571" y="2547"/>
                      <a:ext cx="467" cy="549"/>
                      <a:chOff x="2571" y="2547"/>
                      <a:chExt cx="467" cy="549"/>
                    </a:xfrm>
                  </p:grpSpPr>
                  <p:sp>
                    <p:nvSpPr>
                      <p:cNvPr id="53" name="Line 160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2571" y="3095"/>
                        <a:ext cx="466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54" name="Line 161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3037" y="2547"/>
                        <a:ext cx="1" cy="548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51" name="Freeform 16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571" y="2544"/>
                      <a:ext cx="116" cy="67"/>
                    </a:xfrm>
                    <a:custGeom>
                      <a:avLst/>
                      <a:gdLst>
                        <a:gd name="T0" fmla="*/ 0 w 116"/>
                        <a:gd name="T1" fmla="*/ 7 h 67"/>
                        <a:gd name="T2" fmla="*/ 0 w 116"/>
                        <a:gd name="T3" fmla="*/ 67 h 67"/>
                        <a:gd name="T4" fmla="*/ 116 w 116"/>
                        <a:gd name="T5" fmla="*/ 67 h 67"/>
                        <a:gd name="T6" fmla="*/ 116 w 116"/>
                        <a:gd name="T7" fmla="*/ 0 h 67"/>
                        <a:gd name="T8" fmla="*/ 116 w 116"/>
                        <a:gd name="T9" fmla="*/ 0 h 67"/>
                        <a:gd name="T10" fmla="*/ 0 w 116"/>
                        <a:gd name="T11" fmla="*/ 0 h 67"/>
                        <a:gd name="T12" fmla="*/ 0 w 116"/>
                        <a:gd name="T13" fmla="*/ 7 h 6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67">
                          <a:moveTo>
                            <a:pt x="0" y="7"/>
                          </a:moveTo>
                          <a:lnTo>
                            <a:pt x="0" y="67"/>
                          </a:lnTo>
                          <a:lnTo>
                            <a:pt x="116" y="67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52" name="Rectangle 16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574" y="2474"/>
                      <a:ext cx="2" cy="12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32" name="Group 164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37" y="2540"/>
                    <a:ext cx="425" cy="1216"/>
                    <a:chOff x="3037" y="2540"/>
                    <a:chExt cx="425" cy="1216"/>
                  </a:xfrm>
                </p:grpSpPr>
                <p:grpSp>
                  <p:nvGrpSpPr>
                    <p:cNvPr id="45" name="Group 165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037" y="2547"/>
                      <a:ext cx="425" cy="549"/>
                      <a:chOff x="3037" y="2547"/>
                      <a:chExt cx="425" cy="549"/>
                    </a:xfrm>
                  </p:grpSpPr>
                  <p:sp>
                    <p:nvSpPr>
                      <p:cNvPr id="48" name="Line 166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2547"/>
                        <a:ext cx="1" cy="548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49" name="Line 167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3095"/>
                        <a:ext cx="425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46" name="Freeform 1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339" y="2540"/>
                      <a:ext cx="116" cy="74"/>
                    </a:xfrm>
                    <a:custGeom>
                      <a:avLst/>
                      <a:gdLst>
                        <a:gd name="T0" fmla="*/ 0 w 116"/>
                        <a:gd name="T1" fmla="*/ 11 h 74"/>
                        <a:gd name="T2" fmla="*/ 0 w 116"/>
                        <a:gd name="T3" fmla="*/ 74 h 74"/>
                        <a:gd name="T4" fmla="*/ 0 w 116"/>
                        <a:gd name="T5" fmla="*/ 74 h 74"/>
                        <a:gd name="T6" fmla="*/ 116 w 116"/>
                        <a:gd name="T7" fmla="*/ 74 h 74"/>
                        <a:gd name="T8" fmla="*/ 116 w 116"/>
                        <a:gd name="T9" fmla="*/ 0 h 74"/>
                        <a:gd name="T10" fmla="*/ 0 w 116"/>
                        <a:gd name="T11" fmla="*/ 0 h 74"/>
                        <a:gd name="T12" fmla="*/ 0 w 116"/>
                        <a:gd name="T13" fmla="*/ 11 h 7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74">
                          <a:moveTo>
                            <a:pt x="0" y="11"/>
                          </a:moveTo>
                          <a:lnTo>
                            <a:pt x="0" y="74"/>
                          </a:lnTo>
                          <a:lnTo>
                            <a:pt x="116" y="74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47" name="Rectangle 1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47" y="2470"/>
                      <a:ext cx="0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33" name="Group 17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37" y="3095"/>
                    <a:ext cx="425" cy="1500"/>
                    <a:chOff x="3037" y="3095"/>
                    <a:chExt cx="425" cy="1500"/>
                  </a:xfrm>
                </p:grpSpPr>
                <p:grpSp>
                  <p:nvGrpSpPr>
                    <p:cNvPr id="40" name="Group 171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037" y="3095"/>
                      <a:ext cx="425" cy="343"/>
                      <a:chOff x="3037" y="3095"/>
                      <a:chExt cx="425" cy="343"/>
                    </a:xfrm>
                  </p:grpSpPr>
                  <p:sp>
                    <p:nvSpPr>
                      <p:cNvPr id="43" name="Line 172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3095"/>
                        <a:ext cx="1" cy="343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44" name="Line 17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037" y="3095"/>
                        <a:ext cx="425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41" name="Freeform 17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339" y="3372"/>
                      <a:ext cx="116" cy="73"/>
                    </a:xfrm>
                    <a:custGeom>
                      <a:avLst/>
                      <a:gdLst>
                        <a:gd name="T0" fmla="*/ 0 w 116"/>
                        <a:gd name="T1" fmla="*/ 10 h 73"/>
                        <a:gd name="T2" fmla="*/ 0 w 116"/>
                        <a:gd name="T3" fmla="*/ 73 h 73"/>
                        <a:gd name="T4" fmla="*/ 0 w 116"/>
                        <a:gd name="T5" fmla="*/ 73 h 73"/>
                        <a:gd name="T6" fmla="*/ 116 w 116"/>
                        <a:gd name="T7" fmla="*/ 73 h 73"/>
                        <a:gd name="T8" fmla="*/ 116 w 116"/>
                        <a:gd name="T9" fmla="*/ 0 h 73"/>
                        <a:gd name="T10" fmla="*/ 0 w 116"/>
                        <a:gd name="T11" fmla="*/ 0 h 73"/>
                        <a:gd name="T12" fmla="*/ 0 w 116"/>
                        <a:gd name="T13" fmla="*/ 10 h 7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73">
                          <a:moveTo>
                            <a:pt x="0" y="10"/>
                          </a:moveTo>
                          <a:lnTo>
                            <a:pt x="0" y="73"/>
                          </a:lnTo>
                          <a:lnTo>
                            <a:pt x="116" y="73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42" name="Rectangle 17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47" y="3383"/>
                      <a:ext cx="0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34" name="Group 17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571" y="3095"/>
                    <a:ext cx="467" cy="1500"/>
                    <a:chOff x="2571" y="3095"/>
                    <a:chExt cx="467" cy="1500"/>
                  </a:xfrm>
                </p:grpSpPr>
                <p:grpSp>
                  <p:nvGrpSpPr>
                    <p:cNvPr id="35" name="Group 17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571" y="3095"/>
                      <a:ext cx="467" cy="343"/>
                      <a:chOff x="2571" y="3095"/>
                      <a:chExt cx="467" cy="343"/>
                    </a:xfrm>
                  </p:grpSpPr>
                  <p:sp>
                    <p:nvSpPr>
                      <p:cNvPr id="38" name="Line 178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3037" y="3095"/>
                        <a:ext cx="1" cy="343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39" name="Line 179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2571" y="3095"/>
                        <a:ext cx="466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36" name="Freeform 18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578" y="3375"/>
                      <a:ext cx="116" cy="67"/>
                    </a:xfrm>
                    <a:custGeom>
                      <a:avLst/>
                      <a:gdLst>
                        <a:gd name="T0" fmla="*/ 0 w 116"/>
                        <a:gd name="T1" fmla="*/ 7 h 67"/>
                        <a:gd name="T2" fmla="*/ 0 w 116"/>
                        <a:gd name="T3" fmla="*/ 67 h 67"/>
                        <a:gd name="T4" fmla="*/ 116 w 116"/>
                        <a:gd name="T5" fmla="*/ 67 h 67"/>
                        <a:gd name="T6" fmla="*/ 116 w 116"/>
                        <a:gd name="T7" fmla="*/ 0 h 67"/>
                        <a:gd name="T8" fmla="*/ 116 w 116"/>
                        <a:gd name="T9" fmla="*/ 0 h 67"/>
                        <a:gd name="T10" fmla="*/ 0 w 116"/>
                        <a:gd name="T11" fmla="*/ 0 h 67"/>
                        <a:gd name="T12" fmla="*/ 0 w 116"/>
                        <a:gd name="T13" fmla="*/ 7 h 6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67">
                          <a:moveTo>
                            <a:pt x="0" y="7"/>
                          </a:moveTo>
                          <a:lnTo>
                            <a:pt x="0" y="67"/>
                          </a:lnTo>
                          <a:lnTo>
                            <a:pt x="116" y="67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37" name="Rectangle 181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580" y="3383"/>
                      <a:ext cx="2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</p:grpSp>
            <p:sp>
              <p:nvSpPr>
                <p:cNvPr id="29" name="Text Box 182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440" y="2956"/>
                  <a:ext cx="313" cy="33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sz="600">
                      <a:solidFill>
                        <a:srgbClr val="808080"/>
                      </a:solidFill>
                    </a:rPr>
                    <a:t>CD4</a:t>
                  </a:r>
                </a:p>
              </p:txBody>
            </p:sp>
          </p:grpSp>
          <p:sp>
            <p:nvSpPr>
              <p:cNvPr id="20" name="Rectangle 183"/>
              <p:cNvSpPr>
                <a:spLocks noChangeArrowheads="1"/>
              </p:cNvSpPr>
              <p:nvPr/>
            </p:nvSpPr>
            <p:spPr bwMode="auto">
              <a:xfrm>
                <a:off x="-3120" y="1631"/>
                <a:ext cx="1288" cy="863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</p:grpSp>
        <p:pic>
          <p:nvPicPr>
            <p:cNvPr id="11" name="Picture 184" descr="Luminex beads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1" t="17500" r="10001" b="20000"/>
            <a:stretch>
              <a:fillRect/>
            </a:stretch>
          </p:blipFill>
          <p:spPr bwMode="auto">
            <a:xfrm>
              <a:off x="-3312" y="1776"/>
              <a:ext cx="1215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8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6" t="43994" r="25316" b="23291"/>
            <a:stretch>
              <a:fillRect/>
            </a:stretch>
          </p:blipFill>
          <p:spPr bwMode="auto">
            <a:xfrm>
              <a:off x="-849" y="1776"/>
              <a:ext cx="1204" cy="86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86" descr="Treated vessels periphery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44" t="14648" r="16544" b="14648"/>
            <a:stretch>
              <a:fillRect/>
            </a:stretch>
          </p:blipFill>
          <p:spPr bwMode="auto">
            <a:xfrm>
              <a:off x="-2082" y="2640"/>
              <a:ext cx="1215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87" descr="mass_spectrometry_diagram_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7" r="8136"/>
            <a:stretch>
              <a:fillRect/>
            </a:stretch>
          </p:blipFill>
          <p:spPr bwMode="auto">
            <a:xfrm>
              <a:off x="-2088" y="1776"/>
              <a:ext cx="1223" cy="86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Group 188"/>
            <p:cNvGrpSpPr>
              <a:grpSpLocks/>
            </p:cNvGrpSpPr>
            <p:nvPr/>
          </p:nvGrpSpPr>
          <p:grpSpPr bwMode="auto">
            <a:xfrm>
              <a:off x="-858" y="2652"/>
              <a:ext cx="1221" cy="864"/>
              <a:chOff x="-3054" y="2448"/>
              <a:chExt cx="1248" cy="864"/>
            </a:xfrm>
          </p:grpSpPr>
          <p:sp>
            <p:nvSpPr>
              <p:cNvPr id="16" name="Rectangle 189"/>
              <p:cNvSpPr>
                <a:spLocks noChangeArrowheads="1"/>
              </p:cNvSpPr>
              <p:nvPr/>
            </p:nvSpPr>
            <p:spPr bwMode="auto">
              <a:xfrm>
                <a:off x="-3054" y="2448"/>
                <a:ext cx="1248" cy="863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  <p:pic>
            <p:nvPicPr>
              <p:cNvPr id="17" name="Picture 190" descr="amplichip_large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483" b="8688"/>
              <a:stretch>
                <a:fillRect/>
              </a:stretch>
            </p:blipFill>
            <p:spPr bwMode="auto">
              <a:xfrm>
                <a:off x="-2787" y="2490"/>
                <a:ext cx="721" cy="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80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880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143000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8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6" name="Rectangle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DE6E1F6-B946-41A5-9EDE-3B752AB55C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255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359ADC-0F5E-4C62-B7A4-426DAE8F4D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369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96838"/>
            <a:ext cx="2133600" cy="59991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96838"/>
            <a:ext cx="6248400" cy="59991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8D378B-B45D-4011-8EF0-A3B4EA4BB2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93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3551722" y="2959894"/>
            <a:ext cx="5592278" cy="0"/>
          </a:xfrm>
          <a:prstGeom prst="line">
            <a:avLst/>
          </a:prstGeom>
          <a:ln w="28575">
            <a:gradFill>
              <a:gsLst>
                <a:gs pos="35000">
                  <a:srgbClr val="C4161C"/>
                </a:gs>
                <a:gs pos="0">
                  <a:schemeClr val="accent1">
                    <a:tint val="23500"/>
                    <a:satMod val="160000"/>
                  </a:schemeClr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0" y="6750050"/>
            <a:ext cx="9144000" cy="115888"/>
          </a:xfrm>
          <a:prstGeom prst="rect">
            <a:avLst/>
          </a:prstGeom>
          <a:gradFill>
            <a:gsLst>
              <a:gs pos="35000">
                <a:schemeClr val="tx2"/>
              </a:gs>
              <a:gs pos="0">
                <a:schemeClr val="accent1">
                  <a:tint val="23500"/>
                  <a:satMod val="160000"/>
                </a:scheme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6" name="Picture 12" descr="RasterizedRDTLogo_smal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75" y="6200775"/>
            <a:ext cx="15494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5" descr="RasterizedRDTLog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06588"/>
            <a:ext cx="3011488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30646" y="1740990"/>
            <a:ext cx="5290021" cy="1470025"/>
          </a:xfrm>
        </p:spPr>
        <p:txBody>
          <a:bodyPr anchor="b"/>
          <a:lstStyle>
            <a:lvl1pPr marL="457200" indent="1588"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5998" y="3239085"/>
            <a:ext cx="5283997" cy="1752600"/>
          </a:xfrm>
        </p:spPr>
        <p:txBody>
          <a:bodyPr>
            <a:normAutofit/>
          </a:bodyPr>
          <a:lstStyle>
            <a:lvl1pPr marL="457200" indent="1588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4045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04231" y="326261"/>
            <a:ext cx="7885839" cy="523875"/>
          </a:xfrm>
        </p:spPr>
        <p:txBody>
          <a:bodyPr/>
          <a:lstStyle>
            <a:lvl1pPr marL="463550" indent="0"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804231" y="1034870"/>
            <a:ext cx="7985852" cy="502440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3E848B7-50E4-41B4-8596-BFA45A99F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9914107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3551722" y="2959894"/>
            <a:ext cx="5592278" cy="0"/>
          </a:xfrm>
          <a:prstGeom prst="line">
            <a:avLst/>
          </a:prstGeom>
          <a:ln w="28575">
            <a:gradFill>
              <a:gsLst>
                <a:gs pos="35000">
                  <a:srgbClr val="C4161C"/>
                </a:gs>
                <a:gs pos="0">
                  <a:schemeClr val="accent1">
                    <a:tint val="23500"/>
                    <a:satMod val="160000"/>
                  </a:schemeClr>
                </a:gs>
              </a:gsLst>
              <a:lin ang="36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0" y="6750050"/>
            <a:ext cx="9144000" cy="115888"/>
          </a:xfrm>
          <a:prstGeom prst="rect">
            <a:avLst/>
          </a:prstGeom>
          <a:gradFill>
            <a:gsLst>
              <a:gs pos="35000">
                <a:schemeClr val="tx2"/>
              </a:gs>
              <a:gs pos="0">
                <a:schemeClr val="accent1">
                  <a:tint val="23500"/>
                  <a:satMod val="160000"/>
                </a:scheme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5" name="Picture 12" descr="RasterizedRDTLogo_smal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75" y="6200775"/>
            <a:ext cx="15494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RasterizedRDTLogo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906588"/>
            <a:ext cx="3011488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922" y="1738551"/>
            <a:ext cx="5664200" cy="1470025"/>
          </a:xfrm>
        </p:spPr>
        <p:txBody>
          <a:bodyPr anchor="b"/>
          <a:lstStyle>
            <a:lvl1pPr>
              <a:defRPr sz="24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BB5D8E-BCAC-4873-A1AC-3F5D96C854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3331787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6335" y="1039091"/>
            <a:ext cx="3852497" cy="498598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834302" y="1039091"/>
            <a:ext cx="3852497" cy="498598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67320-060D-495E-9146-0B31635BB2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52128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t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708400" y="3995738"/>
            <a:ext cx="2382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1400" b="1" dirty="0">
                <a:solidFill>
                  <a:srgbClr val="4B87BD"/>
                </a:solidFill>
              </a:rPr>
              <a:t>RainDanceTech.com/LinkedIn</a:t>
            </a:r>
          </a:p>
        </p:txBody>
      </p:sp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644525" y="3995738"/>
            <a:ext cx="2289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1400" b="1" dirty="0">
                <a:solidFill>
                  <a:srgbClr val="4B87BD"/>
                </a:solidFill>
              </a:rPr>
              <a:t>RainDanceTech.com/Twitter</a:t>
            </a: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6772275" y="3995738"/>
            <a:ext cx="2081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1400" b="1" dirty="0">
                <a:solidFill>
                  <a:srgbClr val="4B87BD"/>
                </a:solidFill>
              </a:rPr>
              <a:t>RainDanceTech.com/Blog</a:t>
            </a:r>
          </a:p>
        </p:txBody>
      </p:sp>
      <p:pic>
        <p:nvPicPr>
          <p:cNvPr id="5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1"/>
          <p:cNvSpPr txBox="1">
            <a:spLocks noChangeArrowheads="1"/>
          </p:cNvSpPr>
          <p:nvPr/>
        </p:nvSpPr>
        <p:spPr bwMode="auto">
          <a:xfrm>
            <a:off x="2527300" y="3116263"/>
            <a:ext cx="410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en-US" altLang="en-US" sz="2800" b="1" dirty="0">
                <a:solidFill>
                  <a:srgbClr val="C4161C"/>
                </a:solidFill>
              </a:rPr>
              <a:t>www.RainDanceTech.com</a:t>
            </a:r>
          </a:p>
        </p:txBody>
      </p:sp>
      <p:pic>
        <p:nvPicPr>
          <p:cNvPr id="9" name="Picture 3" descr="E:\shutterstock_698359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14900"/>
            <a:ext cx="914400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0" descr="RasterizedRDTLogo_small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1203325"/>
            <a:ext cx="4843462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772791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D154AD-B828-4906-BCBF-5528AE7000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2582102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D421A8-8DF7-4A31-878C-B4DC7B43F1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5230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000124" y="6316356"/>
            <a:ext cx="7686677" cy="230832"/>
          </a:xfrm>
        </p:spPr>
        <p:txBody>
          <a:bodyPr anchor="b">
            <a:spAutoFit/>
          </a:bodyPr>
          <a:lstStyle>
            <a:lvl1pPr marL="0" indent="0">
              <a:buFont typeface="Arial" pitchFamily="34" charset="0"/>
              <a:buNone/>
              <a:defRPr sz="900"/>
            </a:lvl1pPr>
            <a:lvl2pPr marL="171450" indent="-114300">
              <a:defRPr sz="900"/>
            </a:lvl2pPr>
            <a:lvl3pPr marL="342900" indent="-114300">
              <a:defRPr sz="900"/>
            </a:lvl3pPr>
            <a:lvl4pPr marL="514350" indent="-114300">
              <a:defRPr sz="900"/>
            </a:lvl4pPr>
            <a:lvl5pPr marL="685800" indent="-114300"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DF86A0-0A68-42BB-AE4B-E84EFFE61B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5372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4E54E-C67E-4B91-AB2A-A325941A3F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342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3551238" y="3206750"/>
            <a:ext cx="559276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47838"/>
            <a:ext cx="2994025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6259513"/>
            <a:ext cx="12700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07342" y="1746864"/>
            <a:ext cx="5245591" cy="1470025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07342" y="3207264"/>
            <a:ext cx="3716866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2588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437800"/>
            <a:ext cx="8432800" cy="45872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1DFD71C-F6E3-48A7-8360-5A408D37FC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5173492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3551238" y="3206750"/>
            <a:ext cx="5592762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1747838"/>
            <a:ext cx="2994025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6259513"/>
            <a:ext cx="12700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9800" y="1746864"/>
            <a:ext cx="5664200" cy="1470025"/>
          </a:xfrm>
        </p:spPr>
        <p:txBody>
          <a:bodyPr anchor="b"/>
          <a:lstStyle>
            <a:lvl1pPr>
              <a:defRPr sz="2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17573E1-0469-4092-A201-0C7285CC63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523372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437800"/>
            <a:ext cx="8420100" cy="45872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F62B3BD-EC6F-4A83-8F46-ADCC3D10AA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7648082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/>
          <p:cNvSpPr/>
          <p:nvPr userDrawn="1"/>
        </p:nvSpPr>
        <p:spPr>
          <a:xfrm>
            <a:off x="0" y="0"/>
            <a:ext cx="9144000" cy="1881188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437800"/>
            <a:ext cx="8509000" cy="45872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7D3DAC-709A-43AA-908F-461AB7BFFD3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258391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300038" y="949325"/>
            <a:ext cx="4959350" cy="4959350"/>
          </a:xfrm>
          <a:prstGeom prst="ellipse">
            <a:avLst/>
          </a:prstGeom>
          <a:blipFill dpi="0" rotWithShape="1">
            <a:blip r:embed="rId2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551238" y="3886200"/>
            <a:ext cx="5592762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6259513"/>
            <a:ext cx="12700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792" y="2524126"/>
            <a:ext cx="5245591" cy="1362075"/>
          </a:xfrm>
        </p:spPr>
        <p:txBody>
          <a:bodyPr rtlCol="0" anchor="b">
            <a:noAutofit/>
          </a:bodyPr>
          <a:lstStyle>
            <a:lvl1pPr>
              <a:defRPr lang="en-US"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96216C6-E669-42D2-ABFB-E908874F2C0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5706315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8300" y="1437800"/>
            <a:ext cx="4127500" cy="45872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1"/>
          </p:nvPr>
        </p:nvSpPr>
        <p:spPr>
          <a:xfrm>
            <a:off x="4737100" y="1437800"/>
            <a:ext cx="4127500" cy="45872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2A99B-41C0-48F4-8D86-E2433D2B76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6492651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7800"/>
            <a:ext cx="4040188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7562"/>
            <a:ext cx="4040188" cy="39475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37800"/>
            <a:ext cx="4041775" cy="63976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7562"/>
            <a:ext cx="4041775" cy="39475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2871A3-4456-4CE0-9177-8671F4EAD6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905171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0" y="1155700"/>
            <a:ext cx="4308475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 userDrawn="1"/>
        </p:nvSpPr>
        <p:spPr bwMode="auto">
          <a:xfrm>
            <a:off x="3708400" y="3995738"/>
            <a:ext cx="23828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 b="1">
                <a:solidFill>
                  <a:srgbClr val="4B87BD"/>
                </a:solidFill>
                <a:ea typeface="ＭＳ Ｐゴシック" pitchFamily="34" charset="-128"/>
              </a:rPr>
              <a:t>RainDanceTech.com/LinkedIn</a:t>
            </a:r>
          </a:p>
        </p:txBody>
      </p:sp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644525" y="3995738"/>
            <a:ext cx="2289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 b="1">
                <a:solidFill>
                  <a:srgbClr val="4B87BD"/>
                </a:solidFill>
                <a:ea typeface="ＭＳ Ｐゴシック" pitchFamily="34" charset="-128"/>
              </a:rPr>
              <a:t>RainDanceTech.com/Twitter</a:t>
            </a: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6772275" y="3995738"/>
            <a:ext cx="2081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400" b="1">
                <a:solidFill>
                  <a:srgbClr val="4B87BD"/>
                </a:solidFill>
                <a:ea typeface="ＭＳ Ｐゴシック" pitchFamily="34" charset="-128"/>
              </a:rPr>
              <a:t>RainDanceTech.com/Blog</a:t>
            </a:r>
          </a:p>
        </p:txBody>
      </p:sp>
      <p:pic>
        <p:nvPicPr>
          <p:cNvPr id="6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88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3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3963988"/>
            <a:ext cx="35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9"/>
          <p:cNvSpPr txBox="1">
            <a:spLocks noChangeArrowheads="1"/>
          </p:cNvSpPr>
          <p:nvPr userDrawn="1"/>
        </p:nvSpPr>
        <p:spPr bwMode="auto">
          <a:xfrm>
            <a:off x="2527300" y="3116263"/>
            <a:ext cx="4103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sz="2800" b="1">
                <a:solidFill>
                  <a:srgbClr val="C4161C"/>
                </a:solidFill>
                <a:ea typeface="MS PGothic" pitchFamily="34" charset="-128"/>
              </a:rPr>
              <a:t>www.RainDanceTech.com</a:t>
            </a:r>
          </a:p>
        </p:txBody>
      </p:sp>
    </p:spTree>
    <p:extLst>
      <p:ext uri="{BB962C8B-B14F-4D97-AF65-F5344CB8AC3E}">
        <p14:creationId xmlns:p14="http://schemas.microsoft.com/office/powerpoint/2010/main" val="1039095866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CB98020-1DFA-4722-B062-5C5E9CC992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193629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17E39A-B8CF-4D94-B75D-C54A3747A3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9118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 -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42C3122-810F-4B9C-AF9A-3DC2D2D9CAE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8751085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Rectangle 1"/>
          <p:cNvSpPr/>
          <p:nvPr userDrawn="1"/>
        </p:nvSpPr>
        <p:spPr>
          <a:xfrm>
            <a:off x="0" y="0"/>
            <a:ext cx="9144000" cy="1881188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4ED6A2-AB4D-4CA4-BE23-09CD3A49F8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013921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A392BA1-390A-4447-A5E9-9D7C862024BB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D5AA8-C84F-4FE3-AD51-14A42361CE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58432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F1741AC-3865-4446-AD93-C7CC01113F9D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365C7-63D0-4EE2-AF5E-13DF87C3F1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2491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79D8448-3BE0-4DD4-9895-1B54E14FD664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A6143-4526-4D87-AFA3-26849B16F9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565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AFF13029-4E06-4CD3-ABDD-BF79BF8ED02C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6612A-8795-4952-9DA8-7BAC1F8EDA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1718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0B8B291-E8CE-4864-BED6-9E1E3AE686DB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B0A91-9220-43DD-BDB8-F53EC32614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5021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59186A6-5D08-433D-9394-0BE960785372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813D1F-EA8B-420C-BD23-64E54165B8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217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CB17652-1115-46BE-8C06-54AF97EB339D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6383C-5DEA-44E1-A510-202CDDD069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57806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7522A280-58AC-43F3-A273-9006144578F9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45764-D582-49F8-9347-F91A43D819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544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4191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19200"/>
            <a:ext cx="41910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8C61CE-5807-4563-9CA4-79B775B200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95746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7EAA2BF-203E-4E3A-8B83-E324DE6D58D6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505F3D-F74E-45A0-9BA2-4B6CC859E5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08975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D3053770-44BB-4B80-8AFA-E0B870DE508F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21A97C-7A8B-4DB4-AFE5-35D92B03A4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42745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53AF67B-C4B5-4E09-B829-B8D40C1BFC5F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BFE9D-6C00-4EC7-AD4B-E9866C1C6D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1651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53CC0E51-EAFF-4EE2-BB1F-3194F8F4EFFE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B484F-4EE8-435E-B620-A5325A15DF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6F17DF96-4AB5-4280-815B-EE4630E7BF75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ABC71-5C9A-464B-8F7B-F8ECA344C5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88973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34CE26C-1AA3-4A61-BE07-C395CF34A9A0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BEE19-0B77-46B6-A8C8-A8C6E65022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10067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3667F6D5-748F-4EE5-841A-ED1396A213B8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63B7F-AF99-49A3-8775-A82CED93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6806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F8A67B97-048A-4A84-950D-ADF02848499F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E8950-15F8-440D-8AE5-1A388F4A88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30348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C56992D3-999F-4440-ADC8-158DB2157BAF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E2FC3-F084-4697-863F-8CE598B62A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8875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253C2122-7242-43AE-8060-000FA11D4B2F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7DFCF-2ADE-4731-BBE6-5382A94925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027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2977EF-CC52-4657-864B-28513FED45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4834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EF53B14F-6671-4099-BAA9-1CBD9BD7A954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74A46-82AA-4A46-9C22-73EF8F3842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43576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9F4626A1-34E0-4621-B163-0782BC54CF70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01360-F218-4EC7-97C7-3DCDBCA082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16328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4C2C4533-13A2-4A50-9D94-FDF2EB4FBA05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DA3CB-32D5-4DFF-AE83-E7F4022D74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4830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fld id="{1A6EB8BE-3F7D-466D-B02B-2D44E41DA446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7F7D9-B61C-4A8D-9504-70FBE87631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7609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FADB57-1CFB-4123-AF8E-3ABF4F9F21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7520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8C4F51-BC21-4945-BAA9-BF35F33851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8372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95B384-C9BD-485F-B6FF-5FA5663567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12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5D0C13-2026-4C74-8BA8-F39F01A271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835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8.jpe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1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90"/>
          <p:cNvGrpSpPr>
            <a:grpSpLocks/>
          </p:cNvGrpSpPr>
          <p:nvPr/>
        </p:nvGrpSpPr>
        <p:grpSpPr bwMode="auto">
          <a:xfrm>
            <a:off x="6019800" y="6019800"/>
            <a:ext cx="3124200" cy="1277938"/>
            <a:chOff x="-3321" y="1776"/>
            <a:chExt cx="3684" cy="2574"/>
          </a:xfrm>
        </p:grpSpPr>
        <p:grpSp>
          <p:nvGrpSpPr>
            <p:cNvPr id="1036" name="Group 191"/>
            <p:cNvGrpSpPr>
              <a:grpSpLocks/>
            </p:cNvGrpSpPr>
            <p:nvPr/>
          </p:nvGrpSpPr>
          <p:grpSpPr bwMode="auto">
            <a:xfrm>
              <a:off x="-3321" y="2640"/>
              <a:ext cx="1296" cy="1710"/>
              <a:chOff x="-3120" y="1632"/>
              <a:chExt cx="1290" cy="1710"/>
            </a:xfrm>
          </p:grpSpPr>
          <p:sp>
            <p:nvSpPr>
              <p:cNvPr id="1044" name="Rectangle 192"/>
              <p:cNvSpPr>
                <a:spLocks noChangeArrowheads="1"/>
              </p:cNvSpPr>
              <p:nvPr/>
            </p:nvSpPr>
            <p:spPr bwMode="auto">
              <a:xfrm>
                <a:off x="-3085" y="1654"/>
                <a:ext cx="1217" cy="8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1045" name="Group 193"/>
              <p:cNvGrpSpPr>
                <a:grpSpLocks noChangeAspect="1"/>
              </p:cNvGrpSpPr>
              <p:nvPr/>
            </p:nvGrpSpPr>
            <p:grpSpPr bwMode="auto">
              <a:xfrm>
                <a:off x="-2980" y="1668"/>
                <a:ext cx="950" cy="1674"/>
                <a:chOff x="4361" y="2900"/>
                <a:chExt cx="749" cy="1488"/>
              </a:xfrm>
            </p:grpSpPr>
            <p:sp>
              <p:nvSpPr>
                <p:cNvPr id="1047" name="Rectangle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4440" y="2902"/>
                  <a:ext cx="670" cy="648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cs typeface="Arial" pitchFamily="34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>
                    <a:solidFill>
                      <a:srgbClr val="292929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048" name="Line 195"/>
                <p:cNvSpPr>
                  <a:spLocks noChangeAspect="1" noChangeShapeType="1"/>
                </p:cNvSpPr>
                <p:nvPr/>
              </p:nvSpPr>
              <p:spPr bwMode="auto">
                <a:xfrm>
                  <a:off x="4439" y="3551"/>
                  <a:ext cx="67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IN"/>
                </a:p>
              </p:txBody>
            </p:sp>
            <p:grpSp>
              <p:nvGrpSpPr>
                <p:cNvPr id="1049" name="Group 196"/>
                <p:cNvGrpSpPr>
                  <a:grpSpLocks noChangeAspect="1"/>
                </p:cNvGrpSpPr>
                <p:nvPr/>
              </p:nvGrpSpPr>
              <p:grpSpPr bwMode="auto">
                <a:xfrm>
                  <a:off x="4444" y="3553"/>
                  <a:ext cx="650" cy="15"/>
                  <a:chOff x="2567" y="3445"/>
                  <a:chExt cx="878" cy="21"/>
                </a:xfrm>
              </p:grpSpPr>
              <p:sp>
                <p:nvSpPr>
                  <p:cNvPr id="1155" name="Line 19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56" name="Line 19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9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57" name="Line 19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0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58" name="Line 20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08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59" name="Line 20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18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0" name="Line 20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2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1" name="Line 20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36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2" name="Line 20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4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3" name="Line 20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753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4" name="Line 20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1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5" name="Line 20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6" name="Line 20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88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7" name="Line 20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04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8" name="Line 21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2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69" name="Line 21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3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0" name="Line 21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5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1" name="Line 21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6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2" name="Line 21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97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3" name="Line 2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37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4" name="Line 21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7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5" name="Line 21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097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6" name="Line 21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18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7" name="Line 21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3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8" name="Line 2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5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79" name="Line 22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6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0" name="Line 22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7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1" name="Line 22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18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2" name="Line 22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4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3" name="Line 2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76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4" name="Line 2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0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5" name="Line 22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21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6" name="Line 22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3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7" name="Line 22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4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8" name="Line 23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63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89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7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0" name="Line 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381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1" name="Line 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44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2" name="Line 2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3" name="Line 2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4" name="Line 2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5" name="Line 2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6" name="Line 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7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5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8" name="Line 24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99" name="Line 24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0" name="Line 24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5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1" name="Line 24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48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2" name="Line 2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38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3" name="Line 2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3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4" name="Line 24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20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5" name="Line 24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609" y="3445"/>
                    <a:ext cx="1" cy="14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6" name="Line 24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99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7" name="Line 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92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8" name="Line 25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81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09" name="Line 25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74" y="3445"/>
                    <a:ext cx="1" cy="7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210" name="Line 25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2567" y="3445"/>
                    <a:ext cx="1" cy="2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050" name="Group 253"/>
                <p:cNvGrpSpPr>
                  <a:grpSpLocks noChangeAspect="1"/>
                </p:cNvGrpSpPr>
                <p:nvPr/>
              </p:nvGrpSpPr>
              <p:grpSpPr bwMode="auto">
                <a:xfrm>
                  <a:off x="4504" y="3573"/>
                  <a:ext cx="571" cy="118"/>
                  <a:chOff x="2648" y="3473"/>
                  <a:chExt cx="774" cy="167"/>
                </a:xfrm>
              </p:grpSpPr>
              <p:sp>
                <p:nvSpPr>
                  <p:cNvPr id="1146" name="Rectangle 25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611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47" name="Rectangle 2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19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48" name="Rectangle 2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67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2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49" name="Rectangle 2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38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50" name="Rectangle 25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88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3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51" name="Rectangle 2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45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52" name="Rectangle 2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193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4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53" name="Rectangle 26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48" y="3488"/>
                    <a:ext cx="72" cy="1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154" name="Rectangle 2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96" y="3472"/>
                    <a:ext cx="26" cy="11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5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1051" name="Line 263"/>
                <p:cNvSpPr>
                  <a:spLocks noChangeAspect="1" noChangeShapeType="1"/>
                </p:cNvSpPr>
                <p:nvPr/>
              </p:nvSpPr>
              <p:spPr bwMode="auto">
                <a:xfrm flipV="1">
                  <a:off x="4439" y="2900"/>
                  <a:ext cx="0" cy="65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IN"/>
                </a:p>
              </p:txBody>
            </p:sp>
            <p:grpSp>
              <p:nvGrpSpPr>
                <p:cNvPr id="1052" name="Group 264"/>
                <p:cNvGrpSpPr>
                  <a:grpSpLocks noChangeAspect="1"/>
                </p:cNvGrpSpPr>
                <p:nvPr/>
              </p:nvGrpSpPr>
              <p:grpSpPr bwMode="auto">
                <a:xfrm>
                  <a:off x="4423" y="2915"/>
                  <a:ext cx="16" cy="631"/>
                  <a:chOff x="2539" y="2558"/>
                  <a:chExt cx="21" cy="878"/>
                </a:xfrm>
              </p:grpSpPr>
              <p:sp>
                <p:nvSpPr>
                  <p:cNvPr id="1090" name="Line 26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4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1" name="Line 26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1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2" name="Line 26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0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3" name="Line 26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294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4" name="Line 26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84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5" name="Line 27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7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6" name="Line 27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66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7" name="Line 27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25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8" name="Line 27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249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099" name="Line 27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8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0" name="Line 27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1" name="Line 27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11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2" name="Line 27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098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3" name="Line 27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8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4" name="Line 27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6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5" name="Line 28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5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6" name="Line 28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04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7" name="Line 28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03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8" name="Line 28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6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09" name="Line 28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3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0" name="Line 28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90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1" name="Line 28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2884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2" name="Line 28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6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3" name="Line 28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5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4" name="Line 28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4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5" name="Line 29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83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6" name="Line 29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282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7" name="Line 29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6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8" name="Line 29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26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19" name="Line 29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70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0" name="Line 29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2681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1" name="Line 29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6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2" name="Line 29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5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3" name="Line 29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39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4" name="Line 29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62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5" name="Line 30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2621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6" name="Line 30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255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7" name="Line 30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4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8" name="Line 30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4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29" name="Line 30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0" name="Line 30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1" name="Line 30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347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2" name="Line 30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47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3" name="Line 30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4" name="Line 30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5" name="Line 31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5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6" name="Line 311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354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7" name="Line 312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65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8" name="Line 313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7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39" name="Line 314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382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0" name="Line 315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46" y="3393"/>
                    <a:ext cx="14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1" name="Line 3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03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2" name="Line 31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10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3" name="Line 31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21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4" name="Line 319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53" y="3428"/>
                    <a:ext cx="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  <p:sp>
                <p:nvSpPr>
                  <p:cNvPr id="1145" name="Line 32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2539" y="3435"/>
                    <a:ext cx="21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IN"/>
                  </a:p>
                </p:txBody>
              </p:sp>
            </p:grpSp>
            <p:grpSp>
              <p:nvGrpSpPr>
                <p:cNvPr id="1053" name="Group 321"/>
                <p:cNvGrpSpPr>
                  <a:grpSpLocks noChangeAspect="1"/>
                </p:cNvGrpSpPr>
                <p:nvPr/>
              </p:nvGrpSpPr>
              <p:grpSpPr bwMode="auto">
                <a:xfrm>
                  <a:off x="4361" y="2933"/>
                  <a:ext cx="62" cy="634"/>
                  <a:chOff x="2455" y="2583"/>
                  <a:chExt cx="85" cy="881"/>
                </a:xfrm>
              </p:grpSpPr>
              <p:sp>
                <p:nvSpPr>
                  <p:cNvPr id="1081" name="Rectangle 32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3313"/>
                    <a:ext cx="36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2" name="Rectangle 32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3226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3" name="Rectangle 32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3211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2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4" name="Rectangle 32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3005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5" name="Rectangle 32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2989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3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6" name="Rectangle 32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2796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7" name="Rectangle 3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3" y="2784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4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8" name="Rectangle 3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55" y="2595"/>
                    <a:ext cx="73" cy="1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400">
                        <a:solidFill>
                          <a:srgbClr val="000000"/>
                        </a:solidFill>
                        <a:latin typeface="Arial" pitchFamily="34" charset="0"/>
                      </a:rPr>
                      <a:t>10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089" name="Rectangle 3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505" y="2583"/>
                    <a:ext cx="26" cy="11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Calibri" pitchFamily="34" charset="0"/>
                        <a:cs typeface="Arial" pitchFamily="34" charset="0"/>
                      </a:defRPr>
                    </a:lvl9pPr>
                  </a:lstStyle>
                  <a:p>
                    <a:pPr eaLnBrk="1" hangingPunct="1">
                      <a:defRPr/>
                    </a:pPr>
                    <a:r>
                      <a:rPr lang="en-US" altLang="en-US" sz="300">
                        <a:solidFill>
                          <a:srgbClr val="000000"/>
                        </a:solidFill>
                        <a:latin typeface="Arial" pitchFamily="34" charset="0"/>
                      </a:rPr>
                      <a:t>5</a:t>
                    </a:r>
                    <a:endParaRPr lang="en-US" altLang="en-US" sz="3200" b="1">
                      <a:solidFill>
                        <a:srgbClr val="FFFF00"/>
                      </a:solidFill>
                      <a:latin typeface="Arial" pitchFamily="34" charset="0"/>
                    </a:endParaRPr>
                  </a:p>
                </p:txBody>
              </p:sp>
            </p:grpSp>
            <p:grpSp>
              <p:nvGrpSpPr>
                <p:cNvPr id="1054" name="Group 331"/>
                <p:cNvGrpSpPr>
                  <a:grpSpLocks noChangeAspect="1"/>
                </p:cNvGrpSpPr>
                <p:nvPr/>
              </p:nvGrpSpPr>
              <p:grpSpPr bwMode="auto">
                <a:xfrm>
                  <a:off x="4435" y="2909"/>
                  <a:ext cx="663" cy="1479"/>
                  <a:chOff x="2567" y="2540"/>
                  <a:chExt cx="895" cy="2055"/>
                </a:xfrm>
              </p:grpSpPr>
              <p:pic>
                <p:nvPicPr>
                  <p:cNvPr id="1056" name="Picture 332"/>
                  <p:cNvPicPr>
                    <a:picLocks noChangeAspect="1" noChangeArrowheads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67" y="2544"/>
                    <a:ext cx="895" cy="89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grpSp>
                <p:nvGrpSpPr>
                  <p:cNvPr id="1057" name="Group 33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571" y="2544"/>
                    <a:ext cx="467" cy="1214"/>
                    <a:chOff x="2571" y="2544"/>
                    <a:chExt cx="467" cy="1214"/>
                  </a:xfrm>
                </p:grpSpPr>
                <p:grpSp>
                  <p:nvGrpSpPr>
                    <p:cNvPr id="1076" name="Group 33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571" y="2547"/>
                      <a:ext cx="467" cy="549"/>
                      <a:chOff x="2571" y="2547"/>
                      <a:chExt cx="467" cy="549"/>
                    </a:xfrm>
                  </p:grpSpPr>
                  <p:sp>
                    <p:nvSpPr>
                      <p:cNvPr id="1079" name="Line 335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2571" y="3095"/>
                        <a:ext cx="466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1080" name="Line 336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3037" y="2547"/>
                        <a:ext cx="1" cy="548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1077" name="Freeform 33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571" y="2544"/>
                      <a:ext cx="116" cy="67"/>
                    </a:xfrm>
                    <a:custGeom>
                      <a:avLst/>
                      <a:gdLst>
                        <a:gd name="T0" fmla="*/ 0 w 116"/>
                        <a:gd name="T1" fmla="*/ 7 h 67"/>
                        <a:gd name="T2" fmla="*/ 0 w 116"/>
                        <a:gd name="T3" fmla="*/ 67 h 67"/>
                        <a:gd name="T4" fmla="*/ 116 w 116"/>
                        <a:gd name="T5" fmla="*/ 67 h 67"/>
                        <a:gd name="T6" fmla="*/ 116 w 116"/>
                        <a:gd name="T7" fmla="*/ 0 h 67"/>
                        <a:gd name="T8" fmla="*/ 116 w 116"/>
                        <a:gd name="T9" fmla="*/ 0 h 67"/>
                        <a:gd name="T10" fmla="*/ 0 w 116"/>
                        <a:gd name="T11" fmla="*/ 0 h 67"/>
                        <a:gd name="T12" fmla="*/ 0 w 116"/>
                        <a:gd name="T13" fmla="*/ 7 h 6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67">
                          <a:moveTo>
                            <a:pt x="0" y="7"/>
                          </a:moveTo>
                          <a:lnTo>
                            <a:pt x="0" y="67"/>
                          </a:lnTo>
                          <a:lnTo>
                            <a:pt x="116" y="67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1078" name="Rectangle 33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574" y="2474"/>
                      <a:ext cx="2" cy="12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1058" name="Group 339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37" y="2540"/>
                    <a:ext cx="425" cy="1216"/>
                    <a:chOff x="3037" y="2540"/>
                    <a:chExt cx="425" cy="1216"/>
                  </a:xfrm>
                </p:grpSpPr>
                <p:grpSp>
                  <p:nvGrpSpPr>
                    <p:cNvPr id="1071" name="Group 340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037" y="2547"/>
                      <a:ext cx="425" cy="549"/>
                      <a:chOff x="3037" y="2547"/>
                      <a:chExt cx="425" cy="549"/>
                    </a:xfrm>
                  </p:grpSpPr>
                  <p:sp>
                    <p:nvSpPr>
                      <p:cNvPr id="1074" name="Line 341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2547"/>
                        <a:ext cx="1" cy="548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1075" name="Line 342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3095"/>
                        <a:ext cx="425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1072" name="Freeform 34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339" y="2540"/>
                      <a:ext cx="116" cy="74"/>
                    </a:xfrm>
                    <a:custGeom>
                      <a:avLst/>
                      <a:gdLst>
                        <a:gd name="T0" fmla="*/ 0 w 116"/>
                        <a:gd name="T1" fmla="*/ 11 h 74"/>
                        <a:gd name="T2" fmla="*/ 0 w 116"/>
                        <a:gd name="T3" fmla="*/ 74 h 74"/>
                        <a:gd name="T4" fmla="*/ 0 w 116"/>
                        <a:gd name="T5" fmla="*/ 74 h 74"/>
                        <a:gd name="T6" fmla="*/ 116 w 116"/>
                        <a:gd name="T7" fmla="*/ 74 h 74"/>
                        <a:gd name="T8" fmla="*/ 116 w 116"/>
                        <a:gd name="T9" fmla="*/ 0 h 74"/>
                        <a:gd name="T10" fmla="*/ 0 w 116"/>
                        <a:gd name="T11" fmla="*/ 0 h 74"/>
                        <a:gd name="T12" fmla="*/ 0 w 116"/>
                        <a:gd name="T13" fmla="*/ 11 h 7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74">
                          <a:moveTo>
                            <a:pt x="0" y="11"/>
                          </a:moveTo>
                          <a:lnTo>
                            <a:pt x="0" y="74"/>
                          </a:lnTo>
                          <a:lnTo>
                            <a:pt x="116" y="74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1073" name="Rectangle 3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47" y="2470"/>
                      <a:ext cx="0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1059" name="Group 34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37" y="3095"/>
                    <a:ext cx="425" cy="1500"/>
                    <a:chOff x="3037" y="3095"/>
                    <a:chExt cx="425" cy="1500"/>
                  </a:xfrm>
                </p:grpSpPr>
                <p:grpSp>
                  <p:nvGrpSpPr>
                    <p:cNvPr id="1066" name="Group 346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3037" y="3095"/>
                      <a:ext cx="425" cy="343"/>
                      <a:chOff x="3037" y="3095"/>
                      <a:chExt cx="425" cy="343"/>
                    </a:xfrm>
                  </p:grpSpPr>
                  <p:sp>
                    <p:nvSpPr>
                      <p:cNvPr id="1069" name="Line 347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>
                        <a:off x="3037" y="3095"/>
                        <a:ext cx="1" cy="343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1070" name="Line 348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3037" y="3095"/>
                        <a:ext cx="425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1067" name="Freeform 34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3339" y="3372"/>
                      <a:ext cx="116" cy="73"/>
                    </a:xfrm>
                    <a:custGeom>
                      <a:avLst/>
                      <a:gdLst>
                        <a:gd name="T0" fmla="*/ 0 w 116"/>
                        <a:gd name="T1" fmla="*/ 10 h 73"/>
                        <a:gd name="T2" fmla="*/ 0 w 116"/>
                        <a:gd name="T3" fmla="*/ 73 h 73"/>
                        <a:gd name="T4" fmla="*/ 0 w 116"/>
                        <a:gd name="T5" fmla="*/ 73 h 73"/>
                        <a:gd name="T6" fmla="*/ 116 w 116"/>
                        <a:gd name="T7" fmla="*/ 73 h 73"/>
                        <a:gd name="T8" fmla="*/ 116 w 116"/>
                        <a:gd name="T9" fmla="*/ 0 h 73"/>
                        <a:gd name="T10" fmla="*/ 0 w 116"/>
                        <a:gd name="T11" fmla="*/ 0 h 73"/>
                        <a:gd name="T12" fmla="*/ 0 w 116"/>
                        <a:gd name="T13" fmla="*/ 10 h 73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73">
                          <a:moveTo>
                            <a:pt x="0" y="10"/>
                          </a:moveTo>
                          <a:lnTo>
                            <a:pt x="0" y="73"/>
                          </a:lnTo>
                          <a:lnTo>
                            <a:pt x="116" y="73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1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1068" name="Rectangle 3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347" y="3383"/>
                      <a:ext cx="0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  <p:grpSp>
                <p:nvGrpSpPr>
                  <p:cNvPr id="1060" name="Group 35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571" y="3095"/>
                    <a:ext cx="467" cy="1500"/>
                    <a:chOff x="2571" y="3095"/>
                    <a:chExt cx="467" cy="1500"/>
                  </a:xfrm>
                </p:grpSpPr>
                <p:grpSp>
                  <p:nvGrpSpPr>
                    <p:cNvPr id="1061" name="Group 35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2571" y="3095"/>
                      <a:ext cx="467" cy="343"/>
                      <a:chOff x="2571" y="3095"/>
                      <a:chExt cx="467" cy="343"/>
                    </a:xfrm>
                  </p:grpSpPr>
                  <p:sp>
                    <p:nvSpPr>
                      <p:cNvPr id="1064" name="Line 353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V="1">
                        <a:off x="3037" y="3095"/>
                        <a:ext cx="1" cy="343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  <p:sp>
                    <p:nvSpPr>
                      <p:cNvPr id="1065" name="Line 354"/>
                      <p:cNvSpPr>
                        <a:spLocks noChangeAspect="1" noChangeShapeType="1"/>
                      </p:cNvSpPr>
                      <p:nvPr/>
                    </p:nvSpPr>
                    <p:spPr bwMode="auto">
                      <a:xfrm flipH="1">
                        <a:off x="2571" y="3095"/>
                        <a:ext cx="466" cy="1"/>
                      </a:xfrm>
                      <a:prstGeom prst="line">
                        <a:avLst/>
                      </a:prstGeom>
                      <a:noFill/>
                      <a:ln w="11113">
                        <a:solidFill>
                          <a:srgbClr val="FF007F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/>
                      <a:lstStyle/>
                      <a:p>
                        <a:endParaRPr lang="en-IN"/>
                      </a:p>
                    </p:txBody>
                  </p:sp>
                </p:grpSp>
                <p:sp>
                  <p:nvSpPr>
                    <p:cNvPr id="1062" name="Freeform 35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2578" y="3375"/>
                      <a:ext cx="116" cy="67"/>
                    </a:xfrm>
                    <a:custGeom>
                      <a:avLst/>
                      <a:gdLst>
                        <a:gd name="T0" fmla="*/ 0 w 116"/>
                        <a:gd name="T1" fmla="*/ 7 h 67"/>
                        <a:gd name="T2" fmla="*/ 0 w 116"/>
                        <a:gd name="T3" fmla="*/ 67 h 67"/>
                        <a:gd name="T4" fmla="*/ 116 w 116"/>
                        <a:gd name="T5" fmla="*/ 67 h 67"/>
                        <a:gd name="T6" fmla="*/ 116 w 116"/>
                        <a:gd name="T7" fmla="*/ 0 h 67"/>
                        <a:gd name="T8" fmla="*/ 116 w 116"/>
                        <a:gd name="T9" fmla="*/ 0 h 67"/>
                        <a:gd name="T10" fmla="*/ 0 w 116"/>
                        <a:gd name="T11" fmla="*/ 0 h 67"/>
                        <a:gd name="T12" fmla="*/ 0 w 116"/>
                        <a:gd name="T13" fmla="*/ 7 h 6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0" t="0" r="r" b="b"/>
                      <a:pathLst>
                        <a:path w="116" h="67">
                          <a:moveTo>
                            <a:pt x="0" y="7"/>
                          </a:moveTo>
                          <a:lnTo>
                            <a:pt x="0" y="67"/>
                          </a:lnTo>
                          <a:lnTo>
                            <a:pt x="116" y="67"/>
                          </a:lnTo>
                          <a:lnTo>
                            <a:pt x="116" y="0"/>
                          </a:lnTo>
                          <a:lnTo>
                            <a:pt x="0" y="0"/>
                          </a:lnTo>
                          <a:lnTo>
                            <a:pt x="0" y="7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en-IN"/>
                    </a:p>
                  </p:txBody>
                </p:sp>
                <p:sp>
                  <p:nvSpPr>
                    <p:cNvPr id="1063" name="Rectangle 35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2580" y="3383"/>
                      <a:ext cx="2" cy="121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lIns="0" tIns="0" rIns="0" bIns="0">
                      <a:spAutoFit/>
                    </a:bodyPr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cs typeface="Arial" pitchFamily="34" charset="0"/>
                        </a:defRPr>
                      </a:lvl9pPr>
                    </a:lstStyle>
                    <a:p>
                      <a:pPr eaLnBrk="1" hangingPunct="1">
                        <a:defRPr/>
                      </a:pPr>
                      <a:endParaRPr lang="en-US" altLang="en-US" sz="3200" b="1">
                        <a:solidFill>
                          <a:srgbClr val="FFFF00"/>
                        </a:solidFill>
                        <a:latin typeface="Arial" pitchFamily="34" charset="0"/>
                      </a:endParaRPr>
                    </a:p>
                  </p:txBody>
                </p:sp>
              </p:grpSp>
            </p:grpSp>
            <p:sp>
              <p:nvSpPr>
                <p:cNvPr id="1055" name="Text Box 35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440" y="2956"/>
                  <a:ext cx="313" cy="33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sz="600">
                      <a:solidFill>
                        <a:srgbClr val="808080"/>
                      </a:solidFill>
                    </a:rPr>
                    <a:t>CD4</a:t>
                  </a:r>
                </a:p>
              </p:txBody>
            </p:sp>
          </p:grpSp>
          <p:sp>
            <p:nvSpPr>
              <p:cNvPr id="1046" name="Rectangle 358"/>
              <p:cNvSpPr>
                <a:spLocks noChangeArrowheads="1"/>
              </p:cNvSpPr>
              <p:nvPr/>
            </p:nvSpPr>
            <p:spPr bwMode="auto">
              <a:xfrm>
                <a:off x="-3120" y="1631"/>
                <a:ext cx="1288" cy="863"/>
              </a:xfrm>
              <a:prstGeom prst="rect">
                <a:avLst/>
              </a:prstGeom>
              <a:noFill/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</p:grpSp>
        <p:pic>
          <p:nvPicPr>
            <p:cNvPr id="1037" name="Picture 359" descr="Luminex beads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1" t="17500" r="10001" b="20000"/>
            <a:stretch>
              <a:fillRect/>
            </a:stretch>
          </p:blipFill>
          <p:spPr bwMode="auto">
            <a:xfrm>
              <a:off x="-3312" y="1776"/>
              <a:ext cx="1215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36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06" t="43994" r="25316" b="23291"/>
            <a:stretch>
              <a:fillRect/>
            </a:stretch>
          </p:blipFill>
          <p:spPr bwMode="auto">
            <a:xfrm>
              <a:off x="-849" y="1776"/>
              <a:ext cx="1204" cy="86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9" name="Picture 361" descr="Treated vessels periphery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44" t="14648" r="16544" b="14648"/>
            <a:stretch>
              <a:fillRect/>
            </a:stretch>
          </p:blipFill>
          <p:spPr bwMode="auto">
            <a:xfrm>
              <a:off x="-2082" y="2640"/>
              <a:ext cx="1215" cy="86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0" name="Picture 362" descr="mass_spectrometry_diagram_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7" r="8136"/>
            <a:stretch>
              <a:fillRect/>
            </a:stretch>
          </p:blipFill>
          <p:spPr bwMode="auto">
            <a:xfrm>
              <a:off x="-2088" y="1776"/>
              <a:ext cx="1223" cy="86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41" name="Group 363"/>
            <p:cNvGrpSpPr>
              <a:grpSpLocks/>
            </p:cNvGrpSpPr>
            <p:nvPr/>
          </p:nvGrpSpPr>
          <p:grpSpPr bwMode="auto">
            <a:xfrm>
              <a:off x="-858" y="2652"/>
              <a:ext cx="1221" cy="864"/>
              <a:chOff x="-3054" y="2448"/>
              <a:chExt cx="1248" cy="864"/>
            </a:xfrm>
          </p:grpSpPr>
          <p:sp>
            <p:nvSpPr>
              <p:cNvPr id="1042" name="Rectangle 364"/>
              <p:cNvSpPr>
                <a:spLocks noChangeArrowheads="1"/>
              </p:cNvSpPr>
              <p:nvPr/>
            </p:nvSpPr>
            <p:spPr bwMode="auto">
              <a:xfrm>
                <a:off x="-3054" y="2448"/>
                <a:ext cx="1248" cy="863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>
                  <a:solidFill>
                    <a:srgbClr val="292929"/>
                  </a:solidFill>
                  <a:latin typeface="Arial" pitchFamily="34" charset="0"/>
                </a:endParaRPr>
              </a:p>
            </p:txBody>
          </p:sp>
          <p:pic>
            <p:nvPicPr>
              <p:cNvPr id="1043" name="Picture 365" descr="amplichip_large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483" b="8688"/>
              <a:stretch>
                <a:fillRect/>
              </a:stretch>
            </p:blipFill>
            <p:spPr bwMode="auto">
              <a:xfrm>
                <a:off x="-2787" y="2490"/>
                <a:ext cx="721" cy="7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838200"/>
            <a:ext cx="2133600" cy="101600"/>
          </a:xfrm>
          <a:prstGeom prst="rect">
            <a:avLst/>
          </a:prstGeom>
          <a:gradFill rotWithShape="1">
            <a:gsLst>
              <a:gs pos="0">
                <a:srgbClr val="3C6A65"/>
              </a:gs>
              <a:gs pos="100000">
                <a:srgbClr val="81E5D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292929"/>
              </a:solidFill>
              <a:latin typeface="Times New Roman" pitchFamily="18" charset="0"/>
            </a:endParaRP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1447800" y="838200"/>
            <a:ext cx="7239000" cy="101600"/>
          </a:xfrm>
          <a:prstGeom prst="rect">
            <a:avLst/>
          </a:prstGeom>
          <a:solidFill>
            <a:srgbClr val="81E5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292929"/>
              </a:solidFill>
              <a:latin typeface="Times New Roman" pitchFamily="18" charset="0"/>
            </a:endParaRP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219200"/>
            <a:ext cx="8534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292929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292929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292929"/>
                </a:solidFill>
                <a:latin typeface="Arial" panose="020B0604020202020204" pitchFamily="34" charset="0"/>
              </a:defRPr>
            </a:lvl1pPr>
          </a:lstStyle>
          <a:p>
            <a:fld id="{E9669506-0483-40ED-A279-40B8BDD66B2A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4" name="Picture 11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48400"/>
            <a:ext cx="12001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5" name="Text Box 12"/>
          <p:cNvSpPr txBox="1">
            <a:spLocks noChangeArrowheads="1"/>
          </p:cNvSpPr>
          <p:nvPr/>
        </p:nvSpPr>
        <p:spPr bwMode="auto">
          <a:xfrm>
            <a:off x="3429000" y="621665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sz="3600" b="1">
                <a:solidFill>
                  <a:srgbClr val="009999"/>
                </a:solidFill>
                <a:latin typeface="Merck Logo" pitchFamily="2" charset="0"/>
              </a:rPr>
              <a:t>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223" r:id="rId1"/>
    <p:sldLayoutId id="2147490213" r:id="rId2"/>
    <p:sldLayoutId id="2147490214" r:id="rId3"/>
    <p:sldLayoutId id="2147490215" r:id="rId4"/>
    <p:sldLayoutId id="2147490216" r:id="rId5"/>
    <p:sldLayoutId id="2147490217" r:id="rId6"/>
    <p:sldLayoutId id="2147490218" r:id="rId7"/>
    <p:sldLayoutId id="2147490219" r:id="rId8"/>
    <p:sldLayoutId id="2147490220" r:id="rId9"/>
    <p:sldLayoutId id="2147490221" r:id="rId10"/>
    <p:sldLayoutId id="214749022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447675" indent="-4476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¡"/>
        <a:defRPr sz="2800">
          <a:solidFill>
            <a:schemeClr val="tx1"/>
          </a:solidFill>
          <a:latin typeface="+mn-lt"/>
          <a:cs typeface="+mn-cs"/>
        </a:defRPr>
      </a:lvl2pPr>
      <a:lvl3pPr marL="1293813" indent="-4032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81163" indent="-385763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¡"/>
        <a:defRPr sz="2000">
          <a:solidFill>
            <a:schemeClr val="tx1"/>
          </a:solidFill>
          <a:latin typeface="+mn-lt"/>
          <a:cs typeface="+mn-cs"/>
        </a:defRPr>
      </a:lvl4pPr>
      <a:lvl5pPr marL="2070100" indent="-3873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RasterizedRDTLogo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7" t="72401"/>
          <a:stretch>
            <a:fillRect/>
          </a:stretch>
        </p:blipFill>
        <p:spPr bwMode="auto">
          <a:xfrm>
            <a:off x="0" y="0"/>
            <a:ext cx="1790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762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4863" y="1028700"/>
            <a:ext cx="7881937" cy="499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22250" y="6507163"/>
            <a:ext cx="182563" cy="184150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1200">
                <a:solidFill>
                  <a:srgbClr val="898989"/>
                </a:solidFill>
                <a:ea typeface="MS PGothic" panose="020B0600070205080204" pitchFamily="34" charset="-128"/>
              </a:defRPr>
            </a:lvl1pPr>
          </a:lstStyle>
          <a:p>
            <a:fld id="{261CC2AE-8C8B-42E4-9850-538211F2C673}" type="slidenum">
              <a:rPr lang="en-US" altLang="en-US"/>
              <a:pPr/>
              <a:t>‹#›</a:t>
            </a:fld>
            <a:endParaRPr lang="en-US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906583" y="573088"/>
            <a:ext cx="8231807" cy="0"/>
          </a:xfrm>
          <a:prstGeom prst="line">
            <a:avLst/>
          </a:prstGeom>
          <a:ln w="25400" cap="rnd">
            <a:gradFill>
              <a:gsLst>
                <a:gs pos="35000">
                  <a:srgbClr val="C4161C"/>
                </a:gs>
                <a:gs pos="0">
                  <a:schemeClr val="accent1">
                    <a:tint val="23500"/>
                    <a:satMod val="160000"/>
                  </a:schemeClr>
                </a:gs>
              </a:gsLst>
              <a:lin ang="3600000" scaled="0"/>
            </a:gra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5" name="Title Placeholder 1"/>
          <p:cNvSpPr>
            <a:spLocks noGrp="1"/>
          </p:cNvSpPr>
          <p:nvPr>
            <p:ph type="title"/>
          </p:nvPr>
        </p:nvSpPr>
        <p:spPr bwMode="auto">
          <a:xfrm>
            <a:off x="806450" y="327025"/>
            <a:ext cx="7894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750050"/>
            <a:ext cx="9144000" cy="115888"/>
          </a:xfrm>
          <a:prstGeom prst="rect">
            <a:avLst/>
          </a:prstGeom>
          <a:gradFill>
            <a:gsLst>
              <a:gs pos="35000">
                <a:schemeClr val="tx2"/>
              </a:gs>
              <a:gs pos="0">
                <a:schemeClr val="accent1">
                  <a:tint val="23500"/>
                  <a:satMod val="160000"/>
                </a:scheme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2057" name="Picture 1" descr="RasterizedRDTLogo_small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75" y="6200775"/>
            <a:ext cx="15494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0224" r:id="rId1"/>
    <p:sldLayoutId id="2147490225" r:id="rId2"/>
    <p:sldLayoutId id="2147490226" r:id="rId3"/>
    <p:sldLayoutId id="2147490227" r:id="rId4"/>
    <p:sldLayoutId id="2147490228" r:id="rId5"/>
    <p:sldLayoutId id="2147490229" r:id="rId6"/>
    <p:sldLayoutId id="2147490230" r:id="rId7"/>
    <p:sldLayoutId id="2147490231" r:id="rId8"/>
  </p:sldLayoutIdLst>
  <p:transition spd="med">
    <p:fade/>
  </p:transition>
  <p:hf hdr="0" ftr="0" dt="0"/>
  <p:txStyles>
    <p:titleStyle>
      <a:lvl1pPr marL="463550" indent="-463550" algn="l" defTabSz="457200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marL="463550" indent="-463550"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  <a:ea typeface="MS PGothic" pitchFamily="34" charset="-128"/>
        </a:defRPr>
      </a:lvl2pPr>
      <a:lvl3pPr marL="463550" indent="-463550"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  <a:ea typeface="MS PGothic" pitchFamily="34" charset="-128"/>
        </a:defRPr>
      </a:lvl3pPr>
      <a:lvl4pPr marL="463550" indent="-463550"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  <a:ea typeface="MS PGothic" pitchFamily="34" charset="-128"/>
        </a:defRPr>
      </a:lvl4pPr>
      <a:lvl5pPr marL="463550" indent="-463550"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  <a:ea typeface="MS PGothic" pitchFamily="34" charset="-128"/>
        </a:defRPr>
      </a:lvl5pPr>
      <a:lvl6pPr marL="92075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6pPr>
      <a:lvl7pPr marL="137795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7pPr>
      <a:lvl8pPr marL="183515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8pPr>
      <a:lvl9pPr marL="229235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C4161C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MS PGothic" pitchFamily="34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200" kern="1200">
          <a:solidFill>
            <a:schemeClr val="tx2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000" kern="1200">
          <a:solidFill>
            <a:schemeClr val="tx2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kern="1200">
          <a:solidFill>
            <a:schemeClr val="tx2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1600" kern="1200">
          <a:solidFill>
            <a:schemeClr val="tx2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1563"/>
          <a:stretch>
            <a:fillRect/>
          </a:stretch>
        </p:blipFill>
        <p:spPr bwMode="auto">
          <a:xfrm rot="10800000" flipH="1" flipV="1">
            <a:off x="0" y="0"/>
            <a:ext cx="22860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67627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4863" y="1438275"/>
            <a:ext cx="7881937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726238"/>
            <a:ext cx="9172575" cy="136525"/>
          </a:xfrm>
          <a:prstGeom prst="rect">
            <a:avLst/>
          </a:prstGeom>
          <a:gradFill>
            <a:gsLst>
              <a:gs pos="35000">
                <a:schemeClr val="tx2"/>
              </a:gs>
              <a:gs pos="0">
                <a:schemeClr val="accent1">
                  <a:tint val="23500"/>
                  <a:satMod val="160000"/>
                </a:scheme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6259513"/>
            <a:ext cx="12700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28625" y="6507163"/>
            <a:ext cx="182563" cy="184150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>
              <a:defRPr sz="1200">
                <a:solidFill>
                  <a:srgbClr val="898989"/>
                </a:solidFill>
                <a:ea typeface="MS PGothic" panose="020B0600070205080204" pitchFamily="34" charset="-128"/>
              </a:defRPr>
            </a:lvl1pPr>
          </a:lstStyle>
          <a:p>
            <a:fld id="{C5C21B16-3CAC-4B20-9564-47ADE6BC1BDF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138613" y="6472238"/>
            <a:ext cx="8667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ＭＳ Ｐゴシック" charset="0"/>
                <a:cs typeface="Arial" charset="0"/>
              </a:rPr>
              <a:t>Confidential</a:t>
            </a:r>
            <a:r>
              <a:rPr 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ea typeface="ＭＳ Ｐゴシック" charset="0"/>
                <a:cs typeface="Arial" charset="0"/>
              </a:rPr>
              <a:t>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922338" y="1047750"/>
            <a:ext cx="8250237" cy="0"/>
          </a:xfrm>
          <a:prstGeom prst="line">
            <a:avLst/>
          </a:prstGeom>
          <a:ln w="25400" cap="rnd">
            <a:solidFill>
              <a:srgbClr val="C0000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Title Placeholder 1"/>
          <p:cNvSpPr>
            <a:spLocks noGrp="1"/>
          </p:cNvSpPr>
          <p:nvPr>
            <p:ph type="title"/>
          </p:nvPr>
        </p:nvSpPr>
        <p:spPr bwMode="auto">
          <a:xfrm>
            <a:off x="825500" y="481013"/>
            <a:ext cx="82296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 long title here – hi there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232" r:id="rId1"/>
    <p:sldLayoutId id="2147490233" r:id="rId2"/>
    <p:sldLayoutId id="2147490234" r:id="rId3"/>
    <p:sldLayoutId id="2147490235" r:id="rId4"/>
    <p:sldLayoutId id="2147490236" r:id="rId5"/>
    <p:sldLayoutId id="2147490237" r:id="rId6"/>
    <p:sldLayoutId id="2147490238" r:id="rId7"/>
    <p:sldLayoutId id="2147490239" r:id="rId8"/>
    <p:sldLayoutId id="2147490240" r:id="rId9"/>
    <p:sldLayoutId id="2147490241" r:id="rId10"/>
    <p:sldLayoutId id="2147490242" r:id="rId11"/>
    <p:sldLayoutId id="2147490243" r:id="rId12"/>
  </p:sldLayoutIdLst>
  <p:transition spd="med">
    <p:fade/>
  </p:transition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Lucida Grande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317E5F75-EF12-45A1-8CD1-5BC6110191A7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CBDDA2-45EB-466C-BDBB-2833D231E4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244" r:id="rId1"/>
    <p:sldLayoutId id="2147490245" r:id="rId2"/>
    <p:sldLayoutId id="2147490246" r:id="rId3"/>
    <p:sldLayoutId id="2147490247" r:id="rId4"/>
    <p:sldLayoutId id="2147490248" r:id="rId5"/>
    <p:sldLayoutId id="2147490249" r:id="rId6"/>
    <p:sldLayoutId id="2147490250" r:id="rId7"/>
    <p:sldLayoutId id="2147490251" r:id="rId8"/>
    <p:sldLayoutId id="2147490252" r:id="rId9"/>
    <p:sldLayoutId id="2147490253" r:id="rId10"/>
    <p:sldLayoutId id="21474902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6C26FB34-2B7E-4355-9FAC-ACF81B2DC168}" type="datetimeFigureOut">
              <a:rPr lang="en-US"/>
              <a:pPr>
                <a:defRPr/>
              </a:pPr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D2BBAF1-FD96-449F-9543-8E4F1A103CF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255" r:id="rId1"/>
    <p:sldLayoutId id="2147490256" r:id="rId2"/>
    <p:sldLayoutId id="2147490257" r:id="rId3"/>
    <p:sldLayoutId id="2147490258" r:id="rId4"/>
    <p:sldLayoutId id="2147490259" r:id="rId5"/>
    <p:sldLayoutId id="2147490260" r:id="rId6"/>
    <p:sldLayoutId id="2147490261" r:id="rId7"/>
    <p:sldLayoutId id="2147490262" r:id="rId8"/>
    <p:sldLayoutId id="2147490263" r:id="rId9"/>
    <p:sldLayoutId id="2147490264" r:id="rId10"/>
    <p:sldLayoutId id="214749026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1850"/>
            <a:ext cx="9144000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1</a:t>
            </a:r>
          </a:p>
        </p:txBody>
      </p:sp>
      <p:sp>
        <p:nvSpPr>
          <p:cNvPr id="50180" name="TextBox 3"/>
          <p:cNvSpPr txBox="1">
            <a:spLocks noChangeArrowheads="1"/>
          </p:cNvSpPr>
          <p:nvPr/>
        </p:nvSpPr>
        <p:spPr bwMode="auto">
          <a:xfrm>
            <a:off x="5410200" y="6245225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1)</a:t>
            </a:r>
          </a:p>
        </p:txBody>
      </p:sp>
      <p:sp>
        <p:nvSpPr>
          <p:cNvPr id="50181" name="TextBox 1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2</a:t>
            </a:r>
          </a:p>
        </p:txBody>
      </p:sp>
      <p:pic>
        <p:nvPicPr>
          <p:cNvPr id="512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925"/>
            <a:ext cx="9144000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Box 4"/>
          <p:cNvSpPr txBox="1">
            <a:spLocks noChangeArrowheads="1"/>
          </p:cNvSpPr>
          <p:nvPr/>
        </p:nvSpPr>
        <p:spPr bwMode="auto">
          <a:xfrm>
            <a:off x="1143000" y="6096000"/>
            <a:ext cx="2438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4)</a:t>
            </a:r>
          </a:p>
        </p:txBody>
      </p:sp>
      <p:sp>
        <p:nvSpPr>
          <p:cNvPr id="51205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3</a:t>
            </a:r>
          </a:p>
        </p:txBody>
      </p:sp>
      <p:pic>
        <p:nvPicPr>
          <p:cNvPr id="5222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09600"/>
            <a:ext cx="9144000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1600200" y="6096000"/>
            <a:ext cx="281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7)</a:t>
            </a:r>
          </a:p>
        </p:txBody>
      </p:sp>
      <p:sp>
        <p:nvSpPr>
          <p:cNvPr id="52229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4</a:t>
            </a:r>
          </a:p>
        </p:txBody>
      </p:sp>
      <p:pic>
        <p:nvPicPr>
          <p:cNvPr id="5325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533400"/>
            <a:ext cx="9144000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Box 4"/>
          <p:cNvSpPr txBox="1">
            <a:spLocks noChangeArrowheads="1"/>
          </p:cNvSpPr>
          <p:nvPr/>
        </p:nvSpPr>
        <p:spPr bwMode="auto">
          <a:xfrm>
            <a:off x="1143000" y="6096000"/>
            <a:ext cx="2590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10)</a:t>
            </a:r>
          </a:p>
        </p:txBody>
      </p:sp>
      <p:sp>
        <p:nvSpPr>
          <p:cNvPr id="53253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5</a:t>
            </a:r>
          </a:p>
        </p:txBody>
      </p:sp>
      <p:pic>
        <p:nvPicPr>
          <p:cNvPr id="5427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925"/>
            <a:ext cx="9144000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Box 3"/>
          <p:cNvSpPr txBox="1">
            <a:spLocks noChangeArrowheads="1"/>
          </p:cNvSpPr>
          <p:nvPr/>
        </p:nvSpPr>
        <p:spPr bwMode="auto">
          <a:xfrm>
            <a:off x="5334000" y="6096000"/>
            <a:ext cx="2514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13)</a:t>
            </a:r>
          </a:p>
        </p:txBody>
      </p:sp>
      <p:sp>
        <p:nvSpPr>
          <p:cNvPr id="54277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2"/>
          <p:cNvSpPr txBox="1">
            <a:spLocks noChangeArrowheads="1"/>
          </p:cNvSpPr>
          <p:nvPr/>
        </p:nvSpPr>
        <p:spPr bwMode="auto">
          <a:xfrm>
            <a:off x="400050" y="71438"/>
            <a:ext cx="8343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rgbClr val="000000"/>
                </a:solidFill>
              </a:rPr>
              <a:t>TUMOR HETEROGENEITY PROJECT – BioChain CRC-89 SECTION 6</a:t>
            </a:r>
          </a:p>
        </p:txBody>
      </p:sp>
      <p:pic>
        <p:nvPicPr>
          <p:cNvPr id="5529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762000"/>
            <a:ext cx="9144001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TextBox 4"/>
          <p:cNvSpPr txBox="1">
            <a:spLocks noChangeArrowheads="1"/>
          </p:cNvSpPr>
          <p:nvPr/>
        </p:nvSpPr>
        <p:spPr bwMode="auto">
          <a:xfrm>
            <a:off x="3048000" y="6397625"/>
            <a:ext cx="2895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400" b="1"/>
              <a:t>Gladys and Manny (section 16)</a:t>
            </a:r>
          </a:p>
        </p:txBody>
      </p:sp>
      <p:sp>
        <p:nvSpPr>
          <p:cNvPr id="55301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 txBox="1">
            <a:spLocks/>
          </p:cNvSpPr>
          <p:nvPr/>
        </p:nvSpPr>
        <p:spPr bwMode="auto">
          <a:xfrm>
            <a:off x="457200" y="274638"/>
            <a:ext cx="8229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en-US" sz="2400" b="1">
                <a:latin typeface="Arial" panose="020B0604020202020204" pitchFamily="34" charset="0"/>
              </a:rPr>
              <a:t>CRC-89 Normalized expression clustering</a:t>
            </a:r>
          </a:p>
        </p:txBody>
      </p:sp>
      <p:pic>
        <p:nvPicPr>
          <p:cNvPr id="56323" name="Picture 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914400"/>
            <a:ext cx="86233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TextBox 2"/>
          <p:cNvSpPr txBox="1">
            <a:spLocks noChangeArrowheads="1"/>
          </p:cNvSpPr>
          <p:nvPr/>
        </p:nvSpPr>
        <p:spPr bwMode="auto">
          <a:xfrm>
            <a:off x="1295400" y="6400800"/>
            <a:ext cx="152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600" b="1"/>
              <a:t>Gladys and Ken</a:t>
            </a:r>
          </a:p>
        </p:txBody>
      </p:sp>
      <p:sp>
        <p:nvSpPr>
          <p:cNvPr id="56325" name="TextBox 4"/>
          <p:cNvSpPr txBox="1">
            <a:spLocks noChangeArrowheads="1"/>
          </p:cNvSpPr>
          <p:nvPr/>
        </p:nvSpPr>
        <p:spPr bwMode="auto">
          <a:xfrm>
            <a:off x="400050" y="985838"/>
            <a:ext cx="1352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"/>
          <a:stretch>
            <a:fillRect/>
          </a:stretch>
        </p:blipFill>
        <p:spPr bwMode="auto">
          <a:xfrm>
            <a:off x="26988" y="744538"/>
            <a:ext cx="8623300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Box 4"/>
          <p:cNvSpPr txBox="1">
            <a:spLocks noChangeArrowheads="1"/>
          </p:cNvSpPr>
          <p:nvPr/>
        </p:nvSpPr>
        <p:spPr bwMode="auto">
          <a:xfrm>
            <a:off x="1343025" y="333375"/>
            <a:ext cx="6445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rgbClr val="000000"/>
                </a:solidFill>
              </a:rPr>
              <a:t>CRC#89 Gene expression heat map by individual replicates </a:t>
            </a:r>
          </a:p>
        </p:txBody>
      </p:sp>
      <p:sp>
        <p:nvSpPr>
          <p:cNvPr id="57348" name="TextBox 5"/>
          <p:cNvSpPr txBox="1">
            <a:spLocks noChangeArrowheads="1"/>
          </p:cNvSpPr>
          <p:nvPr/>
        </p:nvSpPr>
        <p:spPr bwMode="auto">
          <a:xfrm>
            <a:off x="1676400" y="5867400"/>
            <a:ext cx="3617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>
                <a:solidFill>
                  <a:srgbClr val="000000"/>
                </a:solidFill>
              </a:rPr>
              <a:t>Section 1= samples 1,2	Section 2= samples 3,4</a:t>
            </a:r>
          </a:p>
          <a:p>
            <a:r>
              <a:rPr lang="en-US" altLang="en-US" sz="1200">
                <a:solidFill>
                  <a:srgbClr val="000000"/>
                </a:solidFill>
              </a:rPr>
              <a:t>Section 3= samples 5,6	Section 4= samples 7,8</a:t>
            </a:r>
          </a:p>
          <a:p>
            <a:r>
              <a:rPr lang="en-US" altLang="en-US" sz="1200">
                <a:solidFill>
                  <a:srgbClr val="000000"/>
                </a:solidFill>
              </a:rPr>
              <a:t>Section 5= samples 9,10	Section 6= samples 11,12</a:t>
            </a:r>
          </a:p>
        </p:txBody>
      </p:sp>
      <p:sp>
        <p:nvSpPr>
          <p:cNvPr id="57349" name="TextBox 4"/>
          <p:cNvSpPr txBox="1">
            <a:spLocks noChangeArrowheads="1"/>
          </p:cNvSpPr>
          <p:nvPr/>
        </p:nvSpPr>
        <p:spPr bwMode="auto">
          <a:xfrm>
            <a:off x="400050" y="831850"/>
            <a:ext cx="1352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/>
              <a:t>Figure S8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RCKTAG" val="MerckDocSensitivityFoot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ERCKTAG" val="MerckDocSensitivityFooter"/>
</p:tagLst>
</file>

<file path=ppt/theme/theme1.xml><?xml version="1.0" encoding="utf-8"?>
<a:theme xmlns:a="http://schemas.openxmlformats.org/drawingml/2006/main" name="Axis">
  <a:themeElements>
    <a:clrScheme name="Axis 8">
      <a:dk1>
        <a:srgbClr val="292929"/>
      </a:dk1>
      <a:lt1>
        <a:srgbClr val="FFFFFF"/>
      </a:lt1>
      <a:dk2>
        <a:srgbClr val="000000"/>
      </a:dk2>
      <a:lt2>
        <a:srgbClr val="808080"/>
      </a:lt2>
      <a:accent1>
        <a:srgbClr val="CC9900"/>
      </a:accent1>
      <a:accent2>
        <a:srgbClr val="CCCC99"/>
      </a:accent2>
      <a:accent3>
        <a:srgbClr val="FFFFFF"/>
      </a:accent3>
      <a:accent4>
        <a:srgbClr val="212121"/>
      </a:accent4>
      <a:accent5>
        <a:srgbClr val="E2CAAA"/>
      </a:accent5>
      <a:accent6>
        <a:srgbClr val="B9B98A"/>
      </a:accent6>
      <a:hlink>
        <a:srgbClr val="999933"/>
      </a:hlink>
      <a:folHlink>
        <a:srgbClr val="B2B2B2"/>
      </a:folHlink>
    </a:clrScheme>
    <a:fontScheme name="Axi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xis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xis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xis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RainDance Template">
  <a:themeElements>
    <a:clrScheme name="RDT">
      <a:dk1>
        <a:sysClr val="windowText" lastClr="000000"/>
      </a:dk1>
      <a:lt1>
        <a:sysClr val="window" lastClr="FFFFFF"/>
      </a:lt1>
      <a:dk2>
        <a:srgbClr val="004285"/>
      </a:dk2>
      <a:lt2>
        <a:srgbClr val="EEECE1"/>
      </a:lt2>
      <a:accent1>
        <a:srgbClr val="4B87BD"/>
      </a:accent1>
      <a:accent2>
        <a:srgbClr val="C4161C"/>
      </a:accent2>
      <a:accent3>
        <a:srgbClr val="4C4D4F"/>
      </a:accent3>
      <a:accent4>
        <a:srgbClr val="EDC74A"/>
      </a:accent4>
      <a:accent5>
        <a:srgbClr val="81C0A3"/>
      </a:accent5>
      <a:accent6>
        <a:srgbClr val="BFBFBF"/>
      </a:accent6>
      <a:hlink>
        <a:srgbClr val="004285"/>
      </a:hlink>
      <a:folHlink>
        <a:srgbClr val="4C4D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RainDance">
  <a:themeElements>
    <a:clrScheme name="Custom 227">
      <a:dk1>
        <a:sysClr val="windowText" lastClr="000000"/>
      </a:dk1>
      <a:lt1>
        <a:sysClr val="window" lastClr="FFFFFF"/>
      </a:lt1>
      <a:dk2>
        <a:srgbClr val="004285"/>
      </a:dk2>
      <a:lt2>
        <a:srgbClr val="EEECE1"/>
      </a:lt2>
      <a:accent1>
        <a:srgbClr val="4B87BD"/>
      </a:accent1>
      <a:accent2>
        <a:srgbClr val="C4161C"/>
      </a:accent2>
      <a:accent3>
        <a:srgbClr val="4C4D4F"/>
      </a:accent3>
      <a:accent4>
        <a:srgbClr val="EDC74A"/>
      </a:accent4>
      <a:accent5>
        <a:srgbClr val="81C0A3"/>
      </a:accent5>
      <a:accent6>
        <a:srgbClr val="BFBFBF"/>
      </a:accent6>
      <a:hlink>
        <a:srgbClr val="004285"/>
      </a:hlink>
      <a:folHlink>
        <a:srgbClr val="4C4D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229923</TotalTime>
  <Words>131</Words>
  <Application>Microsoft Office PowerPoint</Application>
  <PresentationFormat>On-screen Show (4:3)</PresentationFormat>
  <Paragraphs>31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MS PGothic</vt:lpstr>
      <vt:lpstr>Lucida Grande</vt:lpstr>
      <vt:lpstr>Calibri</vt:lpstr>
      <vt:lpstr>Times New Roman</vt:lpstr>
      <vt:lpstr>Wingdings</vt:lpstr>
      <vt:lpstr>MS PGothic</vt:lpstr>
      <vt:lpstr>Merck Logo</vt:lpstr>
      <vt:lpstr>Arial</vt:lpstr>
      <vt:lpstr>Axis</vt:lpstr>
      <vt:lpstr>RainDance Template</vt:lpstr>
      <vt:lpstr>RainDance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Merck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Merck &amp; Co., Inc.</dc:creator>
  <cp:lastModifiedBy>Sumalatha Avvaru</cp:lastModifiedBy>
  <cp:revision>1039</cp:revision>
  <cp:lastPrinted>2014-02-17T21:16:37Z</cp:lastPrinted>
  <dcterms:created xsi:type="dcterms:W3CDTF">2013-06-20T17:28:31Z</dcterms:created>
  <dcterms:modified xsi:type="dcterms:W3CDTF">2016-11-09T11:22:54Z</dcterms:modified>
</cp:coreProperties>
</file>